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FA97-CA41-45FA-9F7E-9087E6B36DDB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D5A8-A940-4EC9-8313-83F6B10A6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Ohlas války a</a:t>
            </a:r>
            <a:r>
              <a:rPr kumimoji="0" lang="cs-CZ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osvobození v české poezii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František </a:t>
            </a:r>
            <a:r>
              <a:rPr lang="cs-CZ" b="1" dirty="0" err="1" smtClean="0"/>
              <a:t>Hrubín</a:t>
            </a:r>
            <a:r>
              <a:rPr lang="cs-CZ" b="1" dirty="0" smtClean="0"/>
              <a:t>    Jobova noc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poéma, obraz války, doby naplněné bolestí</a:t>
            </a:r>
          </a:p>
          <a:p>
            <a:r>
              <a:rPr lang="cs-CZ" dirty="0" smtClean="0"/>
              <a:t>uplatnění biblických symbolů</a:t>
            </a:r>
          </a:p>
          <a:p>
            <a:r>
              <a:rPr lang="cs-CZ" dirty="0" smtClean="0"/>
              <a:t>střet „staré“ a „nové“ země (starého a nového světa), autor se touží stát básníkem „nové“ země – přitakání budoucnosti</a:t>
            </a:r>
          </a:p>
          <a:p>
            <a:r>
              <a:rPr lang="cs-CZ" dirty="0" smtClean="0"/>
              <a:t>obraz Čech jako těžce zkoušené, ale vítězné </a:t>
            </a:r>
            <a:r>
              <a:rPr lang="cs-CZ" dirty="0" smtClean="0"/>
              <a:t>země:    „…Ach Čechy krásné, Čechy mé!...“</a:t>
            </a:r>
          </a:p>
          <a:p>
            <a:pPr>
              <a:buNone/>
            </a:pPr>
            <a:r>
              <a:rPr lang="cs-CZ" dirty="0" smtClean="0"/>
              <a:t>                                                ukázka       str</a:t>
            </a:r>
            <a:r>
              <a:rPr lang="cs-CZ" dirty="0" smtClean="0"/>
              <a:t>.</a:t>
            </a:r>
            <a:r>
              <a:rPr lang="cs-CZ" dirty="0" smtClean="0"/>
              <a:t> 87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SOCHROVÁ, M. </a:t>
            </a:r>
            <a:r>
              <a:rPr lang="cs-CZ" sz="2000" i="1" dirty="0" smtClean="0"/>
              <a:t>ČÍTANKA IV. k Literatuře v kostce</a:t>
            </a:r>
            <a:r>
              <a:rPr lang="cs-CZ" sz="2000" dirty="0" smtClean="0"/>
              <a:t> 1. dotisk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FRAGMENT, 2007.  ISBN 978-80-253-0361-0.</a:t>
            </a:r>
          </a:p>
          <a:p>
            <a:r>
              <a:rPr lang="cs-CZ" sz="2000" dirty="0" smtClean="0"/>
              <a:t>SOCHROVÁ, M. </a:t>
            </a:r>
            <a:r>
              <a:rPr lang="cs-CZ" sz="2000" i="1" dirty="0" smtClean="0"/>
              <a:t>KOMPLETNÍ PŘEHLED české a světové LITERATURY</a:t>
            </a:r>
            <a:r>
              <a:rPr lang="cs-CZ" sz="2000" dirty="0" smtClean="0"/>
              <a:t>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Havlíčkův Brod: FRAGMENT, 2007. ISBN 978-80-253-0311-5.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Anotace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IV. ročník SŠ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Tematický celek: </a:t>
            </a:r>
            <a:r>
              <a:rPr lang="cs-CZ" i="1" dirty="0" smtClean="0"/>
              <a:t>Poezie a divadlo po druhé 				 světové válce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Klíčová slova: </a:t>
            </a:r>
            <a:r>
              <a:rPr lang="cs-CZ" i="1" dirty="0" smtClean="0"/>
              <a:t>příležitostná poezie, patos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Forma:</a:t>
            </a:r>
            <a:r>
              <a:rPr lang="cs-CZ" dirty="0" smtClean="0"/>
              <a:t> </a:t>
            </a:r>
            <a:r>
              <a:rPr lang="cs-CZ" i="1" dirty="0" smtClean="0"/>
              <a:t>výklad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22. 9. 2012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3298378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Ohlas války a osvobození     v české  poezii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7101407"/>
            <a:ext cx="6912768" cy="288031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1. Básně psané v době války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Hned po osvobození vycházejí nejprve časopisecky, pak ve sbírkách básně autorů, kteří nesměli za války publikovat.</a:t>
            </a:r>
          </a:p>
          <a:p>
            <a:pPr>
              <a:buNone/>
            </a:pPr>
            <a:r>
              <a:rPr lang="cs-CZ" b="1" dirty="0" smtClean="0"/>
              <a:t>	Jaroslav Seifert, Josef Hora, S. K. Neumann, Vítězslav Nezval, Fráňa Šrámek </a:t>
            </a:r>
            <a:r>
              <a:rPr lang="cs-CZ" dirty="0" smtClean="0"/>
              <a:t>a další</a:t>
            </a:r>
          </a:p>
          <a:p>
            <a:pPr>
              <a:buNone/>
            </a:pPr>
            <a:r>
              <a:rPr lang="cs-CZ" dirty="0" smtClean="0"/>
              <a:t>	zachycují ve svých básních </a:t>
            </a:r>
            <a:r>
              <a:rPr lang="cs-CZ" b="1" dirty="0" smtClean="0"/>
              <a:t>tíživou atmosféru nacistické okupace, ale i odhodlání </a:t>
            </a:r>
            <a:r>
              <a:rPr lang="cs-CZ" dirty="0" smtClean="0"/>
              <a:t>čelit útlaku a </a:t>
            </a:r>
            <a:r>
              <a:rPr lang="cs-CZ" b="1" dirty="0" smtClean="0"/>
              <a:t>víru ve šťastnou budoucnost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Obraz konce války a osvobození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16832"/>
            <a:ext cx="6912768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Vzniká množství příležitostných básní,                 ve kterých autoři oslavují </a:t>
            </a:r>
            <a:r>
              <a:rPr lang="cs-CZ" b="1" dirty="0" smtClean="0"/>
              <a:t>osvobození,</a:t>
            </a:r>
            <a:r>
              <a:rPr lang="cs-CZ" dirty="0" smtClean="0"/>
              <a:t>                  </a:t>
            </a:r>
            <a:r>
              <a:rPr lang="cs-CZ" b="1" dirty="0" smtClean="0"/>
              <a:t>mír a své osvoboditele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endParaRPr lang="cs-CZ" sz="36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64807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Vladimír Holan</a:t>
            </a:r>
            <a:r>
              <a:rPr lang="cs-CZ" sz="4900" dirty="0" smtClean="0"/>
              <a:t>   </a:t>
            </a:r>
            <a:r>
              <a:rPr lang="cs-CZ" sz="4900" b="1" dirty="0" smtClean="0"/>
              <a:t>Rudoarmějci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ásnický cyklus, portréty prostých ruských vojáků, ve kterých autor spatřuje záštitu budoucího šťastného života</a:t>
            </a:r>
          </a:p>
          <a:p>
            <a:r>
              <a:rPr lang="cs-CZ" dirty="0"/>
              <a:t>b</a:t>
            </a:r>
            <a:r>
              <a:rPr lang="cs-CZ" dirty="0" smtClean="0"/>
              <a:t>ásně jsou psány volným veršem,                   jsou naplněny radostnou naivitou,</a:t>
            </a:r>
            <a:r>
              <a:rPr lang="cs-CZ" dirty="0"/>
              <a:t> </a:t>
            </a:r>
            <a:r>
              <a:rPr lang="cs-CZ" dirty="0" smtClean="0"/>
              <a:t>                  líčí vždy nějakou drobnou událost – příběh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    ukázka    </a:t>
            </a:r>
            <a:r>
              <a:rPr lang="cs-CZ" b="1" dirty="0" smtClean="0"/>
              <a:t>Kresby </a:t>
            </a:r>
            <a:r>
              <a:rPr lang="cs-CZ" b="1" dirty="0" smtClean="0"/>
              <a:t>XV                                  </a:t>
            </a:r>
            <a:r>
              <a:rPr lang="cs-CZ" dirty="0" smtClean="0"/>
              <a:t>str. 70</a:t>
            </a:r>
            <a:endParaRPr lang="cs-CZ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Jaroslav Seifert    Přilba hlíny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cykly básní zachycujících důležité historické události – pohřeb T.G.M. r. 37 v Lánech, mnichovskou zradu, lidickou tragédii, osvobození</a:t>
            </a:r>
          </a:p>
          <a:p>
            <a:r>
              <a:rPr lang="cs-CZ" dirty="0" smtClean="0"/>
              <a:t>b. Květnové noci – líčí dny </a:t>
            </a:r>
            <a:r>
              <a:rPr lang="cs-CZ" dirty="0" smtClean="0"/>
              <a:t>Pražského </a:t>
            </a:r>
            <a:r>
              <a:rPr lang="cs-CZ" dirty="0" smtClean="0"/>
              <a:t>povstání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ukázka   </a:t>
            </a:r>
            <a:r>
              <a:rPr lang="cs-CZ" b="1" dirty="0" smtClean="0"/>
              <a:t>Květnové </a:t>
            </a:r>
            <a:r>
              <a:rPr lang="cs-CZ" b="1" dirty="0" smtClean="0"/>
              <a:t>noci                         </a:t>
            </a:r>
            <a:r>
              <a:rPr lang="cs-CZ" dirty="0" smtClean="0"/>
              <a:t>str. 75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František Halas   V řadě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sbírka příležitostné a občanské poezie</a:t>
            </a:r>
          </a:p>
          <a:p>
            <a:r>
              <a:rPr lang="cs-CZ" dirty="0" smtClean="0"/>
              <a:t>psáno za protektorátu a záhy po válce</a:t>
            </a:r>
          </a:p>
          <a:p>
            <a:r>
              <a:rPr lang="cs-CZ" dirty="0" smtClean="0"/>
              <a:t>vítá pražské povstání</a:t>
            </a:r>
          </a:p>
          <a:p>
            <a:endParaRPr lang="cs-CZ" dirty="0" smtClean="0"/>
          </a:p>
          <a:p>
            <a:r>
              <a:rPr lang="cs-CZ" dirty="0" smtClean="0"/>
              <a:t>b. </a:t>
            </a:r>
            <a:r>
              <a:rPr lang="cs-CZ" b="1" dirty="0" smtClean="0"/>
              <a:t>Barikáda  - </a:t>
            </a:r>
            <a:r>
              <a:rPr lang="cs-CZ" dirty="0" smtClean="0"/>
              <a:t>drsné verše, expresivní ráz</a:t>
            </a:r>
          </a:p>
          <a:p>
            <a:pPr>
              <a:buNone/>
            </a:pPr>
            <a:r>
              <a:rPr lang="cs-CZ" dirty="0" smtClean="0"/>
              <a:t>                                                </a:t>
            </a:r>
            <a:r>
              <a:rPr lang="cs-CZ" dirty="0" smtClean="0"/>
              <a:t>ukázka</a:t>
            </a:r>
            <a:r>
              <a:rPr lang="cs-CZ" dirty="0" smtClean="0"/>
              <a:t>       str. 81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Vítězslav Nezval   Historický obraz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obraz okupace a osvobození</a:t>
            </a:r>
          </a:p>
          <a:p>
            <a:r>
              <a:rPr lang="cs-CZ" dirty="0" smtClean="0"/>
              <a:t>patetické verše (osudový, hymnický ráz)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„… Přišli včas, jak legendární vojska z dávných kronik …“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328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Ohlas války a osvobození     v české  poezii</vt:lpstr>
      <vt:lpstr>1. Básně psané v době války</vt:lpstr>
      <vt:lpstr>2. Obraz konce války a osvobození</vt:lpstr>
      <vt:lpstr>Vladimír Holan   Rudoarmějci </vt:lpstr>
      <vt:lpstr>Jaroslav Seifert    Přilba hlíny</vt:lpstr>
      <vt:lpstr>František Halas   V řadě</vt:lpstr>
      <vt:lpstr>Vítězslav Nezval   Historický obraz</vt:lpstr>
      <vt:lpstr>František Hrubín    Jobova noc</vt:lpstr>
      <vt:lpstr>Zdroje</vt:lpstr>
    </vt:vector>
  </TitlesOfParts>
  <Company>SPS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ruzickova</cp:lastModifiedBy>
  <cp:revision>33</cp:revision>
  <dcterms:created xsi:type="dcterms:W3CDTF">2013-01-20T21:10:53Z</dcterms:created>
  <dcterms:modified xsi:type="dcterms:W3CDTF">2013-01-24T20:54:00Z</dcterms:modified>
</cp:coreProperties>
</file>