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4" r:id="rId2"/>
    <p:sldId id="265" r:id="rId3"/>
    <p:sldId id="256" r:id="rId4"/>
    <p:sldId id="257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9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romeum.cz/deni-v-okoli.html" TargetMode="External"/><Relationship Id="rId2" Type="http://schemas.openxmlformats.org/officeDocument/2006/relationships/hyperlink" Target="http://www.kinobox.cz/osoba/33249-vaclav-kliment-klicper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emoryofnations.eu/witness/photo/id/992?locale=cs_CZ" TargetMode="External"/><Relationship Id="rId4" Type="http://schemas.openxmlformats.org/officeDocument/2006/relationships/hyperlink" Target="http://www.tdivadlo.cz/index_cz.php?body=hry_view&amp;id=133961002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0445" y="0"/>
            <a:ext cx="9391110" cy="1661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2207568" y="2564905"/>
            <a:ext cx="7844408" cy="15420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5300" b="1" dirty="0" smtClean="0">
                <a:solidFill>
                  <a:sysClr val="windowText" lastClr="000000"/>
                </a:solidFill>
                <a:latin typeface="Calibri"/>
              </a:rPr>
              <a:t>Václav Kliment Klicpera</a:t>
            </a:r>
            <a:r>
              <a:rPr lang="cs-CZ" sz="4000" b="1" dirty="0" smtClean="0">
                <a:solidFill>
                  <a:sysClr val="windowText" lastClr="000000"/>
                </a:solidFill>
                <a:latin typeface="Calibri"/>
              </a:rPr>
              <a:t/>
            </a:r>
            <a:br>
              <a:rPr lang="cs-CZ" sz="4000" b="1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cs-CZ" dirty="0" smtClean="0">
                <a:solidFill>
                  <a:sysClr val="windowText" lastClr="000000"/>
                </a:solidFill>
                <a:latin typeface="Calibri"/>
              </a:rPr>
              <a:t/>
            </a:r>
            <a:br>
              <a:rPr lang="cs-CZ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cs-CZ" sz="2700" dirty="0" smtClean="0">
                <a:solidFill>
                  <a:sysClr val="windowText" lastClr="000000"/>
                </a:solidFill>
                <a:latin typeface="Calibri"/>
              </a:rPr>
              <a:t>Mgr. Ludmila Růžičková</a:t>
            </a:r>
            <a:r>
              <a:rPr lang="cs-CZ" sz="3600" dirty="0" smtClean="0">
                <a:solidFill>
                  <a:sysClr val="windowText" lastClr="000000"/>
                </a:solidFill>
                <a:latin typeface="Calibri"/>
              </a:rPr>
              <a:t/>
            </a:r>
            <a:br>
              <a:rPr lang="cs-CZ" sz="3600" dirty="0" smtClean="0">
                <a:solidFill>
                  <a:sysClr val="windowText" lastClr="000000"/>
                </a:solidFill>
                <a:latin typeface="Calibri"/>
              </a:rPr>
            </a:br>
            <a:endParaRPr lang="cs-CZ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2895600" y="4725144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Střední průmyslová škola, Mladá Boleslav, Havlíčkova 456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CZ.1.07/1.5.00/34.0861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MODERNIZACE VÝUKY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5381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67508" y="1481070"/>
            <a:ext cx="10504536" cy="4130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defRPr/>
            </a:pPr>
            <a:r>
              <a:rPr lang="cs-CZ" sz="3200" b="1" dirty="0">
                <a:solidFill>
                  <a:sysClr val="windowText" lastClr="000000"/>
                </a:solidFill>
                <a:latin typeface="Calibri"/>
              </a:rPr>
              <a:t>Anotace</a:t>
            </a:r>
            <a:endParaRPr lang="cs-CZ" sz="3200" dirty="0">
              <a:solidFill>
                <a:sysClr val="windowText" lastClr="000000"/>
              </a:solidFill>
              <a:latin typeface="Calibri"/>
            </a:endParaRPr>
          </a:p>
          <a:p>
            <a:pPr lvl="0" defTabSz="914400">
              <a:defRPr/>
            </a:pPr>
            <a:r>
              <a:rPr lang="cs-CZ" sz="3200" b="1" dirty="0">
                <a:solidFill>
                  <a:sysClr val="windowText" lastClr="000000"/>
                </a:solidFill>
                <a:latin typeface="Calibri"/>
              </a:rPr>
              <a:t>Předmět:</a:t>
            </a:r>
            <a:r>
              <a:rPr lang="cs-CZ" sz="320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cs-CZ" sz="3200" i="1" dirty="0">
                <a:solidFill>
                  <a:sysClr val="windowText" lastClr="000000"/>
                </a:solidFill>
                <a:latin typeface="Calibri"/>
              </a:rPr>
              <a:t>český jazyk a literatura</a:t>
            </a:r>
            <a:endParaRPr lang="cs-CZ" sz="3200" dirty="0">
              <a:solidFill>
                <a:sysClr val="windowText" lastClr="000000"/>
              </a:solidFill>
              <a:latin typeface="Calibri"/>
            </a:endParaRPr>
          </a:p>
          <a:p>
            <a:pPr lvl="0" defTabSz="914400">
              <a:defRPr/>
            </a:pPr>
            <a:r>
              <a:rPr lang="cs-CZ" sz="3200" b="1" dirty="0">
                <a:solidFill>
                  <a:sysClr val="windowText" lastClr="000000"/>
                </a:solidFill>
                <a:latin typeface="Calibri"/>
              </a:rPr>
              <a:t>Ročník: </a:t>
            </a:r>
            <a:r>
              <a:rPr lang="cs-CZ" sz="3200" i="1" dirty="0">
                <a:solidFill>
                  <a:sysClr val="windowText" lastClr="000000"/>
                </a:solidFill>
                <a:latin typeface="Calibri"/>
              </a:rPr>
              <a:t>I. ročník SŠ</a:t>
            </a:r>
            <a:endParaRPr lang="cs-CZ" sz="3200" dirty="0">
              <a:solidFill>
                <a:sysClr val="windowText" lastClr="000000"/>
              </a:solidFill>
              <a:latin typeface="Calibri"/>
            </a:endParaRPr>
          </a:p>
          <a:p>
            <a:pPr defTabSz="914400">
              <a:defRPr/>
            </a:pPr>
            <a:r>
              <a:rPr lang="cs-CZ" sz="3200" b="1" dirty="0">
                <a:solidFill>
                  <a:sysClr val="windowText" lastClr="000000"/>
                </a:solidFill>
                <a:latin typeface="Calibri"/>
              </a:rPr>
              <a:t>Tematický celek: </a:t>
            </a:r>
            <a:r>
              <a:rPr lang="cs-CZ" sz="3200" i="1" dirty="0">
                <a:solidFill>
                  <a:sysClr val="windowText" lastClr="000000"/>
                </a:solidFill>
                <a:latin typeface="Calibri"/>
              </a:rPr>
              <a:t>Literatura od doby pobělohorské                                   		           až po národní obrození</a:t>
            </a:r>
          </a:p>
          <a:p>
            <a:pPr lvl="0" defTabSz="914400">
              <a:lnSpc>
                <a:spcPct val="110000"/>
              </a:lnSpc>
              <a:defRPr/>
            </a:pPr>
            <a:r>
              <a:rPr lang="cs-CZ" sz="3200" b="1" dirty="0" smtClean="0">
                <a:solidFill>
                  <a:sysClr val="windowText" lastClr="000000"/>
                </a:solidFill>
                <a:latin typeface="Calibri"/>
              </a:rPr>
              <a:t>Klíčová </a:t>
            </a:r>
            <a:r>
              <a:rPr lang="cs-CZ" sz="3200" b="1" dirty="0">
                <a:solidFill>
                  <a:sysClr val="windowText" lastClr="000000"/>
                </a:solidFill>
                <a:latin typeface="Calibri"/>
              </a:rPr>
              <a:t>slova</a:t>
            </a:r>
            <a:r>
              <a:rPr lang="cs-CZ" sz="3200" b="1" dirty="0" smtClean="0">
                <a:solidFill>
                  <a:sysClr val="windowText" lastClr="000000"/>
                </a:solidFill>
                <a:latin typeface="Calibri"/>
              </a:rPr>
              <a:t>: </a:t>
            </a:r>
            <a:r>
              <a:rPr lang="cs-CZ" sz="3200" i="1" dirty="0" smtClean="0">
                <a:solidFill>
                  <a:sysClr val="windowText" lastClr="000000"/>
                </a:solidFill>
                <a:latin typeface="Calibri"/>
              </a:rPr>
              <a:t>Václav Kliment Klicpera, divadelní hry </a:t>
            </a:r>
            <a:endParaRPr lang="cs-CZ" sz="3200" i="1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lvl="0" defTabSz="914400">
              <a:lnSpc>
                <a:spcPct val="110000"/>
              </a:lnSpc>
              <a:defRPr/>
            </a:pPr>
            <a:r>
              <a:rPr lang="cs-CZ" sz="3200" b="1" dirty="0">
                <a:solidFill>
                  <a:sysClr val="windowText" lastClr="000000"/>
                </a:solidFill>
                <a:latin typeface="Calibri"/>
              </a:rPr>
              <a:t>Forma</a:t>
            </a:r>
            <a:r>
              <a:rPr lang="cs-CZ" sz="3200" b="1" dirty="0" smtClean="0">
                <a:solidFill>
                  <a:sysClr val="windowText" lastClr="000000"/>
                </a:solidFill>
                <a:latin typeface="Calibri"/>
              </a:rPr>
              <a:t>:</a:t>
            </a:r>
            <a:r>
              <a:rPr lang="cs-CZ" sz="320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cs-CZ" sz="3200" i="1" dirty="0" smtClean="0">
                <a:solidFill>
                  <a:sysClr val="windowText" lastClr="000000"/>
                </a:solidFill>
                <a:latin typeface="Calibri"/>
              </a:rPr>
              <a:t>výklad</a:t>
            </a:r>
            <a:endParaRPr lang="cs-CZ" sz="3200" i="1" dirty="0">
              <a:solidFill>
                <a:sysClr val="windowText" lastClr="000000"/>
              </a:solidFill>
              <a:latin typeface="Calibri"/>
            </a:endParaRPr>
          </a:p>
          <a:p>
            <a:pPr lvl="0" defTabSz="914400">
              <a:defRPr/>
            </a:pPr>
            <a:r>
              <a:rPr lang="cs-CZ" sz="3200" b="1" dirty="0">
                <a:solidFill>
                  <a:sysClr val="windowText" lastClr="000000"/>
                </a:solidFill>
                <a:latin typeface="Calibri"/>
              </a:rPr>
              <a:t>Datum vytvoření:  </a:t>
            </a:r>
            <a:r>
              <a:rPr lang="cs-CZ" sz="3200" i="1" dirty="0" smtClean="0">
                <a:solidFill>
                  <a:sysClr val="windowText" lastClr="000000"/>
                </a:solidFill>
                <a:latin typeface="Calibri"/>
              </a:rPr>
              <a:t>31. 03. 2014</a:t>
            </a:r>
            <a:endParaRPr lang="cs-CZ" sz="3200" dirty="0">
              <a:solidFill>
                <a:sysClr val="windowText" lastClr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31448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cojeco.cz/Attach/photos/pers394a28bae639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115" y="1181100"/>
            <a:ext cx="2856593" cy="3985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5159829" y="898071"/>
            <a:ext cx="4180114" cy="34163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7200" dirty="0" smtClean="0">
                <a:solidFill>
                  <a:srgbClr val="00B0F0"/>
                </a:solidFill>
              </a:rPr>
              <a:t>Václav</a:t>
            </a:r>
          </a:p>
          <a:p>
            <a:r>
              <a:rPr lang="cs-CZ" sz="7200" dirty="0" smtClean="0">
                <a:solidFill>
                  <a:srgbClr val="00B0F0"/>
                </a:solidFill>
              </a:rPr>
              <a:t>Kliment</a:t>
            </a:r>
          </a:p>
          <a:p>
            <a:r>
              <a:rPr lang="cs-CZ" sz="7200" dirty="0" smtClean="0">
                <a:solidFill>
                  <a:srgbClr val="00B0F0"/>
                </a:solidFill>
              </a:rPr>
              <a:t>Klicpera</a:t>
            </a:r>
            <a:endParaRPr lang="cs-CZ" sz="7200" dirty="0">
              <a:solidFill>
                <a:srgbClr val="00B0F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51115" y="5154981"/>
            <a:ext cx="14777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Obr. č. 1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00179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Václav Kliment Klicpera    </a:t>
            </a:r>
            <a:r>
              <a:rPr lang="cs-CZ" sz="2800" dirty="0" smtClean="0"/>
              <a:t>/1792-1859/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54189"/>
            <a:ext cx="8596668" cy="3880773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je představitelem českého dramatu ve 2. etapě národního obrození</a:t>
            </a:r>
          </a:p>
          <a:p>
            <a:r>
              <a:rPr lang="cs-CZ" sz="2400" dirty="0" smtClean="0"/>
              <a:t>autor</a:t>
            </a:r>
            <a:r>
              <a:rPr lang="cs-CZ" sz="2400" b="1" dirty="0" smtClean="0"/>
              <a:t> veseloher a historických her,                      </a:t>
            </a:r>
            <a:r>
              <a:rPr lang="cs-CZ" sz="2400" dirty="0" smtClean="0"/>
              <a:t>povídek, žertovných  nebo vlasteneckých veršů</a:t>
            </a:r>
          </a:p>
          <a:p>
            <a:r>
              <a:rPr lang="cs-CZ" sz="2400" dirty="0" smtClean="0"/>
              <a:t>působil jako profesor na královédvorském gymnáziu,       jeho žáci vystupovali v jeho hrách</a:t>
            </a:r>
          </a:p>
          <a:p>
            <a:r>
              <a:rPr lang="cs-CZ" sz="2400" dirty="0" smtClean="0"/>
              <a:t>vliv na J. K. Tyla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6286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532327"/>
            <a:ext cx="8596668" cy="2082084"/>
          </a:xfrm>
        </p:spPr>
        <p:txBody>
          <a:bodyPr/>
          <a:lstStyle/>
          <a:p>
            <a:r>
              <a:rPr lang="cs-CZ" dirty="0" smtClean="0"/>
              <a:t>hry s historickým námětem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                </a:t>
            </a:r>
            <a:r>
              <a:rPr lang="cs-CZ" sz="3200" dirty="0" smtClean="0">
                <a:solidFill>
                  <a:schemeClr val="tx1"/>
                </a:solidFill>
              </a:rPr>
              <a:t>náměty čerpá z pověstí a kronik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807594"/>
            <a:ext cx="8596668" cy="3233768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B0F0"/>
                </a:solidFill>
              </a:rPr>
              <a:t>Blaník</a:t>
            </a:r>
            <a:endParaRPr lang="cs-CZ" sz="3200" dirty="0">
              <a:solidFill>
                <a:srgbClr val="00B0F0"/>
              </a:solidFill>
            </a:endParaRPr>
          </a:p>
          <a:p>
            <a:r>
              <a:rPr lang="cs-CZ" sz="3200" b="1" dirty="0" smtClean="0">
                <a:solidFill>
                  <a:srgbClr val="00B0F0"/>
                </a:solidFill>
              </a:rPr>
              <a:t>Jan za chrta dán</a:t>
            </a:r>
            <a:endParaRPr lang="cs-CZ" sz="3200" dirty="0">
              <a:solidFill>
                <a:srgbClr val="00B0F0"/>
              </a:solidFill>
            </a:endParaRPr>
          </a:p>
          <a:p>
            <a:r>
              <a:rPr lang="cs-CZ" sz="3200" b="1" dirty="0" smtClean="0">
                <a:solidFill>
                  <a:srgbClr val="00B0F0"/>
                </a:solidFill>
              </a:rPr>
              <a:t>Božena</a:t>
            </a:r>
            <a:endParaRPr lang="cs-CZ" sz="32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04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parodie na rytířské hry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9020458" cy="3880773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B0F0"/>
                </a:solidFill>
              </a:rPr>
              <a:t>Hadrián z Římsů </a:t>
            </a:r>
            <a:r>
              <a:rPr lang="cs-CZ" sz="3200" dirty="0" smtClean="0"/>
              <a:t>– nejhranější Klicperova hra</a:t>
            </a:r>
            <a:endParaRPr lang="cs-CZ" sz="3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1148" y="2914649"/>
            <a:ext cx="2223215" cy="3334823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6411148" y="6290502"/>
            <a:ext cx="14777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Obr. č. 3</a:t>
            </a:r>
            <a:endParaRPr lang="cs-CZ" sz="16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27" y="2914650"/>
            <a:ext cx="5130496" cy="3334823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973427" y="6256937"/>
            <a:ext cx="14777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Obr. č. </a:t>
            </a:r>
            <a:r>
              <a:rPr lang="cs-CZ" sz="1600" dirty="0" smtClean="0"/>
              <a:t>4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33761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49369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veselohry</a:t>
            </a:r>
            <a:br>
              <a:rPr lang="cs-CZ" dirty="0" smtClean="0"/>
            </a:br>
            <a:r>
              <a:rPr lang="cs-CZ" dirty="0"/>
              <a:t> </a:t>
            </a:r>
            <a:r>
              <a:rPr lang="cs-CZ" dirty="0" smtClean="0"/>
              <a:t>        </a:t>
            </a:r>
            <a:r>
              <a:rPr lang="cs-CZ" sz="2800" dirty="0" smtClean="0">
                <a:solidFill>
                  <a:schemeClr val="tx2"/>
                </a:solidFill>
              </a:rPr>
              <a:t>zesměšňující falešné vlastenectví, sobectví, 				                       lakotu, domýšlivost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sz="3200" b="1" dirty="0" smtClean="0">
                <a:solidFill>
                  <a:srgbClr val="00B0F0"/>
                </a:solidFill>
              </a:rPr>
              <a:t>Veselohra na mostě</a:t>
            </a:r>
          </a:p>
          <a:p>
            <a:r>
              <a:rPr lang="cs-CZ" sz="3200" b="1" dirty="0" err="1" smtClean="0">
                <a:solidFill>
                  <a:srgbClr val="00B0F0"/>
                </a:solidFill>
              </a:rPr>
              <a:t>Rohovín</a:t>
            </a:r>
            <a:r>
              <a:rPr lang="cs-CZ" sz="3200" b="1" dirty="0" smtClean="0">
                <a:solidFill>
                  <a:srgbClr val="00B0F0"/>
                </a:solidFill>
              </a:rPr>
              <a:t> Čtverrohý</a:t>
            </a:r>
          </a:p>
          <a:p>
            <a:r>
              <a:rPr lang="cs-CZ" sz="3200" b="1" dirty="0" smtClean="0">
                <a:solidFill>
                  <a:srgbClr val="00B0F0"/>
                </a:solidFill>
              </a:rPr>
              <a:t>Divotvorný klobouk</a:t>
            </a:r>
            <a:endParaRPr lang="cs-CZ" sz="32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22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Klicperovo divadlo v Hradci Králové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351189" y="5617581"/>
            <a:ext cx="14777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Obr. č. 2</a:t>
            </a:r>
            <a:endParaRPr lang="cs-CZ" sz="1600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80" r="1067" b="10586"/>
          <a:stretch/>
        </p:blipFill>
        <p:spPr>
          <a:xfrm>
            <a:off x="1378040" y="1548881"/>
            <a:ext cx="6716310" cy="4054625"/>
          </a:xfrm>
        </p:spPr>
      </p:pic>
    </p:spTree>
    <p:extLst>
      <p:ext uri="{BB962C8B-B14F-4D97-AF65-F5344CB8AC3E}">
        <p14:creationId xmlns:p14="http://schemas.microsoft.com/office/powerpoint/2010/main" val="182930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/>
              <a:t>Obr. č. 1: </a:t>
            </a:r>
            <a:r>
              <a:rPr lang="cs-CZ" i="1" dirty="0" smtClean="0"/>
              <a:t>Kinobox.cz</a:t>
            </a:r>
            <a:r>
              <a:rPr lang="cs-CZ" dirty="0" smtClean="0"/>
              <a:t>: </a:t>
            </a:r>
            <a:r>
              <a:rPr lang="cs-CZ" dirty="0"/>
              <a:t>[online</a:t>
            </a:r>
            <a:r>
              <a:rPr lang="cs-CZ" dirty="0" smtClean="0"/>
              <a:t>] </a:t>
            </a:r>
            <a:r>
              <a:rPr lang="cs-CZ" dirty="0"/>
              <a:t>[vid.31.4:2014 ]. Dostupné z: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www.kinobox.cz/osoba/33249-vaclav-kliment-klicpera</a:t>
            </a:r>
            <a:endParaRPr lang="cs-CZ" dirty="0"/>
          </a:p>
          <a:p>
            <a:r>
              <a:rPr lang="cs-CZ" dirty="0" smtClean="0"/>
              <a:t>Obr. č. 2: </a:t>
            </a:r>
            <a:r>
              <a:rPr lang="cs-CZ" i="1" dirty="0"/>
              <a:t>boromeum.cz </a:t>
            </a:r>
            <a:r>
              <a:rPr lang="cs-CZ" dirty="0" smtClean="0"/>
              <a:t>: </a:t>
            </a:r>
            <a:r>
              <a:rPr lang="cs-CZ" dirty="0"/>
              <a:t>[online] [vid.31.4:2014 ]. Dostupné z: </a:t>
            </a: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www.boromeum.cz/deni-v-okoli.html</a:t>
            </a:r>
            <a:endParaRPr lang="cs-CZ" dirty="0" smtClean="0"/>
          </a:p>
          <a:p>
            <a:r>
              <a:rPr lang="cs-CZ" dirty="0"/>
              <a:t>Obr. č. </a:t>
            </a:r>
            <a:r>
              <a:rPr lang="cs-CZ" dirty="0" smtClean="0"/>
              <a:t>3: </a:t>
            </a:r>
            <a:r>
              <a:rPr lang="cs-CZ" i="1" dirty="0"/>
              <a:t>.</a:t>
            </a:r>
            <a:r>
              <a:rPr lang="cs-CZ" i="1" dirty="0" smtClean="0"/>
              <a:t>tdivadlo.cz</a:t>
            </a:r>
            <a:r>
              <a:rPr lang="cs-CZ" dirty="0" smtClean="0"/>
              <a:t>: </a:t>
            </a:r>
            <a:r>
              <a:rPr lang="cs-CZ" dirty="0"/>
              <a:t>[online] [vid.31.4:2014 ]. Dostupné z: </a:t>
            </a:r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www.tdivadlo.cz/index_cz.php?body=hry_view&amp;id=1339610024</a:t>
            </a:r>
            <a:endParaRPr lang="cs-CZ" dirty="0" smtClean="0"/>
          </a:p>
          <a:p>
            <a:r>
              <a:rPr lang="cs-CZ" dirty="0"/>
              <a:t>Obr. č. </a:t>
            </a:r>
            <a:r>
              <a:rPr lang="cs-CZ" dirty="0" smtClean="0"/>
              <a:t>4: </a:t>
            </a:r>
            <a:r>
              <a:rPr lang="cs-CZ" i="1" dirty="0"/>
              <a:t>. Paměť národa </a:t>
            </a:r>
            <a:r>
              <a:rPr lang="cs-CZ" dirty="0" smtClean="0"/>
              <a:t>: </a:t>
            </a:r>
            <a:r>
              <a:rPr lang="cs-CZ" dirty="0"/>
              <a:t>[online] [vid.31.4:2014 ]. Dostupné </a:t>
            </a:r>
            <a:r>
              <a:rPr lang="cs-CZ"/>
              <a:t>z</a:t>
            </a:r>
            <a:r>
              <a:rPr lang="cs-CZ"/>
              <a:t>: </a:t>
            </a:r>
            <a:r>
              <a:rPr lang="cs-CZ">
                <a:hlinkClick r:id="rId5"/>
              </a:rPr>
              <a:t>http</a:t>
            </a:r>
            <a:r>
              <a:rPr lang="cs-CZ">
                <a:hlinkClick r:id="rId5"/>
              </a:rPr>
              <a:t>://</a:t>
            </a:r>
            <a:r>
              <a:rPr lang="cs-CZ" smtClean="0">
                <a:hlinkClick r:id="rId5"/>
              </a:rPr>
              <a:t>www.memoryofnations.eu/witness/photo/id/992?locale=cs_CZ</a:t>
            </a:r>
            <a:endParaRPr lang="cs-CZ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607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</TotalTime>
  <Words>224</Words>
  <Application>Microsoft Office PowerPoint</Application>
  <PresentationFormat>Vlastní</PresentationFormat>
  <Paragraphs>42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Faseta</vt:lpstr>
      <vt:lpstr>Prezentace aplikace PowerPoint</vt:lpstr>
      <vt:lpstr>Prezentace aplikace PowerPoint</vt:lpstr>
      <vt:lpstr>Prezentace aplikace PowerPoint</vt:lpstr>
      <vt:lpstr>Václav Kliment Klicpera    /1792-1859/</vt:lpstr>
      <vt:lpstr>hry s historickým námětem                  náměty čerpá z pověstí a kronik</vt:lpstr>
      <vt:lpstr>parodie na rytířské hry</vt:lpstr>
      <vt:lpstr>veselohry          zesměšňující falešné vlastenectví, sobectví,                            lakotu, domýšlivost</vt:lpstr>
      <vt:lpstr>Klicperovo divadlo v Hradci Králové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Václav Kliment Klicpera</dc:title>
  <dc:creator>Alex</dc:creator>
  <cp:lastModifiedBy>ONDRA</cp:lastModifiedBy>
  <cp:revision>10</cp:revision>
  <dcterms:created xsi:type="dcterms:W3CDTF">2014-04-30T08:23:33Z</dcterms:created>
  <dcterms:modified xsi:type="dcterms:W3CDTF">2014-05-04T21:17:02Z</dcterms:modified>
</cp:coreProperties>
</file>