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7" r:id="rId5"/>
    <p:sldId id="258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CEA7-5C42-4E39-8957-A3AEA372F8B7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28B3F-4AA6-4896-AB05-E43CDF8811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2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5917-BB86-43B1-A3C3-63FBE5C134E1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A69BC-7E8B-4220-975D-DB2BDD4068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466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74AC-C023-4754-B9A0-4098D710E47E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C41C-F31D-4A66-82E8-C9A7539CC7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183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FC34-6822-49F1-BA7A-8226EF26A206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5513-1234-401C-95EF-DE697B0FA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61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8967-8104-43CE-8132-694D3B28958C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213B-A490-4A26-8833-5B3D668309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43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F81D-6848-48AC-8E9C-4AEF3485786C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1895-130E-4F4B-8E7D-910EF0C40E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95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8D04-48C2-44FE-850C-75464B863D31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A902D-D87F-4B47-A81B-984CBFE8CD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24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6DF9-1918-4520-B15B-105ACD9F10F6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C3638-3FA5-49B9-85BB-790011D72B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9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2679-5DE3-4D93-BE29-0FD7F95BFF8C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CB1C5-4534-4FAB-813D-111C6E57BB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386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ED887-4AB7-4DEC-8F2F-D76709C1B31E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E0C8-C8AB-480A-9FDC-787335EA3F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14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6B87E-7C73-4F87-8588-D2960C1B7CD2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EE81-6779-49F0-90FA-5615F548B7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57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B41A2-6AE3-4499-893B-EE2993E50002}" type="datetimeFigureOut">
              <a:rPr lang="cs-CZ"/>
              <a:pPr>
                <a:defRPr/>
              </a:pPr>
              <a:t>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8D6848E-34AA-4256-B082-702CBC0AFB0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0"/>
            <a:ext cx="83693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4981575"/>
            <a:ext cx="64008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Nadpis 1"/>
          <p:cNvSpPr txBox="1">
            <a:spLocks/>
          </p:cNvSpPr>
          <p:nvPr/>
        </p:nvSpPr>
        <p:spPr bwMode="auto">
          <a:xfrm>
            <a:off x="2209800" y="2176463"/>
            <a:ext cx="777240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31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4000" b="1">
                <a:solidFill>
                  <a:srgbClr val="000000"/>
                </a:solidFill>
              </a:rPr>
              <a:t>Soubor testů 4</a:t>
            </a:r>
            <a:br>
              <a:rPr lang="cs-CZ" altLang="cs-CZ" sz="4000" b="1">
                <a:solidFill>
                  <a:srgbClr val="000000"/>
                </a:solidFill>
              </a:rPr>
            </a:br>
            <a:r>
              <a:rPr lang="cs-CZ" altLang="cs-CZ" sz="3600">
                <a:solidFill>
                  <a:srgbClr val="000000"/>
                </a:solidFill>
              </a:rPr>
              <a:t/>
            </a:r>
            <a:br>
              <a:rPr lang="cs-CZ" altLang="cs-CZ" sz="3600">
                <a:solidFill>
                  <a:srgbClr val="000000"/>
                </a:solidFill>
              </a:rPr>
            </a:br>
            <a:r>
              <a:rPr lang="cs-CZ" altLang="cs-CZ" sz="2100">
                <a:solidFill>
                  <a:srgbClr val="000000"/>
                </a:solidFill>
              </a:rPr>
              <a:t>Mgr. Ludmila Růžičková</a:t>
            </a:r>
            <a:br>
              <a:rPr lang="cs-CZ" altLang="cs-CZ" sz="2100">
                <a:solidFill>
                  <a:srgbClr val="000000"/>
                </a:solidFill>
              </a:rPr>
            </a:br>
            <a:endParaRPr lang="cs-CZ" altLang="cs-CZ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 txBox="1">
            <a:spLocks/>
          </p:cNvSpPr>
          <p:nvPr/>
        </p:nvSpPr>
        <p:spPr bwMode="auto">
          <a:xfrm>
            <a:off x="457200" y="1600200"/>
            <a:ext cx="11249025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Anotace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Předmět:</a:t>
            </a:r>
            <a:r>
              <a:rPr lang="cs-CZ" altLang="cs-CZ" sz="3200" dirty="0">
                <a:solidFill>
                  <a:srgbClr val="000000"/>
                </a:solidFill>
              </a:rPr>
              <a:t> </a:t>
            </a:r>
            <a:r>
              <a:rPr lang="cs-CZ" altLang="cs-CZ" sz="3200" i="1" dirty="0">
                <a:solidFill>
                  <a:srgbClr val="000000"/>
                </a:solidFill>
              </a:rPr>
              <a:t>český jazyk a literatura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Ročník: </a:t>
            </a:r>
            <a:r>
              <a:rPr lang="cs-CZ" altLang="cs-CZ" sz="3200" i="1" dirty="0">
                <a:solidFill>
                  <a:srgbClr val="000000"/>
                </a:solidFill>
              </a:rPr>
              <a:t>I. ročník SŠ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Tematický celek: </a:t>
            </a:r>
            <a:r>
              <a:rPr lang="cs-CZ" i="1" dirty="0">
                <a:solidFill>
                  <a:sysClr val="windowText" lastClr="000000"/>
                </a:solidFill>
                <a:latin typeface="Calibri"/>
              </a:rPr>
              <a:t>Literatura od doby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pobělohorské až </a:t>
            </a:r>
            <a:r>
              <a:rPr lang="cs-CZ" i="1" dirty="0">
                <a:solidFill>
                  <a:sysClr val="windowText" lastClr="000000"/>
                </a:solidFill>
                <a:latin typeface="Calibri"/>
              </a:rPr>
              <a:t>po národní obrození</a:t>
            </a:r>
            <a:endParaRPr lang="cs-CZ" altLang="cs-CZ" sz="3200" i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Klíčová slova: </a:t>
            </a:r>
            <a:r>
              <a:rPr lang="cs-CZ" altLang="cs-CZ" sz="3200" i="1" dirty="0">
                <a:solidFill>
                  <a:srgbClr val="000000"/>
                </a:solidFill>
              </a:rPr>
              <a:t>soubor testů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Forma:</a:t>
            </a:r>
            <a:r>
              <a:rPr lang="cs-CZ" altLang="cs-CZ" sz="3200" dirty="0">
                <a:solidFill>
                  <a:srgbClr val="000000"/>
                </a:solidFill>
              </a:rPr>
              <a:t> </a:t>
            </a:r>
            <a:r>
              <a:rPr lang="cs-CZ" altLang="cs-CZ" sz="3200" i="1" dirty="0">
                <a:solidFill>
                  <a:srgbClr val="000000"/>
                </a:solidFill>
              </a:rPr>
              <a:t>soubor testů</a:t>
            </a:r>
            <a:r>
              <a:rPr lang="cs-CZ" altLang="cs-CZ" sz="32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3200" b="1" dirty="0">
                <a:solidFill>
                  <a:srgbClr val="000000"/>
                </a:solidFill>
              </a:rPr>
              <a:t>Datum vytvoření: </a:t>
            </a:r>
            <a:r>
              <a:rPr lang="cs-CZ" altLang="cs-CZ" sz="3200" i="1" dirty="0" smtClean="0">
                <a:solidFill>
                  <a:srgbClr val="000000"/>
                </a:solidFill>
              </a:rPr>
              <a:t>10. </a:t>
            </a:r>
            <a:r>
              <a:rPr lang="cs-CZ" altLang="cs-CZ" sz="3200" i="1" dirty="0">
                <a:solidFill>
                  <a:srgbClr val="000000"/>
                </a:solidFill>
              </a:rPr>
              <a:t>04. 2014</a:t>
            </a:r>
            <a:endParaRPr lang="cs-CZ" altLang="cs-CZ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6600" b="1" smtClean="0"/>
              <a:t>Soubor testů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                      </a:t>
            </a:r>
            <a:r>
              <a:rPr lang="cs-CZ" alt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                                             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1)   Vysvětlete pojmy: národní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       obrození, národní buditelé</a:t>
            </a:r>
          </a:p>
          <a:p>
            <a:pPr marL="0" indent="0" eaLnBrk="1" hangingPunct="1">
              <a:buFont typeface="Arial" panose="020B0604020202020204" pitchFamily="34" charset="0"/>
              <a:buAutoNum type="arabicParenR" startAt="2"/>
              <a:defRPr/>
            </a:pPr>
            <a:r>
              <a:rPr lang="cs-CZ" altLang="cs-CZ" b="1" dirty="0" smtClean="0"/>
              <a:t>   Charakterizujte I. etapu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b="1" dirty="0" smtClean="0"/>
              <a:t>       národního obrození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6518275" y="2371725"/>
            <a:ext cx="5373688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cs-CZ" altLang="cs-CZ" b="1" dirty="0" smtClean="0"/>
              <a:t>                       </a:t>
            </a:r>
            <a:r>
              <a:rPr lang="cs-CZ" alt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                                                                </a:t>
            </a:r>
          </a:p>
          <a:p>
            <a:pPr>
              <a:buFont typeface="Arial" pitchFamily="34" charset="0"/>
              <a:buNone/>
              <a:defRPr/>
            </a:pPr>
            <a:r>
              <a:rPr lang="cs-CZ" altLang="cs-CZ" b="1" dirty="0" smtClean="0"/>
              <a:t>1)   Vysvětlete příčiny vzniku </a:t>
            </a:r>
          </a:p>
          <a:p>
            <a:pPr>
              <a:buFont typeface="Arial" pitchFamily="34" charset="0"/>
              <a:buNone/>
              <a:defRPr/>
            </a:pPr>
            <a:r>
              <a:rPr lang="cs-CZ" altLang="cs-CZ" b="1" dirty="0" smtClean="0"/>
              <a:t>       národního obrození</a:t>
            </a:r>
          </a:p>
          <a:p>
            <a:pPr>
              <a:buFont typeface="Arial" pitchFamily="34" charset="0"/>
              <a:buAutoNum type="arabicParenR" startAt="2"/>
              <a:defRPr/>
            </a:pPr>
            <a:r>
              <a:rPr lang="cs-CZ" altLang="cs-CZ" b="1" dirty="0" smtClean="0"/>
              <a:t>   Charakterizujte II. etapu   	národního obrození</a:t>
            </a:r>
          </a:p>
          <a:p>
            <a:pPr>
              <a:buFont typeface="Arial" pitchFamily="34" charset="0"/>
              <a:buNone/>
              <a:defRPr/>
            </a:pPr>
            <a:endParaRPr lang="cs-CZ" alt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2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 smtClean="0"/>
              <a:t>Uveďte autory děl: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 smtClean="0"/>
              <a:t>                         A                                                          B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b="1" smtClean="0"/>
              <a:t> </a:t>
            </a:r>
            <a:r>
              <a:rPr lang="cs-CZ" altLang="cs-CZ" sz="2400" b="1" smtClean="0"/>
              <a:t>Německo-český slovník                       1) Slovesnost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sz="2400" b="1" smtClean="0"/>
              <a:t> Básně v řeči vázané                               2) Dějiny české řeči a literatury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sz="2400" b="1" smtClean="0"/>
              <a:t> Břetislav a Jitka                                      3) Tatranská múza s lýrou slovanskou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sz="2400" b="1" smtClean="0"/>
              <a:t> Rozmlouvání o jazyku českém            4) Dějiny české řeči a literatury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č. </a:t>
            </a:r>
            <a:r>
              <a:rPr lang="cs-CZ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Vysvětlete pojmy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b="1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cs-CZ" altLang="cs-CZ" b="1" dirty="0" smtClean="0"/>
              <a:t>                       A                                                            B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b="1" dirty="0" smtClean="0"/>
              <a:t> austroslavismus                                    1)  slovanská vzájemnost</a:t>
            </a:r>
          </a:p>
          <a:p>
            <a:pPr marL="0" indent="0" eaLnBrk="1" hangingPunct="1">
              <a:buFont typeface="Arial" panose="020B0604020202020204" pitchFamily="34" charset="0"/>
              <a:buAutoNum type="arabicParenR"/>
            </a:pPr>
            <a:r>
              <a:rPr lang="cs-CZ" altLang="cs-CZ" b="1" dirty="0" smtClean="0"/>
              <a:t> toleranční patent                                  2)  osvětová činnost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064" y="446077"/>
            <a:ext cx="10515600" cy="1325563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Test  č. 4     </a:t>
            </a:r>
            <a:endParaRPr lang="cs-CZ" sz="4000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3347"/>
            <a:ext cx="10515600" cy="168713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600" dirty="0" smtClean="0"/>
              <a:t>               	           	        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38200" y="3631841"/>
            <a:ext cx="10409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</a:t>
            </a:r>
            <a:r>
              <a:rPr lang="cs-CZ" sz="3600" dirty="0" smtClean="0"/>
              <a:t>A                                            B</a:t>
            </a:r>
          </a:p>
          <a:p>
            <a:endParaRPr lang="cs-CZ" sz="3600" dirty="0"/>
          </a:p>
          <a:p>
            <a:r>
              <a:rPr lang="cs-CZ" sz="3600" dirty="0" smtClean="0"/>
              <a:t>Josef Jungmann                    Josef Dobrovský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1901540"/>
            <a:ext cx="10409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+mn-lt"/>
              </a:rPr>
              <a:t>Charakterizujte tvorbu těchto dvou národních buditelů, jejich přístup k českému jazyku, uveďte jejich díla.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45711" y="645105"/>
            <a:ext cx="1064224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 Light" panose="020F0302020204030204"/>
              </a:rPr>
              <a:t>Test č. </a:t>
            </a:r>
            <a:r>
              <a:rPr lang="cs-CZ" sz="44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Calibri Light" panose="020F0302020204030204"/>
              </a:rPr>
              <a:t>5</a:t>
            </a:r>
            <a:endParaRPr lang="cs-CZ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45711" y="2789663"/>
            <a:ext cx="1034415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latin typeface="+mn-lt"/>
              </a:rPr>
              <a:t>        </a:t>
            </a:r>
            <a:r>
              <a:rPr lang="cs-CZ" sz="2800" b="1" dirty="0" smtClean="0">
                <a:latin typeface="+mn-lt"/>
              </a:rPr>
              <a:t>   </a:t>
            </a:r>
            <a:r>
              <a:rPr lang="cs-CZ" sz="2800" b="1" dirty="0">
                <a:latin typeface="+mn-lt"/>
              </a:rPr>
              <a:t>A                                                                     </a:t>
            </a:r>
            <a:r>
              <a:rPr lang="cs-CZ" sz="2800" b="1" dirty="0" smtClean="0">
                <a:latin typeface="+mn-lt"/>
              </a:rPr>
              <a:t>  </a:t>
            </a:r>
            <a:r>
              <a:rPr lang="cs-CZ" sz="2800" b="1" dirty="0">
                <a:latin typeface="+mn-lt"/>
              </a:rPr>
              <a:t>B</a:t>
            </a:r>
          </a:p>
          <a:p>
            <a:pPr>
              <a:defRPr/>
            </a:pPr>
            <a:endParaRPr lang="cs-CZ" sz="2800" b="1" dirty="0">
              <a:latin typeface="+mn-lt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cs-CZ" sz="2800" b="1" dirty="0">
                <a:latin typeface="+mn-lt"/>
              </a:rPr>
              <a:t>František Palacký                                    </a:t>
            </a:r>
            <a:r>
              <a:rPr lang="cs-CZ" sz="2800" b="1" dirty="0" smtClean="0">
                <a:latin typeface="+mn-lt"/>
              </a:rPr>
              <a:t> 1</a:t>
            </a:r>
            <a:r>
              <a:rPr lang="cs-CZ" sz="2800" b="1" dirty="0">
                <a:latin typeface="+mn-lt"/>
              </a:rPr>
              <a:t>) Josef Dobrovský</a:t>
            </a:r>
          </a:p>
          <a:p>
            <a:pPr marL="342900" indent="-342900">
              <a:buFontTx/>
              <a:buAutoNum type="arabicParenR"/>
              <a:defRPr/>
            </a:pPr>
            <a:r>
              <a:rPr lang="cs-CZ" sz="2800" b="1" dirty="0">
                <a:latin typeface="+mn-lt"/>
              </a:rPr>
              <a:t>Václav Thám                                              </a:t>
            </a:r>
            <a:r>
              <a:rPr lang="cs-CZ" sz="2800" b="1" dirty="0" smtClean="0">
                <a:latin typeface="+mn-lt"/>
              </a:rPr>
              <a:t>2</a:t>
            </a:r>
            <a:r>
              <a:rPr lang="cs-CZ" sz="2800" b="1" dirty="0">
                <a:latin typeface="+mn-lt"/>
              </a:rPr>
              <a:t>) Václav Matěj Kramerius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45711" y="2044574"/>
            <a:ext cx="103441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 smtClean="0">
                <a:latin typeface="+mn-lt"/>
              </a:rPr>
              <a:t>Vysvětlete zásluhy těchto národních buditelů</a:t>
            </a:r>
            <a:endParaRPr lang="cs-CZ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209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Prezentace aplikace PowerPoint</vt:lpstr>
      <vt:lpstr>Soubor testů 4</vt:lpstr>
      <vt:lpstr>Test č. 1</vt:lpstr>
      <vt:lpstr>Test č. 2</vt:lpstr>
      <vt:lpstr>Test č. 3</vt:lpstr>
      <vt:lpstr>Test  č. 4   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ONDRA</cp:lastModifiedBy>
  <cp:revision>20</cp:revision>
  <dcterms:created xsi:type="dcterms:W3CDTF">2013-12-17T03:55:41Z</dcterms:created>
  <dcterms:modified xsi:type="dcterms:W3CDTF">2014-05-04T21:17:09Z</dcterms:modified>
</cp:coreProperties>
</file>