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81" r:id="rId3"/>
    <p:sldId id="282" r:id="rId4"/>
    <p:sldId id="257" r:id="rId5"/>
    <p:sldId id="269" r:id="rId6"/>
    <p:sldId id="284" r:id="rId7"/>
    <p:sldId id="285" r:id="rId8"/>
    <p:sldId id="289" r:id="rId9"/>
    <p:sldId id="287" r:id="rId10"/>
    <p:sldId id="290" r:id="rId11"/>
    <p:sldId id="291" r:id="rId12"/>
    <p:sldId id="286" r:id="rId13"/>
    <p:sldId id="292"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81" d="100"/>
          <a:sy n="81" d="100"/>
        </p:scale>
        <p:origin x="-78" y="-702"/>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cs-CZ" smtClean="0"/>
              <a:t>3.6.2014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lang="cs-CZ" smtClean="0"/>
              <a:t>‹#›</a:t>
            </a:fld>
            <a:endParaRPr lang="cs-CZ"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cs-CZ" smtClean="0"/>
              <a:t>3.6.2014</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lang="cs-CZ" smtClean="0"/>
              <a:t>‹#›</a:t>
            </a:fld>
            <a:endParaRPr lang="cs-CZ"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293814" y="990600"/>
            <a:ext cx="8458200" cy="3200400"/>
          </a:xfrm>
        </p:spPr>
        <p:txBody>
          <a:bodyPr>
            <a:normAutofit/>
          </a:bodyPr>
          <a:lstStyle>
            <a:lvl1pPr>
              <a:defRPr sz="6000"/>
            </a:lvl1pPr>
          </a:lstStyle>
          <a:p>
            <a:r>
              <a:rPr lang="cs-CZ" noProof="0" smtClean="0"/>
              <a:t>Kliknutím lze upravit styl.</a:t>
            </a:r>
            <a:endParaRPr lang="cs-CZ" noProof="0" dirty="0"/>
          </a:p>
        </p:txBody>
      </p:sp>
      <p:sp>
        <p:nvSpPr>
          <p:cNvPr id="3" name="Podnadpis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noProof="0" smtClean="0"/>
              <a:t>Kliknutím lze upravit styl předlohy.</a:t>
            </a:r>
            <a:endParaRPr lang="cs-CZ" noProof="0" dirty="0"/>
          </a:p>
        </p:txBody>
      </p:sp>
      <p:sp>
        <p:nvSpPr>
          <p:cNvPr id="4" name="Zástupný symbol pro datum 3"/>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752014" y="381000"/>
            <a:ext cx="1904998" cy="5791200"/>
          </a:xfrm>
        </p:spPr>
        <p:txBody>
          <a:bodyPr vert="eaVert"/>
          <a:lstStyle/>
          <a:p>
            <a:r>
              <a:rPr lang="cs-CZ" noProof="0" smtClean="0"/>
              <a:t>Kliknutím lze upravit styl.</a:t>
            </a:r>
            <a:endParaRPr lang="cs-CZ" noProof="0" dirty="0"/>
          </a:p>
        </p:txBody>
      </p:sp>
      <p:sp>
        <p:nvSpPr>
          <p:cNvPr id="3" name="Zástupný symbol pro svislý text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Kliknutím lze upravit styl.</a:t>
            </a:r>
            <a:endParaRPr lang="cs-CZ" noProof="0" dirty="0"/>
          </a:p>
        </p:txBody>
      </p:sp>
      <p:sp>
        <p:nvSpPr>
          <p:cNvPr id="3" name="Zástupný symbol pro obsah 2"/>
          <p:cNvSpPr>
            <a:spLocks noGrp="1"/>
          </p:cNvSpPr>
          <p:nvPr>
            <p:ph idx="1"/>
          </p:nvPr>
        </p:nvSpPr>
        <p:spPr/>
        <p:txBody>
          <a:bodyPr/>
          <a:lstStyle>
            <a:lvl5pPr>
              <a:defRPr/>
            </a:lvl5pPr>
            <a:lvl6pPr>
              <a:defRPr/>
            </a:lvl6pPr>
            <a:lvl7pPr>
              <a:defRPr/>
            </a:lvl7pPr>
            <a:lvl8pPr>
              <a:defRPr/>
            </a:lvl8pPr>
            <a:lvl9pPr>
              <a:defRPr/>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cs-CZ" noProof="0" smtClean="0"/>
              <a:t>Kliknutím lze upravit styl.</a:t>
            </a:r>
            <a:endParaRPr lang="cs-CZ" noProof="0" dirty="0"/>
          </a:p>
        </p:txBody>
      </p:sp>
      <p:sp>
        <p:nvSpPr>
          <p:cNvPr id="3" name="Zástupný symbol pro text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noProof="0" smtClean="0"/>
              <a:t>Kliknutím lze upravit styly předlohy textu.</a:t>
            </a:r>
          </a:p>
        </p:txBody>
      </p:sp>
      <p:sp>
        <p:nvSpPr>
          <p:cNvPr id="4" name="Zástupný symbol pro datum 3"/>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Kliknutím lze upravit styl.</a:t>
            </a:r>
            <a:endParaRPr lang="cs-CZ" noProof="0" dirty="0"/>
          </a:p>
        </p:txBody>
      </p:sp>
      <p:sp>
        <p:nvSpPr>
          <p:cNvPr id="3" name="Zástupný symbol pro obsah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obsah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datum 4"/>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293813" y="381000"/>
            <a:ext cx="9601200" cy="1143000"/>
          </a:xfrm>
        </p:spPr>
        <p:txBody>
          <a:bodyPr/>
          <a:lstStyle>
            <a:lvl1pPr>
              <a:defRPr/>
            </a:lvl1pPr>
          </a:lstStyle>
          <a:p>
            <a:r>
              <a:rPr lang="cs-CZ" noProof="0" smtClean="0"/>
              <a:t>Kliknutím lze upravit styl.</a:t>
            </a:r>
            <a:endParaRPr lang="cs-CZ" noProof="0" dirty="0"/>
          </a:p>
        </p:txBody>
      </p:sp>
      <p:sp>
        <p:nvSpPr>
          <p:cNvPr id="3" name="Zástupný symbol pro text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Kliknutím lze upravit styly předlohy textu.</a:t>
            </a:r>
          </a:p>
        </p:txBody>
      </p:sp>
      <p:sp>
        <p:nvSpPr>
          <p:cNvPr id="4" name="Zástupný symbol pro obsah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text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Kliknutím lze upravit styly předlohy textu.</a:t>
            </a:r>
          </a:p>
        </p:txBody>
      </p:sp>
      <p:sp>
        <p:nvSpPr>
          <p:cNvPr id="6" name="Zástupný symbol pro obsah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7" name="Zástupný symbol pro datum 6"/>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Kliknutím lze upravit styl.</a:t>
            </a:r>
            <a:endParaRPr lang="cs-CZ" noProof="0" dirty="0"/>
          </a:p>
        </p:txBody>
      </p:sp>
      <p:sp>
        <p:nvSpPr>
          <p:cNvPr id="3" name="Zástupný symbol pro datum 2"/>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770811" y="1676400"/>
            <a:ext cx="3810000" cy="2438400"/>
          </a:xfrm>
        </p:spPr>
        <p:txBody>
          <a:bodyPr anchor="b">
            <a:normAutofit/>
          </a:bodyPr>
          <a:lstStyle>
            <a:lvl1pPr algn="l">
              <a:defRPr sz="3200" b="0"/>
            </a:lvl1pPr>
          </a:lstStyle>
          <a:p>
            <a:r>
              <a:rPr lang="cs-CZ" noProof="0" smtClean="0"/>
              <a:t>Kliknutím lze upravit styl.</a:t>
            </a:r>
            <a:endParaRPr lang="cs-CZ" noProof="0" dirty="0"/>
          </a:p>
        </p:txBody>
      </p:sp>
      <p:sp>
        <p:nvSpPr>
          <p:cNvPr id="3" name="Zástupný symbol pro obsah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text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smtClean="0"/>
              <a:t>Kliknutím lze upravit styly předlohy textu.</a:t>
            </a:r>
          </a:p>
        </p:txBody>
      </p:sp>
      <p:sp>
        <p:nvSpPr>
          <p:cNvPr id="5" name="Zástupný symbol pro datum 4"/>
          <p:cNvSpPr>
            <a:spLocks noGrp="1"/>
          </p:cNvSpPr>
          <p:nvPr>
            <p:ph type="dt" sz="half" idx="10"/>
          </p:nvPr>
        </p:nvSpPr>
        <p:spPr/>
        <p:txBody>
          <a:bodyPr/>
          <a:lstStyle/>
          <a:p>
            <a:fld id="{3CD9712D-992A-4AB1-A5C2-575F75921AA2}" type="datetimeFigureOut">
              <a:rPr lang="cs-CZ" noProof="0" smtClean="0"/>
              <a:t>3.6.2014</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81FEFA0A-2F20-4B60-98C6-5FFDA469AA1C}" type="slidenum">
              <a:rPr lang="cs-CZ" noProof="0" smtClean="0"/>
              <a:t>‹#›</a:t>
            </a:fld>
            <a:endParaRPr lang="cs-CZ" noProof="0"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770812" y="1676400"/>
            <a:ext cx="3810000" cy="2438400"/>
          </a:xfrm>
        </p:spPr>
        <p:txBody>
          <a:bodyPr anchor="b">
            <a:noAutofit/>
          </a:bodyPr>
          <a:lstStyle>
            <a:lvl1pPr algn="l">
              <a:defRPr sz="3200" b="0"/>
            </a:lvl1pPr>
          </a:lstStyle>
          <a:p>
            <a:r>
              <a:rPr lang="cs-CZ" noProof="0" smtClean="0"/>
              <a:t>Kliknutím lze upravit styl.</a:t>
            </a:r>
            <a:endParaRPr lang="cs-CZ" noProof="0" dirty="0"/>
          </a:p>
        </p:txBody>
      </p:sp>
      <p:sp>
        <p:nvSpPr>
          <p:cNvPr id="3" name="Piál 1Zástupný symbol pro obrázek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smtClean="0"/>
              <a:t>Kliknutím na ikonu přidáte obrázek.</a:t>
            </a:r>
            <a:endParaRPr lang="cs-CZ" noProof="0" dirty="0"/>
          </a:p>
        </p:txBody>
      </p:sp>
      <p:sp>
        <p:nvSpPr>
          <p:cNvPr id="4" name="Zástupný symbol pro text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smtClean="0"/>
              <a:t>Kliknutím lze upravit styly předlohy textu.</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Obdélník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2" name="Zástupný symbol pro nadpis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cs-CZ" noProof="0" dirty="0" smtClean="0"/>
              <a:t>Kliknutím lze upravit styl.</a:t>
            </a:r>
            <a:endParaRPr lang="cs-CZ" noProof="0" dirty="0"/>
          </a:p>
        </p:txBody>
      </p:sp>
      <p:sp>
        <p:nvSpPr>
          <p:cNvPr id="3" name="Zástupný symbol pro text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cs-CZ" noProof="0" dirty="0" smtClean="0"/>
              <a:t>Kliknutím lze upravit styly předlohy textu.</a:t>
            </a:r>
          </a:p>
          <a:p>
            <a:pPr lvl="1"/>
            <a:r>
              <a:rPr lang="cs-CZ" noProof="0" dirty="0" smtClean="0"/>
              <a:t>Druhá úroveň</a:t>
            </a:r>
          </a:p>
          <a:p>
            <a:pPr lvl="2"/>
            <a:r>
              <a:rPr lang="cs-CZ" noProof="0" dirty="0" smtClean="0"/>
              <a:t>Třetí úroveň</a:t>
            </a:r>
          </a:p>
          <a:p>
            <a:pPr lvl="3"/>
            <a:r>
              <a:rPr lang="cs-CZ" noProof="0" dirty="0" smtClean="0"/>
              <a:t>Čtvrtá úroveň</a:t>
            </a:r>
          </a:p>
          <a:p>
            <a:pPr lvl="4"/>
            <a:r>
              <a:rPr lang="cs-CZ" noProof="0" dirty="0" smtClean="0"/>
              <a:t>Pátá úroveň</a:t>
            </a:r>
            <a:endParaRPr lang="cs-CZ" noProof="0" dirty="0"/>
          </a:p>
        </p:txBody>
      </p:sp>
      <p:sp>
        <p:nvSpPr>
          <p:cNvPr id="4" name="Zástupný symbol pro datum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cs-CZ" noProof="0" smtClean="0"/>
              <a:pPr/>
              <a:t>3.6.2014</a:t>
            </a:fld>
            <a:endParaRPr lang="cs-CZ" noProof="0" dirty="0"/>
          </a:p>
        </p:txBody>
      </p:sp>
      <p:sp>
        <p:nvSpPr>
          <p:cNvPr id="5" name="Zástupný symbol pro zápatí 5"/>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cs-CZ" noProof="0" dirty="0"/>
          </a:p>
        </p:txBody>
      </p:sp>
      <p:sp>
        <p:nvSpPr>
          <p:cNvPr id="6" name="Zástupný symbol pro číslo snímku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lang="cs-CZ" noProof="0" smtClean="0"/>
              <a:pPr/>
              <a:t>‹#›</a:t>
            </a:fld>
            <a:endParaRPr lang="cs-CZ" noProof="0"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lupomesky.cz/maj/" TargetMode="External"/><Relationship Id="rId2" Type="http://schemas.openxmlformats.org/officeDocument/2006/relationships/hyperlink" Target="http://cs.wikipedia.org/wiki/Karel_Hynek_M%C3%A1ch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noChangeArrowheads="1"/>
          </p:cNvPicPr>
          <p:nvPr/>
        </p:nvPicPr>
        <p:blipFill>
          <a:blip r:embed="rId2" cstate="print"/>
          <a:srcRect/>
          <a:stretch>
            <a:fillRect/>
          </a:stretch>
        </p:blipFill>
        <p:spPr bwMode="auto">
          <a:xfrm>
            <a:off x="1391590" y="143981"/>
            <a:ext cx="9405643" cy="1661374"/>
          </a:xfrm>
          <a:prstGeom prst="rect">
            <a:avLst/>
          </a:prstGeom>
          <a:noFill/>
          <a:ln w="9525">
            <a:noFill/>
            <a:miter lim="800000"/>
            <a:headEnd/>
            <a:tailEnd/>
          </a:ln>
        </p:spPr>
      </p:pic>
      <p:sp>
        <p:nvSpPr>
          <p:cNvPr id="4" name="Obdélník 3"/>
          <p:cNvSpPr/>
          <p:nvPr/>
        </p:nvSpPr>
        <p:spPr>
          <a:xfrm>
            <a:off x="3048000" y="2998113"/>
            <a:ext cx="6092825" cy="1938992"/>
          </a:xfrm>
          <a:prstGeom prst="rect">
            <a:avLst/>
          </a:prstGeom>
        </p:spPr>
        <p:txBody>
          <a:bodyPr>
            <a:spAutoFit/>
          </a:bodyPr>
          <a:lstStyle/>
          <a:p>
            <a:r>
              <a:rPr lang="cs-CZ" sz="4000" b="1" dirty="0" smtClean="0">
                <a:solidFill>
                  <a:sysClr val="windowText" lastClr="000000"/>
                </a:solidFill>
                <a:latin typeface="Calibri"/>
              </a:rPr>
              <a:t>       Poezie ve třetí etapě </a:t>
            </a:r>
          </a:p>
          <a:p>
            <a:r>
              <a:rPr lang="cs-CZ" sz="4000" b="1" dirty="0" smtClean="0">
                <a:solidFill>
                  <a:sysClr val="windowText" lastClr="000000"/>
                </a:solidFill>
                <a:latin typeface="Calibri"/>
              </a:rPr>
              <a:t>      národního obrození  II</a:t>
            </a:r>
            <a:r>
              <a:rPr lang="cs-CZ" sz="4000" b="1" dirty="0">
                <a:solidFill>
                  <a:sysClr val="windowText" lastClr="000000"/>
                </a:solidFill>
                <a:latin typeface="Calibri"/>
              </a:rPr>
              <a:t/>
            </a:r>
            <a:br>
              <a:rPr lang="cs-CZ" sz="4000" b="1" dirty="0">
                <a:solidFill>
                  <a:sysClr val="windowText" lastClr="000000"/>
                </a:solidFill>
                <a:latin typeface="Calibri"/>
              </a:rPr>
            </a:br>
            <a:r>
              <a:rPr lang="cs-CZ" sz="4000" b="1" dirty="0" smtClean="0">
                <a:solidFill>
                  <a:sysClr val="windowText" lastClr="000000"/>
                </a:solidFill>
                <a:latin typeface="Calibri"/>
              </a:rPr>
              <a:t>               </a:t>
            </a:r>
            <a:r>
              <a:rPr lang="cs-CZ" sz="2000" dirty="0" smtClean="0">
                <a:solidFill>
                  <a:sysClr val="windowText" lastClr="000000"/>
                </a:solidFill>
                <a:latin typeface="Calibri"/>
              </a:rPr>
              <a:t>Mgr</a:t>
            </a:r>
            <a:r>
              <a:rPr lang="cs-CZ" sz="2000" dirty="0">
                <a:solidFill>
                  <a:sysClr val="windowText" lastClr="000000"/>
                </a:solidFill>
                <a:latin typeface="Calibri"/>
              </a:rPr>
              <a:t>. Ludmila Růžičková</a:t>
            </a:r>
            <a:endParaRPr lang="cs-CZ" dirty="0"/>
          </a:p>
        </p:txBody>
      </p:sp>
      <p:sp>
        <p:nvSpPr>
          <p:cNvPr id="5" name="Obdélník 4"/>
          <p:cNvSpPr/>
          <p:nvPr/>
        </p:nvSpPr>
        <p:spPr>
          <a:xfrm>
            <a:off x="3214092" y="5661248"/>
            <a:ext cx="6092825" cy="1034129"/>
          </a:xfrm>
          <a:prstGeom prst="rect">
            <a:avLst/>
          </a:prstGeom>
        </p:spPr>
        <p:txBody>
          <a:bodyPr>
            <a:spAutoFit/>
          </a:bodyPr>
          <a:lstStyle/>
          <a:p>
            <a:pPr lvl="0" algn="ctr">
              <a:spcBef>
                <a:spcPct val="20000"/>
              </a:spcBef>
              <a:defRPr/>
            </a:pPr>
            <a:r>
              <a:rPr lang="cs-CZ" dirty="0">
                <a:solidFill>
                  <a:sysClr val="windowText" lastClr="000000">
                    <a:tint val="75000"/>
                  </a:sysClr>
                </a:solidFill>
                <a:latin typeface="Calibri"/>
              </a:rPr>
              <a:t>Střední průmyslová škola, Mladá Boleslav, Havlíčkova 456</a:t>
            </a:r>
          </a:p>
          <a:p>
            <a:pPr lvl="0" algn="ctr">
              <a:spcBef>
                <a:spcPct val="20000"/>
              </a:spcBef>
              <a:defRPr/>
            </a:pPr>
            <a:r>
              <a:rPr lang="cs-CZ" dirty="0">
                <a:solidFill>
                  <a:sysClr val="windowText" lastClr="000000">
                    <a:tint val="75000"/>
                  </a:sysClr>
                </a:solidFill>
                <a:latin typeface="Calibri"/>
              </a:rPr>
              <a:t>CZ.1.07/1.5.00/34.0861</a:t>
            </a:r>
          </a:p>
          <a:p>
            <a:pPr lvl="0" algn="ctr">
              <a:spcBef>
                <a:spcPct val="20000"/>
              </a:spcBef>
              <a:defRPr/>
            </a:pPr>
            <a:r>
              <a:rPr lang="cs-CZ" dirty="0">
                <a:solidFill>
                  <a:sysClr val="windowText" lastClr="000000">
                    <a:tint val="75000"/>
                  </a:sysClr>
                </a:solidFill>
                <a:latin typeface="Calibri"/>
              </a:rPr>
              <a:t>MODERNIZACE VÝUKY</a:t>
            </a:r>
          </a:p>
        </p:txBody>
      </p:sp>
    </p:spTree>
    <p:extLst>
      <p:ext uri="{BB962C8B-B14F-4D97-AF65-F5344CB8AC3E}">
        <p14:creationId xmlns:p14="http://schemas.microsoft.com/office/powerpoint/2010/main" val="75803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05780" y="542925"/>
            <a:ext cx="6264695" cy="6020110"/>
          </a:xfrm>
          <a:prstGeom prst="rect">
            <a:avLst/>
          </a:prstGeom>
        </p:spPr>
        <p:txBody>
          <a:bodyPr wrap="square">
            <a:spAutoFit/>
          </a:bodyPr>
          <a:lstStyle/>
          <a:p>
            <a:pPr>
              <a:lnSpc>
                <a:spcPct val="90000"/>
              </a:lnSpc>
            </a:pPr>
            <a:r>
              <a:rPr lang="cs-CZ" sz="3200" b="1" dirty="0" smtClean="0"/>
              <a:t>4. zpěv </a:t>
            </a:r>
          </a:p>
          <a:p>
            <a:pPr marL="342900" indent="-342900">
              <a:lnSpc>
                <a:spcPct val="90000"/>
              </a:lnSpc>
              <a:buAutoNum type="arabicPeriod"/>
            </a:pPr>
            <a:endParaRPr lang="cs-CZ" sz="2800" dirty="0"/>
          </a:p>
          <a:p>
            <a:pPr>
              <a:lnSpc>
                <a:spcPct val="90000"/>
              </a:lnSpc>
            </a:pPr>
            <a:r>
              <a:rPr lang="cs-CZ" sz="2800" dirty="0" smtClean="0"/>
              <a:t> – po </a:t>
            </a:r>
            <a:r>
              <a:rPr lang="cs-CZ" sz="2800" dirty="0"/>
              <a:t>sedmi letech přichází básník </a:t>
            </a:r>
            <a:r>
              <a:rPr lang="cs-CZ" sz="2800" dirty="0" smtClean="0"/>
              <a:t> na </a:t>
            </a:r>
            <a:r>
              <a:rPr lang="cs-CZ" sz="2800" dirty="0"/>
              <a:t>popraviště, vidí zde bělající se </a:t>
            </a:r>
            <a:r>
              <a:rPr lang="cs-CZ" sz="2800" dirty="0" smtClean="0"/>
              <a:t>kosti </a:t>
            </a:r>
          </a:p>
          <a:p>
            <a:pPr>
              <a:lnSpc>
                <a:spcPct val="90000"/>
              </a:lnSpc>
            </a:pPr>
            <a:endParaRPr lang="cs-CZ" sz="2800" dirty="0" smtClean="0"/>
          </a:p>
          <a:p>
            <a:pPr>
              <a:lnSpc>
                <a:spcPct val="90000"/>
              </a:lnSpc>
            </a:pPr>
            <a:r>
              <a:rPr lang="cs-CZ" sz="2800" dirty="0"/>
              <a:t> </a:t>
            </a:r>
            <a:r>
              <a:rPr lang="cs-CZ" sz="2800" dirty="0" smtClean="0"/>
              <a:t>- od </a:t>
            </a:r>
            <a:r>
              <a:rPr lang="cs-CZ" sz="2800" dirty="0"/>
              <a:t>starého </a:t>
            </a:r>
            <a:r>
              <a:rPr lang="cs-CZ" sz="2800" dirty="0" smtClean="0"/>
              <a:t>hospodského </a:t>
            </a:r>
            <a:r>
              <a:rPr lang="cs-CZ" sz="2800" dirty="0"/>
              <a:t>ve městě se dovídá Vilémův životní příběh, ve kterém spatřuje podobnost s vlastním </a:t>
            </a:r>
            <a:r>
              <a:rPr lang="cs-CZ" sz="2800" dirty="0" smtClean="0"/>
              <a:t>osudem </a:t>
            </a:r>
            <a:r>
              <a:rPr lang="cs-CZ" sz="2800" dirty="0"/>
              <a:t>(ztotožňuje se s Vilémem</a:t>
            </a:r>
            <a:r>
              <a:rPr lang="cs-CZ" sz="2800" dirty="0" smtClean="0"/>
              <a:t>) </a:t>
            </a:r>
          </a:p>
          <a:p>
            <a:pPr>
              <a:lnSpc>
                <a:spcPct val="90000"/>
              </a:lnSpc>
            </a:pPr>
            <a:endParaRPr lang="cs-CZ" sz="2800" dirty="0" smtClean="0"/>
          </a:p>
          <a:p>
            <a:pPr>
              <a:lnSpc>
                <a:spcPct val="90000"/>
              </a:lnSpc>
            </a:pPr>
            <a:r>
              <a:rPr lang="cs-CZ" sz="2800" dirty="0"/>
              <a:t> </a:t>
            </a:r>
            <a:r>
              <a:rPr lang="cs-CZ" sz="2800" dirty="0" smtClean="0"/>
              <a:t>- v </a:t>
            </a:r>
            <a:r>
              <a:rPr lang="cs-CZ" sz="2800" dirty="0"/>
              <a:t>závěru skladby se objevuje zvolání</a:t>
            </a:r>
            <a:r>
              <a:rPr lang="cs-CZ" sz="2800" dirty="0" smtClean="0"/>
              <a:t>:</a:t>
            </a:r>
          </a:p>
          <a:p>
            <a:pPr>
              <a:lnSpc>
                <a:spcPct val="90000"/>
              </a:lnSpc>
            </a:pPr>
            <a:endParaRPr lang="cs-CZ" sz="2800" dirty="0"/>
          </a:p>
          <a:p>
            <a:pPr>
              <a:lnSpc>
                <a:spcPct val="90000"/>
              </a:lnSpc>
            </a:pPr>
            <a:r>
              <a:rPr lang="cs-CZ" sz="2800" dirty="0"/>
              <a:t> </a:t>
            </a:r>
            <a:r>
              <a:rPr lang="cs-CZ" sz="2800" dirty="0" smtClean="0"/>
              <a:t> </a:t>
            </a:r>
            <a:r>
              <a:rPr lang="cs-CZ" sz="3200" b="1" dirty="0"/>
              <a:t>„Hynku! – Viléme!! – Jarmilo!!!“</a:t>
            </a:r>
            <a:endParaRPr lang="cs-CZ" sz="2800" b="1" dirty="0"/>
          </a:p>
        </p:txBody>
      </p:sp>
      <p:pic>
        <p:nvPicPr>
          <p:cNvPr id="3" name="Obrázek 2"/>
          <p:cNvPicPr>
            <a:picLocks noChangeAspect="1"/>
          </p:cNvPicPr>
          <p:nvPr/>
        </p:nvPicPr>
        <p:blipFill>
          <a:blip r:embed="rId2"/>
          <a:stretch>
            <a:fillRect/>
          </a:stretch>
        </p:blipFill>
        <p:spPr>
          <a:xfrm>
            <a:off x="7894612" y="542925"/>
            <a:ext cx="3714750" cy="5772150"/>
          </a:xfrm>
          <a:prstGeom prst="rect">
            <a:avLst/>
          </a:prstGeom>
        </p:spPr>
      </p:pic>
      <p:sp>
        <p:nvSpPr>
          <p:cNvPr id="4" name="TextovéPole 3"/>
          <p:cNvSpPr txBox="1"/>
          <p:nvPr/>
        </p:nvSpPr>
        <p:spPr>
          <a:xfrm>
            <a:off x="7894612" y="6315075"/>
            <a:ext cx="1262849" cy="341632"/>
          </a:xfrm>
          <a:prstGeom prst="rect">
            <a:avLst/>
          </a:prstGeom>
          <a:noFill/>
        </p:spPr>
        <p:txBody>
          <a:bodyPr wrap="square" rtlCol="0">
            <a:spAutoFit/>
          </a:bodyPr>
          <a:lstStyle/>
          <a:p>
            <a:pPr>
              <a:lnSpc>
                <a:spcPct val="90000"/>
              </a:lnSpc>
            </a:pPr>
            <a:r>
              <a:rPr lang="cs-CZ" dirty="0" smtClean="0"/>
              <a:t>Obr. č. </a:t>
            </a:r>
            <a:r>
              <a:rPr lang="cs-CZ" dirty="0" smtClean="0"/>
              <a:t>5</a:t>
            </a:r>
            <a:endParaRPr lang="cs-CZ" dirty="0"/>
          </a:p>
        </p:txBody>
      </p:sp>
    </p:spTree>
    <p:extLst>
      <p:ext uri="{BB962C8B-B14F-4D97-AF65-F5344CB8AC3E}">
        <p14:creationId xmlns:p14="http://schemas.microsoft.com/office/powerpoint/2010/main" val="220372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77788" y="404664"/>
            <a:ext cx="11233248" cy="4579715"/>
          </a:xfrm>
          <a:prstGeom prst="rect">
            <a:avLst/>
          </a:prstGeom>
          <a:noFill/>
        </p:spPr>
        <p:txBody>
          <a:bodyPr wrap="square" rtlCol="0">
            <a:spAutoFit/>
          </a:bodyPr>
          <a:lstStyle/>
          <a:p>
            <a:pPr>
              <a:lnSpc>
                <a:spcPct val="90000"/>
              </a:lnSpc>
            </a:pPr>
            <a:r>
              <a:rPr lang="cs-CZ" dirty="0" smtClean="0"/>
              <a:t>Děj Máje</a:t>
            </a:r>
          </a:p>
          <a:p>
            <a:pPr>
              <a:lnSpc>
                <a:spcPct val="90000"/>
              </a:lnSpc>
            </a:pPr>
            <a:endParaRPr lang="cs-CZ" dirty="0"/>
          </a:p>
          <a:p>
            <a:pPr marL="342900" indent="-342900">
              <a:lnSpc>
                <a:spcPct val="90000"/>
              </a:lnSpc>
              <a:buAutoNum type="arabicPeriod"/>
            </a:pPr>
            <a:r>
              <a:rPr lang="cs-CZ" dirty="0" smtClean="0"/>
              <a:t>zpěv  Za májového večera čeká Jarmila na břehu jezera na svého milého Viléma. Na loďce však 	 	připlouvá jeho přítel se zprávou, že Vilém zavraždil Jarmilina svůdce (svého otce). Jarmila je 	zoufalá, ukončí svůj život skokem do jezera.</a:t>
            </a:r>
          </a:p>
          <a:p>
            <a:pPr marL="342900" indent="-342900">
              <a:lnSpc>
                <a:spcPct val="90000"/>
              </a:lnSpc>
              <a:buAutoNum type="arabicPeriod"/>
            </a:pPr>
            <a:endParaRPr lang="cs-CZ" dirty="0"/>
          </a:p>
          <a:p>
            <a:pPr marL="342900" indent="-342900">
              <a:lnSpc>
                <a:spcPct val="90000"/>
              </a:lnSpc>
              <a:buAutoNum type="arabicPeriod"/>
            </a:pPr>
            <a:r>
              <a:rPr lang="cs-CZ" dirty="0" smtClean="0"/>
              <a:t>zpěv  - Vilém vzpomíná ve vězení na svůj uplynulý život, klade si např. otázku, čí vinou se stal   	 	loupežníkem. Ze svého nešťastného osudu viní otce, rodinu, společnost… Přemítá o životě a o 	smrti.</a:t>
            </a:r>
          </a:p>
          <a:p>
            <a:pPr marL="342900" indent="-342900">
              <a:lnSpc>
                <a:spcPct val="90000"/>
              </a:lnSpc>
              <a:buAutoNum type="arabicPeriod"/>
            </a:pPr>
            <a:endParaRPr lang="cs-CZ" dirty="0" smtClean="0"/>
          </a:p>
          <a:p>
            <a:pPr marL="342900" indent="-342900">
              <a:lnSpc>
                <a:spcPct val="90000"/>
              </a:lnSpc>
              <a:buAutoNum type="arabicPeriod"/>
            </a:pPr>
            <a:r>
              <a:rPr lang="cs-CZ" dirty="0" smtClean="0"/>
              <a:t>zpěv – Autor vykresluje náladu jarního jitra. Vilém je odváděn na popravu a posílá pozdrav rodné zemi, 	který je zároveň autorovým vyznáním lásky k vlasti. Vilém je popraven, autor lituje zmařeného 	života.</a:t>
            </a:r>
          </a:p>
          <a:p>
            <a:pPr marL="342900" indent="-342900">
              <a:lnSpc>
                <a:spcPct val="90000"/>
              </a:lnSpc>
              <a:buAutoNum type="arabicPeriod"/>
            </a:pPr>
            <a:endParaRPr lang="cs-CZ" dirty="0"/>
          </a:p>
          <a:p>
            <a:pPr marL="342900" indent="-342900">
              <a:lnSpc>
                <a:spcPct val="90000"/>
              </a:lnSpc>
              <a:buAutoNum type="arabicPeriod"/>
            </a:pPr>
            <a:r>
              <a:rPr lang="cs-CZ" dirty="0" smtClean="0"/>
              <a:t>zpěv – Po sedmi letech přichází básník na popraviště, vidí zde bělající se kosti. Od starého 	hospodského ve městě se dovídá Vilémův životní příběh, ve kterém spatřuje podobnost s vlastním 	osudem (ztotožňuje se s Vilémem). V závěru skladby se objevuje zvolání:</a:t>
            </a:r>
          </a:p>
          <a:p>
            <a:pPr>
              <a:lnSpc>
                <a:spcPct val="90000"/>
              </a:lnSpc>
            </a:pPr>
            <a:r>
              <a:rPr lang="cs-CZ" dirty="0"/>
              <a:t> </a:t>
            </a:r>
            <a:r>
              <a:rPr lang="cs-CZ" dirty="0" smtClean="0"/>
              <a:t>       „Hynku! – Viléme!! – Jarmilo!!!“</a:t>
            </a:r>
            <a:endParaRPr lang="cs-CZ" dirty="0"/>
          </a:p>
        </p:txBody>
      </p:sp>
    </p:spTree>
    <p:extLst>
      <p:ext uri="{BB962C8B-B14F-4D97-AF65-F5344CB8AC3E}">
        <p14:creationId xmlns:p14="http://schemas.microsoft.com/office/powerpoint/2010/main" val="231390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49796" y="1412776"/>
            <a:ext cx="11161240" cy="3139321"/>
          </a:xfrm>
          <a:prstGeom prst="rect">
            <a:avLst/>
          </a:prstGeom>
          <a:noFill/>
        </p:spPr>
        <p:txBody>
          <a:bodyPr wrap="square" rtlCol="0">
            <a:spAutoFit/>
          </a:bodyPr>
          <a:lstStyle/>
          <a:p>
            <a:pPr lvl="0" defTabSz="457200"/>
            <a:r>
              <a:rPr lang="cs-CZ" dirty="0" smtClean="0">
                <a:solidFill>
                  <a:prstClr val="black"/>
                </a:solidFill>
                <a:latin typeface="Century Gothic" panose="020B0502020202020204"/>
              </a:rPr>
              <a:t>Zdroje</a:t>
            </a:r>
          </a:p>
          <a:p>
            <a:pPr lvl="0" defTabSz="457200"/>
            <a:endParaRPr lang="cs-CZ" dirty="0">
              <a:solidFill>
                <a:prstClr val="black"/>
              </a:solidFill>
              <a:latin typeface="Century Gothic" panose="020B0502020202020204"/>
            </a:endParaRPr>
          </a:p>
          <a:p>
            <a:pPr lvl="0" defTabSz="457200"/>
            <a:r>
              <a:rPr lang="cs-CZ" dirty="0" smtClean="0">
                <a:solidFill>
                  <a:prstClr val="black"/>
                </a:solidFill>
                <a:latin typeface="Century Gothic" panose="020B0502020202020204"/>
              </a:rPr>
              <a:t>SOCHROVÁ</a:t>
            </a:r>
            <a:r>
              <a:rPr lang="cs-CZ" dirty="0">
                <a:solidFill>
                  <a:prstClr val="black"/>
                </a:solidFill>
                <a:latin typeface="Century Gothic" panose="020B0502020202020204"/>
              </a:rPr>
              <a:t>, M. KOMPLETNÍ PŘEHLED české a světové LITERATURY. 1. vyd. Havlíčkův Brod: FRAGMENT, 2007. ISBN 978-80-253-0311-5</a:t>
            </a:r>
            <a:r>
              <a:rPr lang="cs-CZ" b="1" dirty="0">
                <a:solidFill>
                  <a:prstClr val="black"/>
                </a:solidFill>
                <a:latin typeface="Century Gothic" panose="020B0502020202020204"/>
              </a:rPr>
              <a:t> </a:t>
            </a:r>
            <a:endParaRPr lang="cs-CZ" b="1" dirty="0" smtClean="0">
              <a:solidFill>
                <a:prstClr val="black"/>
              </a:solidFill>
              <a:latin typeface="Century Gothic" panose="020B0502020202020204"/>
            </a:endParaRPr>
          </a:p>
          <a:p>
            <a:pPr lvl="0" defTabSz="457200"/>
            <a:endParaRPr lang="cs-CZ" b="1" dirty="0">
              <a:solidFill>
                <a:prstClr val="black"/>
              </a:solidFill>
              <a:latin typeface="Century Gothic" panose="020B0502020202020204"/>
            </a:endParaRPr>
          </a:p>
          <a:p>
            <a:pPr lvl="0" defTabSz="457200"/>
            <a:endParaRPr lang="cs-CZ" b="1" dirty="0" smtClean="0">
              <a:solidFill>
                <a:prstClr val="black"/>
              </a:solidFill>
              <a:latin typeface="Century Gothic" panose="020B0502020202020204"/>
            </a:endParaRPr>
          </a:p>
          <a:p>
            <a:pPr lvl="0" defTabSz="457200"/>
            <a:r>
              <a:rPr lang="cs-CZ" dirty="0">
                <a:solidFill>
                  <a:prstClr val="black"/>
                </a:solidFill>
                <a:latin typeface="Century Gothic" panose="020B0502020202020204"/>
              </a:rPr>
              <a:t>Obr. č. 1: </a:t>
            </a:r>
            <a:r>
              <a:rPr lang="cs-CZ" i="1" dirty="0" err="1">
                <a:solidFill>
                  <a:prstClr val="black"/>
                </a:solidFill>
                <a:latin typeface="Century Gothic" panose="020B0502020202020204"/>
              </a:rPr>
              <a:t>wikipedia</a:t>
            </a:r>
            <a:r>
              <a:rPr lang="cs-CZ" i="1" dirty="0">
                <a:solidFill>
                  <a:prstClr val="black"/>
                </a:solidFill>
                <a:latin typeface="Century Gothic" panose="020B0502020202020204"/>
              </a:rPr>
              <a:t>:</a:t>
            </a:r>
            <a:r>
              <a:rPr lang="cs-CZ" dirty="0">
                <a:solidFill>
                  <a:prstClr val="black"/>
                </a:solidFill>
                <a:latin typeface="Century Gothic" panose="020B0502020202020204"/>
              </a:rPr>
              <a:t> [online] 28.4.2014 [vid. 30.4.2014]. Dostupné z : </a:t>
            </a:r>
            <a:r>
              <a:rPr lang="cs-CZ" dirty="0">
                <a:solidFill>
                  <a:prstClr val="black"/>
                </a:solidFill>
                <a:latin typeface="Century Gothic" panose="020B0502020202020204"/>
                <a:hlinkClick r:id="rId2"/>
              </a:rPr>
              <a:t>http://cs.wikipedia.org/wiki/Karel_Hynek_M%C3%A1cha</a:t>
            </a:r>
            <a:endParaRPr lang="cs-CZ" b="1" dirty="0" smtClean="0">
              <a:solidFill>
                <a:prstClr val="black"/>
              </a:solidFill>
              <a:latin typeface="Century Gothic" panose="020B0502020202020204"/>
            </a:endParaRPr>
          </a:p>
          <a:p>
            <a:pPr lvl="0" defTabSz="457200"/>
            <a:r>
              <a:rPr lang="cs-CZ" dirty="0">
                <a:solidFill>
                  <a:prstClr val="black"/>
                </a:solidFill>
                <a:latin typeface="Century Gothic" panose="020B0502020202020204"/>
              </a:rPr>
              <a:t>Obr. č. </a:t>
            </a:r>
            <a:r>
              <a:rPr lang="cs-CZ" dirty="0" smtClean="0">
                <a:solidFill>
                  <a:prstClr val="black"/>
                </a:solidFill>
                <a:latin typeface="Century Gothic" panose="020B0502020202020204"/>
              </a:rPr>
              <a:t>2-5: </a:t>
            </a:r>
            <a:r>
              <a:rPr lang="cs-CZ" i="1" dirty="0">
                <a:solidFill>
                  <a:prstClr val="black"/>
                </a:solidFill>
                <a:latin typeface="Century Gothic" panose="020B0502020202020204"/>
              </a:rPr>
              <a:t>lupomesky.cz :</a:t>
            </a:r>
            <a:r>
              <a:rPr lang="cs-CZ" dirty="0" smtClean="0">
                <a:solidFill>
                  <a:prstClr val="black"/>
                </a:solidFill>
                <a:latin typeface="Century Gothic" panose="020B0502020202020204"/>
              </a:rPr>
              <a:t> </a:t>
            </a:r>
            <a:r>
              <a:rPr lang="cs-CZ" dirty="0">
                <a:solidFill>
                  <a:prstClr val="black"/>
                </a:solidFill>
                <a:latin typeface="Century Gothic" panose="020B0502020202020204"/>
              </a:rPr>
              <a:t>[online] </a:t>
            </a:r>
            <a:r>
              <a:rPr lang="cs-CZ" dirty="0" smtClean="0">
                <a:solidFill>
                  <a:prstClr val="black"/>
                </a:solidFill>
                <a:latin typeface="Century Gothic" panose="020B0502020202020204"/>
              </a:rPr>
              <a:t>14.2.2011 </a:t>
            </a:r>
            <a:r>
              <a:rPr lang="cs-CZ" dirty="0">
                <a:solidFill>
                  <a:prstClr val="black"/>
                </a:solidFill>
                <a:latin typeface="Century Gothic" panose="020B0502020202020204"/>
              </a:rPr>
              <a:t>[vid. 30.4.2014]. Dostupné z : </a:t>
            </a:r>
            <a:r>
              <a:rPr lang="cs-CZ" dirty="0">
                <a:solidFill>
                  <a:prstClr val="black"/>
                </a:solidFill>
                <a:latin typeface="Century Gothic" panose="020B0502020202020204"/>
                <a:hlinkClick r:id="rId3"/>
              </a:rPr>
              <a:t>http://www.lupomesky.cz/maj</a:t>
            </a:r>
            <a:r>
              <a:rPr lang="cs-CZ" dirty="0" smtClean="0">
                <a:solidFill>
                  <a:prstClr val="black"/>
                </a:solidFill>
                <a:latin typeface="Century Gothic" panose="020B0502020202020204"/>
                <a:hlinkClick r:id="rId3"/>
              </a:rPr>
              <a:t>/</a:t>
            </a:r>
            <a:endParaRPr lang="cs-CZ" dirty="0" smtClean="0">
              <a:solidFill>
                <a:prstClr val="black"/>
              </a:solidFill>
              <a:latin typeface="Century Gothic" panose="020B0502020202020204"/>
            </a:endParaRPr>
          </a:p>
          <a:p>
            <a:pPr lvl="0" defTabSz="457200"/>
            <a:endParaRPr lang="cs-CZ" b="1" dirty="0">
              <a:solidFill>
                <a:prstClr val="black"/>
              </a:solidFill>
              <a:latin typeface="Century Gothic" panose="020B0502020202020204"/>
            </a:endParaRPr>
          </a:p>
        </p:txBody>
      </p:sp>
    </p:spTree>
    <p:extLst>
      <p:ext uri="{BB962C8B-B14F-4D97-AF65-F5344CB8AC3E}">
        <p14:creationId xmlns:p14="http://schemas.microsoft.com/office/powerpoint/2010/main" val="9013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69876" y="1700808"/>
            <a:ext cx="9721080" cy="4130361"/>
          </a:xfrm>
          <a:prstGeom prst="rect">
            <a:avLst/>
          </a:prstGeom>
        </p:spPr>
        <p:txBody>
          <a:bodyPr wrap="square">
            <a:spAutoFit/>
          </a:bodyPr>
          <a:lstStyle/>
          <a:p>
            <a:pPr lvl="0" defTabSz="457200">
              <a:defRPr/>
            </a:pPr>
            <a:r>
              <a:rPr lang="cs-CZ" sz="3200" b="1" dirty="0">
                <a:solidFill>
                  <a:sysClr val="windowText" lastClr="000000"/>
                </a:solidFill>
                <a:latin typeface="Calibri"/>
              </a:rPr>
              <a:t>Anotace</a:t>
            </a:r>
            <a:endParaRPr lang="cs-CZ" sz="3200" dirty="0">
              <a:solidFill>
                <a:sysClr val="windowText" lastClr="000000"/>
              </a:solidFill>
              <a:latin typeface="Calibri"/>
            </a:endParaRPr>
          </a:p>
          <a:p>
            <a:pPr lvl="0" defTabSz="457200">
              <a:defRPr/>
            </a:pPr>
            <a:r>
              <a:rPr lang="cs-CZ" sz="3200" b="1" dirty="0">
                <a:solidFill>
                  <a:sysClr val="windowText" lastClr="000000"/>
                </a:solidFill>
                <a:latin typeface="Calibri"/>
              </a:rPr>
              <a:t>Předmět:</a:t>
            </a:r>
            <a:r>
              <a:rPr lang="cs-CZ" sz="3200" dirty="0">
                <a:solidFill>
                  <a:sysClr val="windowText" lastClr="000000"/>
                </a:solidFill>
                <a:latin typeface="Calibri"/>
              </a:rPr>
              <a:t> </a:t>
            </a:r>
            <a:r>
              <a:rPr lang="cs-CZ" sz="3200" i="1" dirty="0">
                <a:solidFill>
                  <a:sysClr val="windowText" lastClr="000000"/>
                </a:solidFill>
                <a:latin typeface="Calibri"/>
              </a:rPr>
              <a:t>český jazyk a literatura</a:t>
            </a:r>
            <a:endParaRPr lang="cs-CZ" sz="3200" dirty="0">
              <a:solidFill>
                <a:sysClr val="windowText" lastClr="000000"/>
              </a:solidFill>
              <a:latin typeface="Calibri"/>
            </a:endParaRPr>
          </a:p>
          <a:p>
            <a:pPr lvl="0" defTabSz="457200">
              <a:defRPr/>
            </a:pPr>
            <a:r>
              <a:rPr lang="cs-CZ" sz="3200" b="1" dirty="0">
                <a:solidFill>
                  <a:sysClr val="windowText" lastClr="000000"/>
                </a:solidFill>
                <a:latin typeface="Calibri"/>
              </a:rPr>
              <a:t>Ročník: </a:t>
            </a:r>
            <a:r>
              <a:rPr lang="cs-CZ" sz="3200" i="1" dirty="0">
                <a:solidFill>
                  <a:sysClr val="windowText" lastClr="000000"/>
                </a:solidFill>
                <a:latin typeface="Calibri"/>
              </a:rPr>
              <a:t>I. ročník SŠ</a:t>
            </a:r>
            <a:endParaRPr lang="cs-CZ" sz="3200" dirty="0">
              <a:solidFill>
                <a:sysClr val="windowText" lastClr="000000"/>
              </a:solidFill>
              <a:latin typeface="Calibri"/>
            </a:endParaRPr>
          </a:p>
          <a:p>
            <a:pPr lvl="0" defTabSz="457200">
              <a:defRPr/>
            </a:pPr>
            <a:r>
              <a:rPr lang="cs-CZ" sz="3200" b="1" dirty="0">
                <a:solidFill>
                  <a:sysClr val="windowText" lastClr="000000"/>
                </a:solidFill>
                <a:latin typeface="Calibri"/>
              </a:rPr>
              <a:t>Tematický celek: </a:t>
            </a:r>
            <a:r>
              <a:rPr lang="cs-CZ" sz="3200" i="1" dirty="0">
                <a:solidFill>
                  <a:sysClr val="windowText" lastClr="000000"/>
                </a:solidFill>
                <a:latin typeface="Calibri" panose="020F0502020204030204"/>
              </a:rPr>
              <a:t>Literatura od doby pobělohorské 						 </a:t>
            </a:r>
            <a:r>
              <a:rPr lang="cs-CZ" sz="3200" i="1" dirty="0" smtClean="0">
                <a:solidFill>
                  <a:sysClr val="windowText" lastClr="000000"/>
                </a:solidFill>
                <a:latin typeface="Calibri" panose="020F0502020204030204"/>
              </a:rPr>
              <a:t>          až </a:t>
            </a:r>
            <a:r>
              <a:rPr lang="cs-CZ" sz="3200" i="1" dirty="0">
                <a:solidFill>
                  <a:sysClr val="windowText" lastClr="000000"/>
                </a:solidFill>
                <a:latin typeface="Calibri" panose="020F0502020204030204"/>
              </a:rPr>
              <a:t>národní obrození</a:t>
            </a:r>
            <a:endParaRPr lang="cs-CZ" sz="3600" i="1" dirty="0">
              <a:solidFill>
                <a:sysClr val="windowText" lastClr="000000"/>
              </a:solidFill>
              <a:latin typeface="Calibri"/>
            </a:endParaRPr>
          </a:p>
          <a:p>
            <a:pPr lvl="0" defTabSz="457200">
              <a:lnSpc>
                <a:spcPct val="110000"/>
              </a:lnSpc>
              <a:defRPr/>
            </a:pPr>
            <a:r>
              <a:rPr lang="cs-CZ" sz="3200" b="1" dirty="0" smtClean="0">
                <a:solidFill>
                  <a:sysClr val="windowText" lastClr="000000"/>
                </a:solidFill>
                <a:latin typeface="Calibri"/>
              </a:rPr>
              <a:t>Klíčová </a:t>
            </a:r>
            <a:r>
              <a:rPr lang="cs-CZ" sz="3200" b="1" dirty="0">
                <a:solidFill>
                  <a:sysClr val="windowText" lastClr="000000"/>
                </a:solidFill>
                <a:latin typeface="Calibri"/>
              </a:rPr>
              <a:t>slova: </a:t>
            </a:r>
            <a:r>
              <a:rPr lang="cs-CZ" sz="3200" i="1" dirty="0" smtClean="0">
                <a:solidFill>
                  <a:sysClr val="windowText" lastClr="000000"/>
                </a:solidFill>
                <a:latin typeface="Calibri"/>
              </a:rPr>
              <a:t>K.H. Mácha - Máj</a:t>
            </a:r>
            <a:endParaRPr lang="cs-CZ" sz="3200" i="1" dirty="0">
              <a:solidFill>
                <a:sysClr val="windowText" lastClr="000000"/>
              </a:solidFill>
              <a:latin typeface="Calibri"/>
            </a:endParaRPr>
          </a:p>
          <a:p>
            <a:pPr lvl="0" defTabSz="457200">
              <a:lnSpc>
                <a:spcPct val="110000"/>
              </a:lnSpc>
              <a:defRPr/>
            </a:pPr>
            <a:r>
              <a:rPr lang="cs-CZ" sz="3200" b="1" dirty="0">
                <a:solidFill>
                  <a:sysClr val="windowText" lastClr="000000"/>
                </a:solidFill>
                <a:latin typeface="Calibri"/>
              </a:rPr>
              <a:t>Forma:</a:t>
            </a:r>
            <a:r>
              <a:rPr lang="cs-CZ" sz="3200" dirty="0">
                <a:solidFill>
                  <a:sysClr val="windowText" lastClr="000000"/>
                </a:solidFill>
                <a:latin typeface="Calibri"/>
              </a:rPr>
              <a:t> </a:t>
            </a:r>
            <a:r>
              <a:rPr lang="cs-CZ" sz="3200" i="1" dirty="0">
                <a:solidFill>
                  <a:sysClr val="windowText" lastClr="000000"/>
                </a:solidFill>
                <a:latin typeface="Calibri"/>
              </a:rPr>
              <a:t>výklad</a:t>
            </a:r>
            <a:r>
              <a:rPr lang="cs-CZ" sz="3200" dirty="0">
                <a:solidFill>
                  <a:sysClr val="windowText" lastClr="000000"/>
                </a:solidFill>
                <a:latin typeface="Calibri"/>
              </a:rPr>
              <a:t>	</a:t>
            </a:r>
          </a:p>
          <a:p>
            <a:pPr lvl="0" defTabSz="457200">
              <a:defRPr/>
            </a:pPr>
            <a:r>
              <a:rPr lang="cs-CZ" sz="3200" b="1" dirty="0">
                <a:solidFill>
                  <a:sysClr val="windowText" lastClr="000000"/>
                </a:solidFill>
                <a:latin typeface="Calibri"/>
              </a:rPr>
              <a:t>Datum vytvoření:   </a:t>
            </a:r>
            <a:r>
              <a:rPr lang="cs-CZ" sz="3200" i="1" dirty="0">
                <a:solidFill>
                  <a:sysClr val="windowText" lastClr="000000"/>
                </a:solidFill>
                <a:latin typeface="Calibri"/>
              </a:rPr>
              <a:t>30. 04. 2014</a:t>
            </a:r>
            <a:endParaRPr lang="cs-CZ" sz="3200" dirty="0">
              <a:solidFill>
                <a:sysClr val="windowText" lastClr="000000"/>
              </a:solidFill>
              <a:latin typeface="Calibri"/>
            </a:endParaRPr>
          </a:p>
        </p:txBody>
      </p:sp>
    </p:spTree>
    <p:extLst>
      <p:ext uri="{BB962C8B-B14F-4D97-AF65-F5344CB8AC3E}">
        <p14:creationId xmlns:p14="http://schemas.microsoft.com/office/powerpoint/2010/main" val="37833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93813" y="980728"/>
            <a:ext cx="8458200" cy="1862336"/>
          </a:xfrm>
        </p:spPr>
        <p:txBody>
          <a:bodyPr/>
          <a:lstStyle/>
          <a:p>
            <a:pPr algn="l" defTabSz="914400">
              <a:lnSpc>
                <a:spcPct val="90000"/>
              </a:lnSpc>
              <a:spcBef>
                <a:spcPts val="0"/>
              </a:spcBef>
              <a:buNone/>
            </a:pPr>
            <a:r>
              <a:rPr lang="cs-CZ" sz="6000" b="0" i="0" dirty="0" smtClean="0">
                <a:solidFill>
                  <a:srgbClr val="164B4F"/>
                </a:solidFill>
                <a:latin typeface="Euphemia"/>
                <a:ea typeface="+mj-ea"/>
                <a:cs typeface="+mj-cs"/>
              </a:rPr>
              <a:t>  </a:t>
            </a:r>
            <a:r>
              <a:rPr lang="cs-CZ" sz="6000" b="1" i="0" dirty="0" smtClean="0">
                <a:solidFill>
                  <a:srgbClr val="164B4F"/>
                </a:solidFill>
                <a:latin typeface="Euphemia"/>
                <a:ea typeface="+mj-ea"/>
                <a:cs typeface="+mj-cs"/>
              </a:rPr>
              <a:t>Karel Hynek </a:t>
            </a:r>
            <a:r>
              <a:rPr lang="cs-CZ" sz="7200" b="1" i="0" dirty="0" smtClean="0">
                <a:solidFill>
                  <a:srgbClr val="164B4F"/>
                </a:solidFill>
                <a:latin typeface="Euphemia"/>
                <a:ea typeface="+mj-ea"/>
                <a:cs typeface="+mj-cs"/>
              </a:rPr>
              <a:t>Mácha</a:t>
            </a:r>
            <a:endParaRPr lang="cs-CZ" sz="7200" b="1" i="0" dirty="0">
              <a:solidFill>
                <a:srgbClr val="164B4F"/>
              </a:solidFill>
              <a:latin typeface="Euphemia"/>
              <a:ea typeface="+mj-ea"/>
              <a:cs typeface="+mj-cs"/>
            </a:endParaRPr>
          </a:p>
        </p:txBody>
      </p:sp>
      <p:sp>
        <p:nvSpPr>
          <p:cNvPr id="3" name="Podnadpis 2"/>
          <p:cNvSpPr>
            <a:spLocks noGrp="1"/>
          </p:cNvSpPr>
          <p:nvPr>
            <p:ph type="subTitle" idx="1"/>
          </p:nvPr>
        </p:nvSpPr>
        <p:spPr/>
        <p:txBody>
          <a:bodyPr>
            <a:normAutofit fontScale="47500" lnSpcReduction="20000"/>
          </a:bodyPr>
          <a:lstStyle/>
          <a:p>
            <a:pPr marL="0" indent="0" algn="l">
              <a:spcBef>
                <a:spcPts val="0"/>
              </a:spcBef>
              <a:buNone/>
            </a:pPr>
            <a:r>
              <a:rPr lang="cs-CZ" dirty="0">
                <a:solidFill>
                  <a:srgbClr val="164B4F"/>
                </a:solidFill>
              </a:rPr>
              <a:t> </a:t>
            </a:r>
            <a:r>
              <a:rPr lang="cs-CZ" dirty="0" smtClean="0">
                <a:solidFill>
                  <a:srgbClr val="164B4F"/>
                </a:solidFill>
              </a:rPr>
              <a:t>                                         </a:t>
            </a:r>
            <a:r>
              <a:rPr lang="cs-CZ" sz="23600" b="1" dirty="0" smtClean="0">
                <a:solidFill>
                  <a:srgbClr val="164B4F"/>
                </a:solidFill>
              </a:rPr>
              <a:t>Máj</a:t>
            </a:r>
            <a:endParaRPr lang="cs-CZ" sz="16400" b="1" i="0" dirty="0">
              <a:solidFill>
                <a:srgbClr val="164B4F"/>
              </a:solidFill>
            </a:endParaRP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49796" y="404664"/>
            <a:ext cx="6192688" cy="7405104"/>
          </a:xfrm>
          <a:prstGeom prst="rect">
            <a:avLst/>
          </a:prstGeom>
          <a:noFill/>
        </p:spPr>
        <p:txBody>
          <a:bodyPr wrap="square" rtlCol="0">
            <a:spAutoFit/>
          </a:bodyPr>
          <a:lstStyle/>
          <a:p>
            <a:pPr>
              <a:lnSpc>
                <a:spcPct val="90000"/>
              </a:lnSpc>
            </a:pPr>
            <a:r>
              <a:rPr lang="cs-CZ" sz="4400" b="1" dirty="0" smtClean="0"/>
              <a:t>Máj </a:t>
            </a:r>
            <a:r>
              <a:rPr lang="cs-CZ" sz="3600" b="1" dirty="0" smtClean="0"/>
              <a:t> </a:t>
            </a:r>
            <a:r>
              <a:rPr lang="cs-CZ" sz="2800" dirty="0" smtClean="0"/>
              <a:t>/1836/</a:t>
            </a:r>
          </a:p>
          <a:p>
            <a:pPr>
              <a:lnSpc>
                <a:spcPct val="90000"/>
              </a:lnSpc>
            </a:pPr>
            <a:endParaRPr lang="cs-CZ" sz="3600" b="1" dirty="0"/>
          </a:p>
          <a:p>
            <a:pPr>
              <a:lnSpc>
                <a:spcPct val="90000"/>
              </a:lnSpc>
            </a:pPr>
            <a:r>
              <a:rPr lang="cs-CZ" sz="2800" b="1" dirty="0" smtClean="0"/>
              <a:t>lyricko-epická básnická skladba</a:t>
            </a:r>
          </a:p>
          <a:p>
            <a:pPr>
              <a:lnSpc>
                <a:spcPct val="90000"/>
              </a:lnSpc>
            </a:pPr>
            <a:endParaRPr lang="cs-CZ" sz="2800" b="1" dirty="0" smtClean="0"/>
          </a:p>
          <a:p>
            <a:pPr>
              <a:lnSpc>
                <a:spcPct val="90000"/>
              </a:lnSpc>
            </a:pPr>
            <a:r>
              <a:rPr lang="cs-CZ" sz="2800" b="1" dirty="0" smtClean="0"/>
              <a:t>skládá se z věnování, 4 zpěvů,       	    2 intermezz (</a:t>
            </a:r>
            <a:r>
              <a:rPr lang="cs-CZ" sz="2800" b="1" dirty="0" err="1" smtClean="0"/>
              <a:t>mezizpěvů</a:t>
            </a:r>
            <a:r>
              <a:rPr lang="cs-CZ" sz="2800" b="1" dirty="0" smtClean="0"/>
              <a:t>)</a:t>
            </a:r>
          </a:p>
          <a:p>
            <a:pPr>
              <a:lnSpc>
                <a:spcPct val="90000"/>
              </a:lnSpc>
            </a:pPr>
            <a:endParaRPr lang="cs-CZ" sz="2800" b="1" dirty="0" smtClean="0"/>
          </a:p>
          <a:p>
            <a:pPr>
              <a:lnSpc>
                <a:spcPct val="90000"/>
              </a:lnSpc>
            </a:pPr>
            <a:r>
              <a:rPr lang="cs-CZ" sz="2800" b="1" dirty="0" smtClean="0"/>
              <a:t>psáno v duchu romantismu (Vilém je typický romantický hrdina, autor se s ním ztotožňuje)</a:t>
            </a:r>
          </a:p>
          <a:p>
            <a:pPr>
              <a:lnSpc>
                <a:spcPct val="90000"/>
              </a:lnSpc>
            </a:pPr>
            <a:endParaRPr lang="cs-CZ" sz="2800" b="1" dirty="0"/>
          </a:p>
          <a:p>
            <a:pPr>
              <a:lnSpc>
                <a:spcPct val="90000"/>
              </a:lnSpc>
            </a:pPr>
            <a:r>
              <a:rPr lang="cs-CZ" sz="2800" b="1" dirty="0" smtClean="0"/>
              <a:t>děj zasazen do kraje v okolí Bezdězu</a:t>
            </a:r>
          </a:p>
          <a:p>
            <a:pPr>
              <a:lnSpc>
                <a:spcPct val="90000"/>
              </a:lnSpc>
            </a:pPr>
            <a:endParaRPr lang="cs-CZ" sz="2800" b="1" dirty="0"/>
          </a:p>
          <a:p>
            <a:pPr>
              <a:lnSpc>
                <a:spcPct val="90000"/>
              </a:lnSpc>
            </a:pPr>
            <a:r>
              <a:rPr lang="cs-CZ" sz="2800" b="1" dirty="0" smtClean="0"/>
              <a:t>vydáno autorem na vlastní náklady</a:t>
            </a:r>
          </a:p>
          <a:p>
            <a:pPr>
              <a:lnSpc>
                <a:spcPct val="90000"/>
              </a:lnSpc>
            </a:pPr>
            <a:endParaRPr lang="cs-CZ" sz="2800" b="1" dirty="0"/>
          </a:p>
          <a:p>
            <a:pPr>
              <a:lnSpc>
                <a:spcPct val="90000"/>
              </a:lnSpc>
            </a:pPr>
            <a:endParaRPr lang="cs-CZ" sz="2800" dirty="0" smtClean="0"/>
          </a:p>
          <a:p>
            <a:pPr>
              <a:lnSpc>
                <a:spcPct val="90000"/>
              </a:lnSpc>
            </a:pPr>
            <a:endParaRPr lang="cs-CZ" sz="2800" dirty="0"/>
          </a:p>
          <a:p>
            <a:pPr>
              <a:lnSpc>
                <a:spcPct val="90000"/>
              </a:lnSpc>
            </a:pPr>
            <a:endParaRPr lang="cs-CZ" sz="2800" b="1" dirty="0"/>
          </a:p>
        </p:txBody>
      </p:sp>
      <p:pic>
        <p:nvPicPr>
          <p:cNvPr id="3" name="Obrázek 2"/>
          <p:cNvPicPr>
            <a:picLocks noChangeAspect="1"/>
          </p:cNvPicPr>
          <p:nvPr/>
        </p:nvPicPr>
        <p:blipFill>
          <a:blip r:embed="rId2"/>
          <a:stretch>
            <a:fillRect/>
          </a:stretch>
        </p:blipFill>
        <p:spPr>
          <a:xfrm>
            <a:off x="8254652" y="980728"/>
            <a:ext cx="2775017" cy="4032448"/>
          </a:xfrm>
          <a:prstGeom prst="rect">
            <a:avLst/>
          </a:prstGeom>
        </p:spPr>
      </p:pic>
      <p:sp>
        <p:nvSpPr>
          <p:cNvPr id="4" name="TextovéPole 3"/>
          <p:cNvSpPr txBox="1"/>
          <p:nvPr/>
        </p:nvSpPr>
        <p:spPr>
          <a:xfrm>
            <a:off x="9766820" y="5013176"/>
            <a:ext cx="1262849" cy="341632"/>
          </a:xfrm>
          <a:prstGeom prst="rect">
            <a:avLst/>
          </a:prstGeom>
          <a:noFill/>
        </p:spPr>
        <p:txBody>
          <a:bodyPr wrap="square" rtlCol="0">
            <a:spAutoFit/>
          </a:bodyPr>
          <a:lstStyle/>
          <a:p>
            <a:pPr>
              <a:lnSpc>
                <a:spcPct val="90000"/>
              </a:lnSpc>
            </a:pPr>
            <a:r>
              <a:rPr lang="cs-CZ" dirty="0" smtClean="0"/>
              <a:t>Obr. č. 1</a:t>
            </a:r>
            <a:endParaRPr lang="cs-CZ"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759034240"/>
              </p:ext>
            </p:extLst>
          </p:nvPr>
        </p:nvGraphicFramePr>
        <p:xfrm>
          <a:off x="1125860" y="956803"/>
          <a:ext cx="9841162" cy="5943600"/>
        </p:xfrm>
        <a:graphic>
          <a:graphicData uri="http://schemas.openxmlformats.org/drawingml/2006/table">
            <a:tbl>
              <a:tblPr/>
              <a:tblGrid>
                <a:gridCol w="4920581"/>
                <a:gridCol w="4920581"/>
              </a:tblGrid>
              <a:tr h="5256584">
                <a:tc>
                  <a:txBody>
                    <a:bodyPr/>
                    <a:lstStyle/>
                    <a:p>
                      <a:r>
                        <a:rPr lang="cs-CZ" sz="2400" b="1" dirty="0" smtClean="0"/>
                        <a:t>Dobový pravopis:</a:t>
                      </a:r>
                      <a:r>
                        <a:rPr lang="cs-CZ" sz="2400" dirty="0" smtClean="0"/>
                        <a:t> </a:t>
                      </a:r>
                    </a:p>
                    <a:p>
                      <a:endParaRPr lang="cs-CZ" sz="2400" dirty="0" smtClean="0"/>
                    </a:p>
                    <a:p>
                      <a:r>
                        <a:rPr lang="cs-CZ" sz="2400" dirty="0" smtClean="0"/>
                        <a:t>Byl </a:t>
                      </a:r>
                      <a:r>
                        <a:rPr lang="cs-CZ" sz="2400" dirty="0" err="1"/>
                        <a:t>pozdnj</a:t>
                      </a:r>
                      <a:r>
                        <a:rPr lang="cs-CZ" sz="2400" dirty="0"/>
                        <a:t> </a:t>
                      </a:r>
                      <a:r>
                        <a:rPr lang="cs-CZ" sz="2400" dirty="0" err="1"/>
                        <a:t>wečer</a:t>
                      </a:r>
                      <a:r>
                        <a:rPr lang="cs-CZ" sz="2400" dirty="0"/>
                        <a:t> – </a:t>
                      </a:r>
                      <a:r>
                        <a:rPr lang="cs-CZ" sz="2400" dirty="0" err="1"/>
                        <a:t>prwnj</a:t>
                      </a:r>
                      <a:r>
                        <a:rPr lang="cs-CZ" sz="2400" dirty="0"/>
                        <a:t> mág –</a:t>
                      </a:r>
                      <a:br>
                        <a:rPr lang="cs-CZ" sz="2400" dirty="0"/>
                      </a:br>
                      <a:r>
                        <a:rPr lang="cs-CZ" sz="2400" dirty="0" err="1"/>
                        <a:t>Wečernj</a:t>
                      </a:r>
                      <a:r>
                        <a:rPr lang="cs-CZ" sz="2400" dirty="0"/>
                        <a:t> mág – byl lásky čas.</a:t>
                      </a:r>
                      <a:br>
                        <a:rPr lang="cs-CZ" sz="2400" dirty="0"/>
                      </a:br>
                      <a:r>
                        <a:rPr lang="cs-CZ" sz="2400" dirty="0"/>
                        <a:t>Hrdliččin </a:t>
                      </a:r>
                      <a:r>
                        <a:rPr lang="cs-CZ" sz="2400" dirty="0" err="1"/>
                        <a:t>zwal</a:t>
                      </a:r>
                      <a:r>
                        <a:rPr lang="cs-CZ" sz="2400" dirty="0"/>
                        <a:t> ku lásce hlas,</a:t>
                      </a:r>
                      <a:br>
                        <a:rPr lang="cs-CZ" sz="2400" dirty="0"/>
                      </a:br>
                      <a:r>
                        <a:rPr lang="cs-CZ" sz="2400" dirty="0"/>
                        <a:t>Kde </a:t>
                      </a:r>
                      <a:r>
                        <a:rPr lang="cs-CZ" sz="2400" dirty="0" err="1"/>
                        <a:t>borowý</a:t>
                      </a:r>
                      <a:r>
                        <a:rPr lang="cs-CZ" sz="2400" dirty="0"/>
                        <a:t> </a:t>
                      </a:r>
                      <a:r>
                        <a:rPr lang="cs-CZ" sz="2400" dirty="0" err="1"/>
                        <a:t>zawáněl</a:t>
                      </a:r>
                      <a:r>
                        <a:rPr lang="cs-CZ" sz="2400" dirty="0"/>
                        <a:t> </a:t>
                      </a:r>
                      <a:r>
                        <a:rPr lang="cs-CZ" sz="2400" dirty="0" err="1"/>
                        <a:t>hág</a:t>
                      </a:r>
                      <a:r>
                        <a:rPr lang="cs-CZ" sz="2400" dirty="0"/>
                        <a:t>.</a:t>
                      </a:r>
                      <a:br>
                        <a:rPr lang="cs-CZ" sz="2400" dirty="0"/>
                      </a:br>
                      <a:r>
                        <a:rPr lang="cs-CZ" sz="2400" dirty="0"/>
                        <a:t>O lásce šeptal tichý mech;</a:t>
                      </a:r>
                      <a:r>
                        <a:rPr lang="cs-CZ" sz="2400" i="1" dirty="0"/>
                        <a:t/>
                      </a:r>
                      <a:br>
                        <a:rPr lang="cs-CZ" sz="2400" i="1" dirty="0"/>
                      </a:br>
                      <a:r>
                        <a:rPr lang="cs-CZ" sz="2400" dirty="0" err="1"/>
                        <a:t>Kwětaucj</a:t>
                      </a:r>
                      <a:r>
                        <a:rPr lang="cs-CZ" sz="2400" dirty="0"/>
                        <a:t> strom lhal lásky žel,</a:t>
                      </a:r>
                      <a:br>
                        <a:rPr lang="cs-CZ" sz="2400" dirty="0"/>
                      </a:br>
                      <a:r>
                        <a:rPr lang="cs-CZ" sz="2400" dirty="0" err="1"/>
                        <a:t>Swau</a:t>
                      </a:r>
                      <a:r>
                        <a:rPr lang="cs-CZ" sz="2400" dirty="0"/>
                        <a:t> lásku </a:t>
                      </a:r>
                      <a:r>
                        <a:rPr lang="cs-CZ" sz="2400" dirty="0" err="1"/>
                        <a:t>slawjk</a:t>
                      </a:r>
                      <a:r>
                        <a:rPr lang="cs-CZ" sz="2400" dirty="0"/>
                        <a:t> růži pěl,</a:t>
                      </a:r>
                      <a:br>
                        <a:rPr lang="cs-CZ" sz="2400" dirty="0"/>
                      </a:br>
                      <a:r>
                        <a:rPr lang="cs-CZ" sz="2400" dirty="0"/>
                        <a:t>Růžinu </a:t>
                      </a:r>
                      <a:r>
                        <a:rPr lang="cs-CZ" sz="2400" dirty="0" err="1"/>
                        <a:t>gewil</a:t>
                      </a:r>
                      <a:r>
                        <a:rPr lang="cs-CZ" sz="2400" dirty="0"/>
                        <a:t> </a:t>
                      </a:r>
                      <a:r>
                        <a:rPr lang="cs-CZ" sz="2400" dirty="0" err="1"/>
                        <a:t>wonný</a:t>
                      </a:r>
                      <a:r>
                        <a:rPr lang="cs-CZ" sz="2400" dirty="0"/>
                        <a:t> </a:t>
                      </a:r>
                      <a:r>
                        <a:rPr lang="cs-CZ" sz="2400" dirty="0" err="1"/>
                        <a:t>wzdech</a:t>
                      </a:r>
                      <a:r>
                        <a:rPr lang="cs-CZ" sz="2400" dirty="0"/>
                        <a:t>.</a:t>
                      </a:r>
                      <a:br>
                        <a:rPr lang="cs-CZ" sz="2400" dirty="0"/>
                      </a:br>
                      <a:r>
                        <a:rPr lang="cs-CZ" sz="2400" dirty="0" err="1"/>
                        <a:t>Gezero</a:t>
                      </a:r>
                      <a:r>
                        <a:rPr lang="cs-CZ" sz="2400" dirty="0"/>
                        <a:t> hladké w </a:t>
                      </a:r>
                      <a:r>
                        <a:rPr lang="cs-CZ" sz="2400" dirty="0" err="1"/>
                        <a:t>křowjch</a:t>
                      </a:r>
                      <a:r>
                        <a:rPr lang="cs-CZ" sz="2400" dirty="0"/>
                        <a:t> stinných</a:t>
                      </a:r>
                      <a:br>
                        <a:rPr lang="cs-CZ" sz="2400" dirty="0"/>
                      </a:br>
                      <a:r>
                        <a:rPr lang="cs-CZ" sz="2400" dirty="0" err="1"/>
                        <a:t>Zwučelo</a:t>
                      </a:r>
                      <a:r>
                        <a:rPr lang="cs-CZ" sz="2400" dirty="0"/>
                        <a:t> temně </a:t>
                      </a:r>
                      <a:r>
                        <a:rPr lang="cs-CZ" sz="2400" dirty="0" err="1"/>
                        <a:t>tagný</a:t>
                      </a:r>
                      <a:r>
                        <a:rPr lang="cs-CZ" sz="2400" dirty="0"/>
                        <a:t> bol,</a:t>
                      </a:r>
                      <a:br>
                        <a:rPr lang="cs-CZ" sz="2400" dirty="0"/>
                      </a:br>
                      <a:r>
                        <a:rPr lang="cs-CZ" sz="2400" dirty="0"/>
                        <a:t>Břeh </a:t>
                      </a:r>
                      <a:r>
                        <a:rPr lang="cs-CZ" sz="2400" dirty="0" err="1"/>
                        <a:t>ge</a:t>
                      </a:r>
                      <a:r>
                        <a:rPr lang="cs-CZ" sz="2400" dirty="0"/>
                        <a:t> </a:t>
                      </a:r>
                      <a:r>
                        <a:rPr lang="cs-CZ" sz="2400" dirty="0" err="1"/>
                        <a:t>obgjmal</a:t>
                      </a:r>
                      <a:r>
                        <a:rPr lang="cs-CZ" sz="2400" dirty="0"/>
                        <a:t> kol a kol;</a:t>
                      </a:r>
                      <a:br>
                        <a:rPr lang="cs-CZ" sz="2400" dirty="0"/>
                      </a:br>
                      <a:r>
                        <a:rPr lang="cs-CZ" sz="2400" dirty="0"/>
                        <a:t>A slunce </a:t>
                      </a:r>
                      <a:r>
                        <a:rPr lang="cs-CZ" sz="2400" dirty="0" err="1"/>
                        <a:t>gasná</a:t>
                      </a:r>
                      <a:r>
                        <a:rPr lang="cs-CZ" sz="2400" dirty="0"/>
                        <a:t> </a:t>
                      </a:r>
                      <a:r>
                        <a:rPr lang="cs-CZ" sz="2400" dirty="0" err="1"/>
                        <a:t>swětů</a:t>
                      </a:r>
                      <a:r>
                        <a:rPr lang="cs-CZ" sz="2400" dirty="0"/>
                        <a:t> </a:t>
                      </a:r>
                      <a:r>
                        <a:rPr lang="cs-CZ" sz="2400" dirty="0" err="1"/>
                        <a:t>giných</a:t>
                      </a:r>
                      <a:r>
                        <a:rPr lang="cs-CZ" sz="2400" dirty="0"/>
                        <a:t/>
                      </a:r>
                      <a:br>
                        <a:rPr lang="cs-CZ" sz="2400" dirty="0"/>
                      </a:br>
                      <a:r>
                        <a:rPr lang="cs-CZ" sz="2400" dirty="0" err="1"/>
                        <a:t>Blaudila</a:t>
                      </a:r>
                      <a:r>
                        <a:rPr lang="cs-CZ" sz="2400" dirty="0"/>
                        <a:t> blankytnými pásky,</a:t>
                      </a:r>
                      <a:br>
                        <a:rPr lang="cs-CZ" sz="2400" dirty="0"/>
                      </a:br>
                      <a:r>
                        <a:rPr lang="cs-CZ" sz="2400" dirty="0" err="1"/>
                        <a:t>Planaucj</a:t>
                      </a:r>
                      <a:r>
                        <a:rPr lang="cs-CZ" sz="2400" dirty="0"/>
                        <a:t> tam co slzy lásky.</a:t>
                      </a:r>
                    </a:p>
                  </a:txBody>
                  <a:tcPr>
                    <a:lnL>
                      <a:noFill/>
                    </a:lnL>
                    <a:lnR>
                      <a:noFill/>
                    </a:lnR>
                    <a:lnT>
                      <a:noFill/>
                    </a:lnT>
                    <a:lnB>
                      <a:noFill/>
                    </a:lnB>
                  </a:tcPr>
                </a:tc>
                <a:tc>
                  <a:txBody>
                    <a:bodyPr/>
                    <a:lstStyle/>
                    <a:p>
                      <a:r>
                        <a:rPr lang="cs-CZ" sz="2400" b="1" dirty="0">
                          <a:effectLst/>
                        </a:rPr>
                        <a:t>Přepis</a:t>
                      </a:r>
                      <a:r>
                        <a:rPr lang="cs-CZ" sz="2400" b="1" dirty="0" smtClean="0">
                          <a:effectLst/>
                        </a:rPr>
                        <a:t>:</a:t>
                      </a:r>
                    </a:p>
                    <a:p>
                      <a:endParaRPr lang="cs-CZ" sz="2400" dirty="0" smtClean="0">
                        <a:effectLst/>
                      </a:endParaRPr>
                    </a:p>
                    <a:p>
                      <a:r>
                        <a:rPr lang="cs-CZ" sz="2400" dirty="0" smtClean="0">
                          <a:effectLst/>
                        </a:rPr>
                        <a:t>Byl </a:t>
                      </a:r>
                      <a:r>
                        <a:rPr lang="cs-CZ" sz="2400" dirty="0">
                          <a:effectLst/>
                        </a:rPr>
                        <a:t>pozdní večer – první máj –</a:t>
                      </a:r>
                      <a:br>
                        <a:rPr lang="cs-CZ" sz="2400" dirty="0">
                          <a:effectLst/>
                        </a:rPr>
                      </a:br>
                      <a:r>
                        <a:rPr lang="cs-CZ" sz="2400" dirty="0">
                          <a:effectLst/>
                        </a:rPr>
                        <a:t>Večerní máj – byl lásky čas.</a:t>
                      </a:r>
                      <a:br>
                        <a:rPr lang="cs-CZ" sz="2400" dirty="0">
                          <a:effectLst/>
                        </a:rPr>
                      </a:br>
                      <a:r>
                        <a:rPr lang="cs-CZ" sz="2400" dirty="0">
                          <a:effectLst/>
                        </a:rPr>
                        <a:t>Hrdliččin zval ku lásce hlas,</a:t>
                      </a:r>
                      <a:br>
                        <a:rPr lang="cs-CZ" sz="2400" dirty="0">
                          <a:effectLst/>
                        </a:rPr>
                      </a:br>
                      <a:r>
                        <a:rPr lang="cs-CZ" sz="2400" dirty="0">
                          <a:effectLst/>
                        </a:rPr>
                        <a:t>Kde borový zaváněl háj.</a:t>
                      </a:r>
                      <a:br>
                        <a:rPr lang="cs-CZ" sz="2400" dirty="0">
                          <a:effectLst/>
                        </a:rPr>
                      </a:br>
                      <a:r>
                        <a:rPr lang="cs-CZ" sz="2400" dirty="0">
                          <a:effectLst/>
                        </a:rPr>
                        <a:t>O lásce šeptal tichý mech;</a:t>
                      </a:r>
                      <a:br>
                        <a:rPr lang="cs-CZ" sz="2400" dirty="0">
                          <a:effectLst/>
                        </a:rPr>
                      </a:br>
                      <a:r>
                        <a:rPr lang="cs-CZ" sz="2400" dirty="0" err="1">
                          <a:effectLst/>
                        </a:rPr>
                        <a:t>Květoucí</a:t>
                      </a:r>
                      <a:r>
                        <a:rPr lang="cs-CZ" sz="2400" dirty="0">
                          <a:effectLst/>
                        </a:rPr>
                        <a:t> strom lhal lásky žel,</a:t>
                      </a:r>
                      <a:br>
                        <a:rPr lang="cs-CZ" sz="2400" dirty="0">
                          <a:effectLst/>
                        </a:rPr>
                      </a:br>
                      <a:r>
                        <a:rPr lang="cs-CZ" sz="2400" dirty="0">
                          <a:effectLst/>
                        </a:rPr>
                        <a:t>Svou lásku slavík růži pěl,</a:t>
                      </a:r>
                      <a:br>
                        <a:rPr lang="cs-CZ" sz="2400" dirty="0">
                          <a:effectLst/>
                        </a:rPr>
                      </a:br>
                      <a:r>
                        <a:rPr lang="cs-CZ" sz="2400" dirty="0">
                          <a:effectLst/>
                        </a:rPr>
                        <a:t>Růžinu jevil vonný vzdech.</a:t>
                      </a:r>
                      <a:br>
                        <a:rPr lang="cs-CZ" sz="2400" dirty="0">
                          <a:effectLst/>
                        </a:rPr>
                      </a:br>
                      <a:r>
                        <a:rPr lang="cs-CZ" sz="2400" dirty="0">
                          <a:effectLst/>
                        </a:rPr>
                        <a:t>Jezero hladké v křovích stinných</a:t>
                      </a:r>
                      <a:br>
                        <a:rPr lang="cs-CZ" sz="2400" dirty="0">
                          <a:effectLst/>
                        </a:rPr>
                      </a:br>
                      <a:r>
                        <a:rPr lang="cs-CZ" sz="2400" dirty="0">
                          <a:effectLst/>
                        </a:rPr>
                        <a:t>Zvučelo temně tajný bol,</a:t>
                      </a:r>
                      <a:br>
                        <a:rPr lang="cs-CZ" sz="2400" dirty="0">
                          <a:effectLst/>
                        </a:rPr>
                      </a:br>
                      <a:r>
                        <a:rPr lang="cs-CZ" sz="2400" dirty="0">
                          <a:effectLst/>
                        </a:rPr>
                        <a:t>Břeh je objímal kol a kol;</a:t>
                      </a:r>
                      <a:br>
                        <a:rPr lang="cs-CZ" sz="2400" dirty="0">
                          <a:effectLst/>
                        </a:rPr>
                      </a:br>
                      <a:r>
                        <a:rPr lang="cs-CZ" sz="2400" dirty="0">
                          <a:effectLst/>
                        </a:rPr>
                        <a:t>A slunce jasná světů jiných</a:t>
                      </a:r>
                      <a:br>
                        <a:rPr lang="cs-CZ" sz="2400" dirty="0">
                          <a:effectLst/>
                        </a:rPr>
                      </a:br>
                      <a:r>
                        <a:rPr lang="cs-CZ" sz="2400" dirty="0">
                          <a:effectLst/>
                        </a:rPr>
                        <a:t>Bloudila blankytnými pásky,</a:t>
                      </a:r>
                      <a:br>
                        <a:rPr lang="cs-CZ" sz="2400" dirty="0">
                          <a:effectLst/>
                        </a:rPr>
                      </a:br>
                      <a:r>
                        <a:rPr lang="cs-CZ" sz="2400" dirty="0">
                          <a:effectLst/>
                        </a:rPr>
                        <a:t>Planoucí tam co slzy lásky.</a:t>
                      </a:r>
                    </a:p>
                  </a:txBody>
                  <a:tcPr>
                    <a:lnL>
                      <a:noFill/>
                    </a:lnL>
                    <a:lnR>
                      <a:noFill/>
                    </a:lnR>
                    <a:lnT>
                      <a:noFill/>
                    </a:lnT>
                    <a:lnB>
                      <a:noFill/>
                    </a:lnB>
                  </a:tcPr>
                </a:tc>
              </a:tr>
            </a:tbl>
          </a:graphicData>
        </a:graphic>
      </p:graphicFrame>
      <p:sp>
        <p:nvSpPr>
          <p:cNvPr id="3" name="TextovéPole 2"/>
          <p:cNvSpPr txBox="1"/>
          <p:nvPr/>
        </p:nvSpPr>
        <p:spPr>
          <a:xfrm>
            <a:off x="1125860" y="476672"/>
            <a:ext cx="7920880" cy="480131"/>
          </a:xfrm>
          <a:prstGeom prst="rect">
            <a:avLst/>
          </a:prstGeom>
          <a:noFill/>
        </p:spPr>
        <p:txBody>
          <a:bodyPr wrap="square" rtlCol="0">
            <a:spAutoFit/>
          </a:bodyPr>
          <a:lstStyle/>
          <a:p>
            <a:pPr>
              <a:lnSpc>
                <a:spcPct val="90000"/>
              </a:lnSpc>
            </a:pPr>
            <a:r>
              <a:rPr lang="cs-CZ" sz="2800" b="1" dirty="0" smtClean="0"/>
              <a:t>Ukázka dobového pravopisu:</a:t>
            </a:r>
            <a:endParaRPr lang="cs-CZ" sz="2800" b="1" dirty="0"/>
          </a:p>
        </p:txBody>
      </p:sp>
    </p:spTree>
    <p:extLst>
      <p:ext uri="{BB962C8B-B14F-4D97-AF65-F5344CB8AC3E}">
        <p14:creationId xmlns:p14="http://schemas.microsoft.com/office/powerpoint/2010/main" val="14610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5820" y="692696"/>
            <a:ext cx="9577064" cy="6740307"/>
          </a:xfrm>
          <a:prstGeom prst="rect">
            <a:avLst/>
          </a:prstGeom>
        </p:spPr>
        <p:txBody>
          <a:bodyPr wrap="square">
            <a:spAutoFit/>
          </a:bodyPr>
          <a:lstStyle/>
          <a:p>
            <a:pPr lvl="0">
              <a:lnSpc>
                <a:spcPct val="90000"/>
              </a:lnSpc>
            </a:pPr>
            <a:r>
              <a:rPr lang="cs-CZ" sz="3200" b="1" dirty="0" smtClean="0">
                <a:solidFill>
                  <a:srgbClr val="164B4F"/>
                </a:solidFill>
              </a:rPr>
              <a:t>Dobová </a:t>
            </a:r>
            <a:r>
              <a:rPr lang="cs-CZ" sz="3200" b="1" dirty="0">
                <a:solidFill>
                  <a:srgbClr val="164B4F"/>
                </a:solidFill>
              </a:rPr>
              <a:t>kritika </a:t>
            </a:r>
            <a:r>
              <a:rPr lang="cs-CZ" sz="2800" b="1" dirty="0">
                <a:solidFill>
                  <a:srgbClr val="164B4F"/>
                </a:solidFill>
              </a:rPr>
              <a:t>vyčítala autorovi, že </a:t>
            </a:r>
            <a:endParaRPr lang="cs-CZ" sz="2800" b="1" dirty="0" smtClean="0">
              <a:solidFill>
                <a:srgbClr val="164B4F"/>
              </a:solidFill>
            </a:endParaRPr>
          </a:p>
          <a:p>
            <a:pPr lvl="0">
              <a:lnSpc>
                <a:spcPct val="90000"/>
              </a:lnSpc>
            </a:pPr>
            <a:r>
              <a:rPr lang="cs-CZ" sz="2800" b="1" dirty="0" smtClean="0">
                <a:solidFill>
                  <a:srgbClr val="164B4F"/>
                </a:solidFill>
              </a:rPr>
              <a:t> </a:t>
            </a:r>
            <a:r>
              <a:rPr lang="cs-CZ" sz="2800" b="1" dirty="0">
                <a:solidFill>
                  <a:srgbClr val="164B4F"/>
                </a:solidFill>
              </a:rPr>
              <a:t>	</a:t>
            </a:r>
            <a:endParaRPr lang="cs-CZ" sz="2800" b="1" dirty="0" smtClean="0">
              <a:solidFill>
                <a:srgbClr val="164B4F"/>
              </a:solidFill>
            </a:endParaRPr>
          </a:p>
          <a:p>
            <a:pPr lvl="0">
              <a:lnSpc>
                <a:spcPct val="90000"/>
              </a:lnSpc>
            </a:pPr>
            <a:r>
              <a:rPr lang="cs-CZ" sz="2800" b="1" dirty="0" smtClean="0">
                <a:solidFill>
                  <a:srgbClr val="164B4F"/>
                </a:solidFill>
              </a:rPr>
              <a:t>narušuje </a:t>
            </a:r>
            <a:r>
              <a:rPr lang="cs-CZ" sz="2800" b="1" dirty="0">
                <a:solidFill>
                  <a:srgbClr val="164B4F"/>
                </a:solidFill>
              </a:rPr>
              <a:t>ideje krásna </a:t>
            </a:r>
            <a:r>
              <a:rPr lang="cs-CZ" sz="2800" dirty="0">
                <a:solidFill>
                  <a:srgbClr val="164B4F"/>
                </a:solidFill>
              </a:rPr>
              <a:t>(starší </a:t>
            </a:r>
            <a:r>
              <a:rPr lang="cs-CZ" sz="2800" dirty="0" smtClean="0">
                <a:solidFill>
                  <a:srgbClr val="164B4F"/>
                </a:solidFill>
              </a:rPr>
              <a:t>generace</a:t>
            </a:r>
            <a:r>
              <a:rPr lang="cs-CZ" sz="2800" dirty="0">
                <a:solidFill>
                  <a:srgbClr val="164B4F"/>
                </a:solidFill>
              </a:rPr>
              <a:t>) </a:t>
            </a:r>
            <a:endParaRPr lang="cs-CZ" sz="2800" dirty="0" smtClean="0">
              <a:solidFill>
                <a:srgbClr val="164B4F"/>
              </a:solidFill>
            </a:endParaRPr>
          </a:p>
          <a:p>
            <a:pPr lvl="0">
              <a:lnSpc>
                <a:spcPct val="90000"/>
              </a:lnSpc>
            </a:pPr>
            <a:r>
              <a:rPr lang="cs-CZ" sz="2800" dirty="0" smtClean="0">
                <a:solidFill>
                  <a:srgbClr val="164B4F"/>
                </a:solidFill>
              </a:rPr>
              <a:t> </a:t>
            </a:r>
          </a:p>
          <a:p>
            <a:pPr>
              <a:lnSpc>
                <a:spcPct val="90000"/>
              </a:lnSpc>
            </a:pPr>
            <a:r>
              <a:rPr lang="cs-CZ" sz="2800" b="1" dirty="0" smtClean="0">
                <a:solidFill>
                  <a:srgbClr val="164B4F"/>
                </a:solidFill>
              </a:rPr>
              <a:t>a </a:t>
            </a:r>
            <a:r>
              <a:rPr lang="cs-CZ" sz="2800" b="1" dirty="0">
                <a:solidFill>
                  <a:srgbClr val="164B4F"/>
                </a:solidFill>
              </a:rPr>
              <a:t>že neprojevuje </a:t>
            </a:r>
            <a:r>
              <a:rPr lang="cs-CZ" sz="2800" b="1" dirty="0" smtClean="0">
                <a:solidFill>
                  <a:srgbClr val="164B4F"/>
                </a:solidFill>
              </a:rPr>
              <a:t>dostatek </a:t>
            </a:r>
            <a:r>
              <a:rPr lang="cs-CZ" sz="2800" b="1" dirty="0">
                <a:solidFill>
                  <a:srgbClr val="164B4F"/>
                </a:solidFill>
              </a:rPr>
              <a:t>vlasteneckého cítění 	</a:t>
            </a:r>
            <a:r>
              <a:rPr lang="cs-CZ" sz="2800" b="1" dirty="0" smtClean="0">
                <a:solidFill>
                  <a:srgbClr val="164B4F"/>
                </a:solidFill>
              </a:rPr>
              <a:t>             			     </a:t>
            </a:r>
            <a:r>
              <a:rPr lang="cs-CZ" sz="2800" dirty="0" smtClean="0">
                <a:solidFill>
                  <a:srgbClr val="164B4F"/>
                </a:solidFill>
              </a:rPr>
              <a:t>(</a:t>
            </a:r>
            <a:r>
              <a:rPr lang="cs-CZ" sz="2800" dirty="0">
                <a:solidFill>
                  <a:srgbClr val="164B4F"/>
                </a:solidFill>
              </a:rPr>
              <a:t>mladší generace, </a:t>
            </a:r>
            <a:r>
              <a:rPr lang="cs-CZ" sz="2800" dirty="0" smtClean="0">
                <a:solidFill>
                  <a:srgbClr val="164B4F"/>
                </a:solidFill>
              </a:rPr>
              <a:t>např. </a:t>
            </a:r>
            <a:r>
              <a:rPr lang="cs-CZ" sz="2800" dirty="0">
                <a:solidFill>
                  <a:srgbClr val="164B4F"/>
                </a:solidFill>
              </a:rPr>
              <a:t>J</a:t>
            </a:r>
            <a:r>
              <a:rPr lang="cs-CZ" sz="2800" dirty="0" smtClean="0">
                <a:solidFill>
                  <a:srgbClr val="164B4F"/>
                </a:solidFill>
              </a:rPr>
              <a:t>. K. Tyl)</a:t>
            </a:r>
            <a:r>
              <a:rPr lang="cs-CZ" sz="2800" dirty="0"/>
              <a:t> </a:t>
            </a:r>
            <a:endParaRPr lang="cs-CZ" sz="2800" dirty="0" smtClean="0"/>
          </a:p>
          <a:p>
            <a:pPr>
              <a:lnSpc>
                <a:spcPct val="90000"/>
              </a:lnSpc>
            </a:pPr>
            <a:endParaRPr lang="cs-CZ" sz="2800" dirty="0"/>
          </a:p>
          <a:p>
            <a:pPr>
              <a:lnSpc>
                <a:spcPct val="90000"/>
              </a:lnSpc>
            </a:pPr>
            <a:r>
              <a:rPr lang="cs-CZ" sz="2800" dirty="0" smtClean="0"/>
              <a:t>Sám </a:t>
            </a:r>
            <a:r>
              <a:rPr lang="cs-CZ" sz="2800" dirty="0"/>
              <a:t>autor o své skladbě říká:</a:t>
            </a:r>
          </a:p>
          <a:p>
            <a:pPr>
              <a:lnSpc>
                <a:spcPct val="90000"/>
              </a:lnSpc>
            </a:pPr>
            <a:endParaRPr lang="cs-CZ" sz="2800" dirty="0"/>
          </a:p>
          <a:p>
            <a:pPr>
              <a:lnSpc>
                <a:spcPct val="90000"/>
              </a:lnSpc>
            </a:pPr>
            <a:endParaRPr lang="cs-CZ" sz="2800" dirty="0"/>
          </a:p>
          <a:p>
            <a:pPr>
              <a:lnSpc>
                <a:spcPct val="90000"/>
              </a:lnSpc>
            </a:pPr>
            <a:r>
              <a:rPr lang="cs-CZ" sz="2800" dirty="0" smtClean="0"/>
              <a:t>      „Následující básně </a:t>
            </a:r>
            <a:r>
              <a:rPr lang="cs-CZ" sz="2800" dirty="0"/>
              <a:t>jest </a:t>
            </a:r>
            <a:r>
              <a:rPr lang="cs-CZ" sz="2800" dirty="0" err="1"/>
              <a:t>oučel</a:t>
            </a:r>
            <a:r>
              <a:rPr lang="cs-CZ" sz="2800" dirty="0"/>
              <a:t> hlavní                        	</a:t>
            </a:r>
            <a:r>
              <a:rPr lang="cs-CZ" sz="2800" dirty="0" smtClean="0"/>
              <a:t>  slaviti </a:t>
            </a:r>
            <a:r>
              <a:rPr lang="cs-CZ" sz="2800" dirty="0"/>
              <a:t>májové přírody krásu …“</a:t>
            </a:r>
          </a:p>
          <a:p>
            <a:pPr lvl="0">
              <a:lnSpc>
                <a:spcPct val="90000"/>
              </a:lnSpc>
            </a:pPr>
            <a:endParaRPr lang="cs-CZ" sz="2800" dirty="0" smtClean="0">
              <a:solidFill>
                <a:srgbClr val="164B4F"/>
              </a:solidFill>
            </a:endParaRPr>
          </a:p>
          <a:p>
            <a:pPr lvl="0">
              <a:lnSpc>
                <a:spcPct val="90000"/>
              </a:lnSpc>
            </a:pPr>
            <a:endParaRPr lang="cs-CZ" sz="2800" dirty="0">
              <a:solidFill>
                <a:srgbClr val="164B4F"/>
              </a:solidFill>
            </a:endParaRPr>
          </a:p>
          <a:p>
            <a:pPr lvl="0">
              <a:lnSpc>
                <a:spcPct val="90000"/>
              </a:lnSpc>
            </a:pPr>
            <a:endParaRPr lang="cs-CZ" sz="2800" dirty="0" smtClean="0">
              <a:solidFill>
                <a:srgbClr val="164B4F"/>
              </a:solidFill>
            </a:endParaRPr>
          </a:p>
          <a:p>
            <a:pPr lvl="0">
              <a:lnSpc>
                <a:spcPct val="90000"/>
              </a:lnSpc>
            </a:pPr>
            <a:endParaRPr lang="cs-CZ" sz="2800" dirty="0">
              <a:solidFill>
                <a:srgbClr val="164B4F"/>
              </a:solidFill>
            </a:endParaRPr>
          </a:p>
          <a:p>
            <a:pPr lvl="0">
              <a:lnSpc>
                <a:spcPct val="90000"/>
              </a:lnSpc>
            </a:pPr>
            <a:endParaRPr lang="cs-CZ" sz="2800" dirty="0">
              <a:solidFill>
                <a:srgbClr val="164B4F"/>
              </a:solidFill>
            </a:endParaRPr>
          </a:p>
        </p:txBody>
      </p:sp>
    </p:spTree>
    <p:extLst>
      <p:ext uri="{BB962C8B-B14F-4D97-AF65-F5344CB8AC3E}">
        <p14:creationId xmlns:p14="http://schemas.microsoft.com/office/powerpoint/2010/main" val="95584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58308" y="706848"/>
            <a:ext cx="6336703" cy="5189113"/>
          </a:xfrm>
          <a:prstGeom prst="rect">
            <a:avLst/>
          </a:prstGeom>
        </p:spPr>
        <p:txBody>
          <a:bodyPr wrap="square">
            <a:spAutoFit/>
          </a:bodyPr>
          <a:lstStyle/>
          <a:p>
            <a:pPr marL="1257300" lvl="2" indent="-342900">
              <a:lnSpc>
                <a:spcPct val="90000"/>
              </a:lnSpc>
              <a:buAutoNum type="arabicPeriod"/>
            </a:pPr>
            <a:r>
              <a:rPr lang="cs-CZ" sz="3200" b="1" dirty="0" smtClean="0"/>
              <a:t> zpěv </a:t>
            </a:r>
            <a:r>
              <a:rPr lang="cs-CZ" sz="2800" dirty="0" smtClean="0"/>
              <a:t> </a:t>
            </a:r>
          </a:p>
          <a:p>
            <a:pPr lvl="2">
              <a:lnSpc>
                <a:spcPct val="90000"/>
              </a:lnSpc>
            </a:pPr>
            <a:endParaRPr lang="cs-CZ" sz="2800" dirty="0"/>
          </a:p>
          <a:p>
            <a:pPr lvl="2">
              <a:lnSpc>
                <a:spcPct val="90000"/>
              </a:lnSpc>
            </a:pPr>
            <a:r>
              <a:rPr lang="cs-CZ" sz="2800" dirty="0" smtClean="0"/>
              <a:t> - za </a:t>
            </a:r>
            <a:r>
              <a:rPr lang="cs-CZ" sz="2800" dirty="0"/>
              <a:t>májového večera čeká Jarmila na břehu jezera na svého milého </a:t>
            </a:r>
            <a:r>
              <a:rPr lang="cs-CZ" sz="2800" dirty="0" smtClean="0"/>
              <a:t>Viléma</a:t>
            </a:r>
          </a:p>
          <a:p>
            <a:pPr lvl="2">
              <a:lnSpc>
                <a:spcPct val="90000"/>
              </a:lnSpc>
            </a:pPr>
            <a:endParaRPr lang="cs-CZ" sz="2800" dirty="0" smtClean="0"/>
          </a:p>
          <a:p>
            <a:pPr lvl="2">
              <a:lnSpc>
                <a:spcPct val="90000"/>
              </a:lnSpc>
            </a:pPr>
            <a:r>
              <a:rPr lang="cs-CZ" sz="2800" dirty="0"/>
              <a:t> </a:t>
            </a:r>
            <a:r>
              <a:rPr lang="cs-CZ" sz="2800" dirty="0" smtClean="0"/>
              <a:t>- na </a:t>
            </a:r>
            <a:r>
              <a:rPr lang="cs-CZ" sz="2800" dirty="0"/>
              <a:t>loďce </a:t>
            </a:r>
            <a:r>
              <a:rPr lang="cs-CZ" sz="2800" dirty="0" smtClean="0"/>
              <a:t>však připlouvá </a:t>
            </a:r>
            <a:r>
              <a:rPr lang="cs-CZ" sz="2800" dirty="0"/>
              <a:t>jeho přítel se zprávou, že Vilém zavraždil Jarmilina svůdce (svého otce</a:t>
            </a:r>
            <a:r>
              <a:rPr lang="cs-CZ" sz="2800" dirty="0" smtClean="0"/>
              <a:t>) </a:t>
            </a:r>
          </a:p>
          <a:p>
            <a:pPr lvl="2">
              <a:lnSpc>
                <a:spcPct val="90000"/>
              </a:lnSpc>
            </a:pPr>
            <a:endParaRPr lang="cs-CZ" sz="2800" dirty="0"/>
          </a:p>
          <a:p>
            <a:pPr lvl="2">
              <a:lnSpc>
                <a:spcPct val="90000"/>
              </a:lnSpc>
            </a:pPr>
            <a:r>
              <a:rPr lang="cs-CZ" sz="2800" dirty="0" smtClean="0"/>
              <a:t> - Jarmila </a:t>
            </a:r>
            <a:r>
              <a:rPr lang="cs-CZ" sz="2800" dirty="0"/>
              <a:t>je </a:t>
            </a:r>
            <a:r>
              <a:rPr lang="cs-CZ" sz="2800" dirty="0" smtClean="0"/>
              <a:t>zoufalá</a:t>
            </a:r>
            <a:r>
              <a:rPr lang="cs-CZ" sz="2800" dirty="0"/>
              <a:t>, ukončí svůj život skokem do </a:t>
            </a:r>
            <a:r>
              <a:rPr lang="cs-CZ" sz="2800" dirty="0" smtClean="0"/>
              <a:t>jezera</a:t>
            </a:r>
            <a:endParaRPr lang="cs-CZ" sz="2800" dirty="0"/>
          </a:p>
        </p:txBody>
      </p:sp>
      <p:pic>
        <p:nvPicPr>
          <p:cNvPr id="3" name="Obrázek 2"/>
          <p:cNvPicPr>
            <a:picLocks noChangeAspect="1"/>
          </p:cNvPicPr>
          <p:nvPr/>
        </p:nvPicPr>
        <p:blipFill>
          <a:blip r:embed="rId2"/>
          <a:stretch>
            <a:fillRect/>
          </a:stretch>
        </p:blipFill>
        <p:spPr>
          <a:xfrm>
            <a:off x="765820" y="548680"/>
            <a:ext cx="3810000" cy="5505450"/>
          </a:xfrm>
          <a:prstGeom prst="rect">
            <a:avLst/>
          </a:prstGeom>
        </p:spPr>
      </p:pic>
      <p:sp>
        <p:nvSpPr>
          <p:cNvPr id="4" name="TextovéPole 3"/>
          <p:cNvSpPr txBox="1"/>
          <p:nvPr/>
        </p:nvSpPr>
        <p:spPr>
          <a:xfrm>
            <a:off x="767244" y="6054130"/>
            <a:ext cx="1262849" cy="341632"/>
          </a:xfrm>
          <a:prstGeom prst="rect">
            <a:avLst/>
          </a:prstGeom>
          <a:noFill/>
        </p:spPr>
        <p:txBody>
          <a:bodyPr wrap="square" rtlCol="0">
            <a:spAutoFit/>
          </a:bodyPr>
          <a:lstStyle/>
          <a:p>
            <a:pPr>
              <a:lnSpc>
                <a:spcPct val="90000"/>
              </a:lnSpc>
            </a:pPr>
            <a:r>
              <a:rPr lang="cs-CZ" dirty="0" smtClean="0"/>
              <a:t>Obr. č. </a:t>
            </a:r>
            <a:r>
              <a:rPr lang="cs-CZ" dirty="0" smtClean="0"/>
              <a:t>2</a:t>
            </a:r>
            <a:endParaRPr lang="cs-CZ" dirty="0"/>
          </a:p>
        </p:txBody>
      </p:sp>
    </p:spTree>
    <p:extLst>
      <p:ext uri="{BB962C8B-B14F-4D97-AF65-F5344CB8AC3E}">
        <p14:creationId xmlns:p14="http://schemas.microsoft.com/office/powerpoint/2010/main" val="399785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678588" y="260648"/>
            <a:ext cx="3810000" cy="6029325"/>
          </a:xfrm>
          <a:prstGeom prst="rect">
            <a:avLst/>
          </a:prstGeom>
        </p:spPr>
      </p:pic>
      <p:sp>
        <p:nvSpPr>
          <p:cNvPr id="3" name="Obdélník 2"/>
          <p:cNvSpPr/>
          <p:nvPr/>
        </p:nvSpPr>
        <p:spPr>
          <a:xfrm>
            <a:off x="549796" y="836712"/>
            <a:ext cx="5112567" cy="4801314"/>
          </a:xfrm>
          <a:prstGeom prst="rect">
            <a:avLst/>
          </a:prstGeom>
        </p:spPr>
        <p:txBody>
          <a:bodyPr wrap="square">
            <a:spAutoFit/>
          </a:bodyPr>
          <a:lstStyle/>
          <a:p>
            <a:pPr>
              <a:lnSpc>
                <a:spcPct val="90000"/>
              </a:lnSpc>
            </a:pPr>
            <a:r>
              <a:rPr lang="cs-CZ" sz="3200" b="1" dirty="0" smtClean="0"/>
              <a:t>2. zpěv</a:t>
            </a:r>
          </a:p>
          <a:p>
            <a:pPr>
              <a:lnSpc>
                <a:spcPct val="90000"/>
              </a:lnSpc>
            </a:pPr>
            <a:endParaRPr lang="cs-CZ" sz="2800" dirty="0" smtClean="0"/>
          </a:p>
          <a:p>
            <a:pPr>
              <a:lnSpc>
                <a:spcPct val="90000"/>
              </a:lnSpc>
            </a:pPr>
            <a:r>
              <a:rPr lang="cs-CZ" sz="2800" dirty="0" smtClean="0"/>
              <a:t> </a:t>
            </a:r>
            <a:r>
              <a:rPr lang="cs-CZ" sz="2800" dirty="0"/>
              <a:t>- Vilém vzpomíná ve vězení na svůj uplynulý život, klade si např. otázku, čí vinou se stal </a:t>
            </a:r>
            <a:r>
              <a:rPr lang="cs-CZ" sz="2800" dirty="0" smtClean="0"/>
              <a:t>loupežníkem</a:t>
            </a:r>
          </a:p>
          <a:p>
            <a:pPr>
              <a:lnSpc>
                <a:spcPct val="90000"/>
              </a:lnSpc>
            </a:pPr>
            <a:endParaRPr lang="cs-CZ" sz="2800" dirty="0" smtClean="0"/>
          </a:p>
          <a:p>
            <a:pPr>
              <a:lnSpc>
                <a:spcPct val="90000"/>
              </a:lnSpc>
            </a:pPr>
            <a:r>
              <a:rPr lang="cs-CZ" sz="2800" dirty="0" smtClean="0"/>
              <a:t> - ze </a:t>
            </a:r>
            <a:r>
              <a:rPr lang="cs-CZ" sz="2800" dirty="0"/>
              <a:t>svého nešťastného osudu viní otce, rodinu, společnost… </a:t>
            </a:r>
            <a:endParaRPr lang="cs-CZ" sz="2800" dirty="0" smtClean="0"/>
          </a:p>
          <a:p>
            <a:pPr>
              <a:lnSpc>
                <a:spcPct val="90000"/>
              </a:lnSpc>
            </a:pPr>
            <a:endParaRPr lang="cs-CZ" sz="2800" dirty="0" smtClean="0"/>
          </a:p>
          <a:p>
            <a:pPr>
              <a:lnSpc>
                <a:spcPct val="90000"/>
              </a:lnSpc>
            </a:pPr>
            <a:r>
              <a:rPr lang="cs-CZ" sz="2800" dirty="0"/>
              <a:t> </a:t>
            </a:r>
            <a:r>
              <a:rPr lang="cs-CZ" sz="2800" dirty="0" smtClean="0"/>
              <a:t>- přemítá </a:t>
            </a:r>
            <a:r>
              <a:rPr lang="cs-CZ" sz="2800" dirty="0"/>
              <a:t>o životě a o </a:t>
            </a:r>
            <a:r>
              <a:rPr lang="cs-CZ" sz="2800" dirty="0" smtClean="0"/>
              <a:t>smrti</a:t>
            </a:r>
            <a:endParaRPr lang="cs-CZ" sz="2800" dirty="0"/>
          </a:p>
        </p:txBody>
      </p:sp>
      <p:sp>
        <p:nvSpPr>
          <p:cNvPr id="4" name="TextovéPole 3"/>
          <p:cNvSpPr txBox="1"/>
          <p:nvPr/>
        </p:nvSpPr>
        <p:spPr>
          <a:xfrm>
            <a:off x="7678588" y="6289973"/>
            <a:ext cx="1262849" cy="341632"/>
          </a:xfrm>
          <a:prstGeom prst="rect">
            <a:avLst/>
          </a:prstGeom>
          <a:noFill/>
        </p:spPr>
        <p:txBody>
          <a:bodyPr wrap="square" rtlCol="0">
            <a:spAutoFit/>
          </a:bodyPr>
          <a:lstStyle/>
          <a:p>
            <a:pPr>
              <a:lnSpc>
                <a:spcPct val="90000"/>
              </a:lnSpc>
            </a:pPr>
            <a:r>
              <a:rPr lang="cs-CZ" dirty="0" smtClean="0"/>
              <a:t>Obr. č. </a:t>
            </a:r>
            <a:r>
              <a:rPr lang="cs-CZ" dirty="0" smtClean="0"/>
              <a:t>3</a:t>
            </a:r>
            <a:endParaRPr lang="cs-CZ" dirty="0"/>
          </a:p>
        </p:txBody>
      </p:sp>
    </p:spTree>
    <p:extLst>
      <p:ext uri="{BB962C8B-B14F-4D97-AF65-F5344CB8AC3E}">
        <p14:creationId xmlns:p14="http://schemas.microsoft.com/office/powerpoint/2010/main" val="186304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5820" y="908720"/>
            <a:ext cx="5328592" cy="4801314"/>
          </a:xfrm>
          <a:prstGeom prst="rect">
            <a:avLst/>
          </a:prstGeom>
        </p:spPr>
        <p:txBody>
          <a:bodyPr wrap="square">
            <a:spAutoFit/>
          </a:bodyPr>
          <a:lstStyle/>
          <a:p>
            <a:pPr>
              <a:lnSpc>
                <a:spcPct val="90000"/>
              </a:lnSpc>
            </a:pPr>
            <a:r>
              <a:rPr lang="cs-CZ" sz="3200" b="1" dirty="0" smtClean="0"/>
              <a:t>3. zpěv </a:t>
            </a:r>
          </a:p>
          <a:p>
            <a:pPr>
              <a:lnSpc>
                <a:spcPct val="90000"/>
              </a:lnSpc>
            </a:pPr>
            <a:endParaRPr lang="cs-CZ" sz="2800" dirty="0"/>
          </a:p>
          <a:p>
            <a:pPr>
              <a:lnSpc>
                <a:spcPct val="90000"/>
              </a:lnSpc>
            </a:pPr>
            <a:r>
              <a:rPr lang="cs-CZ" sz="2800" dirty="0" smtClean="0"/>
              <a:t> – autor </a:t>
            </a:r>
            <a:r>
              <a:rPr lang="cs-CZ" sz="2800" dirty="0"/>
              <a:t>vykresluje náladu jarního </a:t>
            </a:r>
            <a:r>
              <a:rPr lang="cs-CZ" sz="2800" dirty="0" smtClean="0"/>
              <a:t>jitra </a:t>
            </a:r>
          </a:p>
          <a:p>
            <a:pPr>
              <a:lnSpc>
                <a:spcPct val="90000"/>
              </a:lnSpc>
            </a:pPr>
            <a:endParaRPr lang="cs-CZ" sz="2800" dirty="0" smtClean="0"/>
          </a:p>
          <a:p>
            <a:pPr>
              <a:lnSpc>
                <a:spcPct val="90000"/>
              </a:lnSpc>
            </a:pPr>
            <a:r>
              <a:rPr lang="cs-CZ" sz="2800" dirty="0"/>
              <a:t> </a:t>
            </a:r>
            <a:r>
              <a:rPr lang="cs-CZ" sz="2800" dirty="0" smtClean="0"/>
              <a:t>- Vilém </a:t>
            </a:r>
            <a:r>
              <a:rPr lang="cs-CZ" sz="2800" dirty="0"/>
              <a:t>je odváděn na popravu a posílá pozdrav rodné zemi, </a:t>
            </a:r>
            <a:r>
              <a:rPr lang="cs-CZ" sz="2800" dirty="0" smtClean="0"/>
              <a:t>který </a:t>
            </a:r>
            <a:r>
              <a:rPr lang="cs-CZ" sz="2800" dirty="0"/>
              <a:t>je zároveň autorovým </a:t>
            </a:r>
            <a:r>
              <a:rPr lang="cs-CZ" sz="2800" b="1" dirty="0"/>
              <a:t>vyznáním lásky k </a:t>
            </a:r>
            <a:r>
              <a:rPr lang="cs-CZ" sz="2800" b="1" dirty="0" smtClean="0"/>
              <a:t>vlasti </a:t>
            </a:r>
          </a:p>
          <a:p>
            <a:pPr>
              <a:lnSpc>
                <a:spcPct val="90000"/>
              </a:lnSpc>
            </a:pPr>
            <a:endParaRPr lang="cs-CZ" sz="2800" dirty="0" smtClean="0"/>
          </a:p>
          <a:p>
            <a:pPr>
              <a:lnSpc>
                <a:spcPct val="90000"/>
              </a:lnSpc>
            </a:pPr>
            <a:r>
              <a:rPr lang="cs-CZ" sz="2800" dirty="0"/>
              <a:t> </a:t>
            </a:r>
            <a:r>
              <a:rPr lang="cs-CZ" sz="2800" dirty="0" smtClean="0"/>
              <a:t>- Vilém </a:t>
            </a:r>
            <a:r>
              <a:rPr lang="cs-CZ" sz="2800" dirty="0"/>
              <a:t>je popraven, autor lituje zmařeného </a:t>
            </a:r>
            <a:r>
              <a:rPr lang="cs-CZ" sz="2800" dirty="0" smtClean="0"/>
              <a:t>života</a:t>
            </a:r>
            <a:endParaRPr lang="cs-CZ" sz="2800" dirty="0"/>
          </a:p>
        </p:txBody>
      </p:sp>
      <p:pic>
        <p:nvPicPr>
          <p:cNvPr id="3" name="Obrázek 2"/>
          <p:cNvPicPr>
            <a:picLocks noChangeAspect="1"/>
          </p:cNvPicPr>
          <p:nvPr/>
        </p:nvPicPr>
        <p:blipFill>
          <a:blip r:embed="rId2"/>
          <a:stretch>
            <a:fillRect/>
          </a:stretch>
        </p:blipFill>
        <p:spPr>
          <a:xfrm>
            <a:off x="8038628" y="500062"/>
            <a:ext cx="3714750" cy="5857875"/>
          </a:xfrm>
          <a:prstGeom prst="rect">
            <a:avLst/>
          </a:prstGeom>
        </p:spPr>
      </p:pic>
      <p:sp>
        <p:nvSpPr>
          <p:cNvPr id="4" name="TextovéPole 3"/>
          <p:cNvSpPr txBox="1"/>
          <p:nvPr/>
        </p:nvSpPr>
        <p:spPr>
          <a:xfrm>
            <a:off x="8038628" y="6365359"/>
            <a:ext cx="1262849" cy="341632"/>
          </a:xfrm>
          <a:prstGeom prst="rect">
            <a:avLst/>
          </a:prstGeom>
          <a:noFill/>
        </p:spPr>
        <p:txBody>
          <a:bodyPr wrap="square" rtlCol="0">
            <a:spAutoFit/>
          </a:bodyPr>
          <a:lstStyle/>
          <a:p>
            <a:pPr>
              <a:lnSpc>
                <a:spcPct val="90000"/>
              </a:lnSpc>
            </a:pPr>
            <a:r>
              <a:rPr lang="cs-CZ" dirty="0" smtClean="0"/>
              <a:t>Obr. č. </a:t>
            </a:r>
            <a:r>
              <a:rPr lang="cs-CZ" dirty="0" smtClean="0"/>
              <a:t>4</a:t>
            </a:r>
            <a:endParaRPr lang="cs-CZ" dirty="0"/>
          </a:p>
        </p:txBody>
      </p:sp>
    </p:spTree>
    <p:extLst>
      <p:ext uri="{BB962C8B-B14F-4D97-AF65-F5344CB8AC3E}">
        <p14:creationId xmlns:p14="http://schemas.microsoft.com/office/powerpoint/2010/main" val="80185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1386025-D567-4608-B896-B3B1A6D81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navozující pocit klidu (širokoúhlá)</Template>
  <TotalTime>0</TotalTime>
  <Words>406</Words>
  <Application>Microsoft Office PowerPoint</Application>
  <PresentationFormat>Vlastní</PresentationFormat>
  <Paragraphs>99</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Serenity_16x9</vt:lpstr>
      <vt:lpstr>Prezentace aplikace PowerPoint</vt:lpstr>
      <vt:lpstr>Prezentace aplikace PowerPoint</vt:lpstr>
      <vt:lpstr>  Karel Hynek Mácha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2014-06-01T13:28:32Z</dcterms:created>
  <dcterms:modified xsi:type="dcterms:W3CDTF">2014-06-03T12:25:26Z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