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81" r:id="rId3"/>
    <p:sldId id="282" r:id="rId4"/>
    <p:sldId id="257" r:id="rId5"/>
    <p:sldId id="269" r:id="rId6"/>
    <p:sldId id="277" r:id="rId7"/>
    <p:sldId id="278" r:id="rId8"/>
    <p:sldId id="279" r:id="rId9"/>
    <p:sldId id="280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81" d="100"/>
          <a:sy n="81" d="100"/>
        </p:scale>
        <p:origin x="-78" y="-702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cs-CZ" smtClean="0"/>
              <a:t>3.6.2014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cs-CZ" smtClean="0"/>
              <a:t>3.6.2014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3.6.2014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3.6.2014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3.6.2014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3.6.2014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3.6.2014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3.6.2014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3.6.2014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3.6.2014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3.6.2014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noProof="0" smtClean="0"/>
              <a:t>3.6.2014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cs-CZ" noProof="0" smtClean="0"/>
              <a:pPr/>
              <a:t>3.6.2014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cebnice.cz/literatura/macha.html" TargetMode="External"/><Relationship Id="rId2" Type="http://schemas.openxmlformats.org/officeDocument/2006/relationships/hyperlink" Target="http://cs.wikipedia.org/wiki/Karel_Hynek_M%C3%A1ch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1590" y="143981"/>
            <a:ext cx="9405643" cy="166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3048000" y="2998113"/>
            <a:ext cx="60928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4000" b="1" dirty="0" smtClean="0">
                <a:solidFill>
                  <a:sysClr val="windowText" lastClr="000000"/>
                </a:solidFill>
                <a:latin typeface="Calibri"/>
              </a:rPr>
              <a:t>       Poezie ve třetí etapě </a:t>
            </a:r>
          </a:p>
          <a:p>
            <a:r>
              <a:rPr lang="cs-CZ" sz="4000" b="1" smtClean="0">
                <a:solidFill>
                  <a:sysClr val="windowText" lastClr="000000"/>
                </a:solidFill>
                <a:latin typeface="Calibri"/>
              </a:rPr>
              <a:t>       národního obrození  I</a:t>
            </a:r>
            <a:r>
              <a:rPr lang="cs-CZ" sz="4000" b="1" dirty="0">
                <a:solidFill>
                  <a:sysClr val="windowText" lastClr="000000"/>
                </a:solidFill>
                <a:latin typeface="Calibri"/>
              </a:rPr>
              <a:t/>
            </a:r>
            <a:br>
              <a:rPr lang="cs-CZ" sz="4000" b="1" dirty="0">
                <a:solidFill>
                  <a:sysClr val="windowText" lastClr="000000"/>
                </a:solidFill>
                <a:latin typeface="Calibri"/>
              </a:rPr>
            </a:br>
            <a:r>
              <a:rPr lang="cs-CZ" sz="4000" b="1" dirty="0" smtClean="0">
                <a:solidFill>
                  <a:sysClr val="windowText" lastClr="000000"/>
                </a:solidFill>
                <a:latin typeface="Calibri"/>
              </a:rPr>
              <a:t>               </a:t>
            </a:r>
            <a:r>
              <a:rPr lang="cs-CZ" sz="2000" dirty="0" smtClean="0">
                <a:solidFill>
                  <a:sysClr val="windowText" lastClr="000000"/>
                </a:solidFill>
                <a:latin typeface="Calibri"/>
              </a:rPr>
              <a:t>Mgr</a:t>
            </a:r>
            <a:r>
              <a:rPr lang="cs-CZ" sz="2000" dirty="0">
                <a:solidFill>
                  <a:sysClr val="windowText" lastClr="000000"/>
                </a:solidFill>
                <a:latin typeface="Calibri"/>
              </a:rPr>
              <a:t>. Ludmila Růžičková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214092" y="5661248"/>
            <a:ext cx="6092825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cs-CZ" dirty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Střední průmyslová škola, Mladá Boleslav, Havlíčkova 456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cs-CZ" dirty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CZ.1.07/1.5.00/34.0861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cs-CZ" dirty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MODERNIZACE VÝUKY</a:t>
            </a:r>
          </a:p>
        </p:txBody>
      </p:sp>
    </p:spTree>
    <p:extLst>
      <p:ext uri="{BB962C8B-B14F-4D97-AF65-F5344CB8AC3E}">
        <p14:creationId xmlns:p14="http://schemas.microsoft.com/office/powerpoint/2010/main" val="75803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69876" y="1700808"/>
            <a:ext cx="9721080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cs-CZ" sz="3200" b="1" dirty="0">
                <a:solidFill>
                  <a:sysClr val="windowText" lastClr="000000"/>
                </a:solidFill>
                <a:latin typeface="Calibri"/>
              </a:rPr>
              <a:t>Anotace</a:t>
            </a:r>
            <a:endParaRPr lang="cs-CZ" sz="3200" dirty="0">
              <a:solidFill>
                <a:sysClr val="windowText" lastClr="000000"/>
              </a:solidFill>
              <a:latin typeface="Calibri"/>
            </a:endParaRPr>
          </a:p>
          <a:p>
            <a:pPr lvl="0" defTabSz="457200">
              <a:defRPr/>
            </a:pPr>
            <a:r>
              <a:rPr lang="cs-CZ" sz="3200" b="1" dirty="0">
                <a:solidFill>
                  <a:sysClr val="windowText" lastClr="000000"/>
                </a:solidFill>
                <a:latin typeface="Calibri"/>
              </a:rPr>
              <a:t>Předmět:</a:t>
            </a:r>
            <a:r>
              <a:rPr lang="cs-CZ" sz="32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cs-CZ" sz="3200" i="1" dirty="0">
                <a:solidFill>
                  <a:sysClr val="windowText" lastClr="000000"/>
                </a:solidFill>
                <a:latin typeface="Calibri"/>
              </a:rPr>
              <a:t>český jazyk a literatura</a:t>
            </a:r>
            <a:endParaRPr lang="cs-CZ" sz="3200" dirty="0">
              <a:solidFill>
                <a:sysClr val="windowText" lastClr="000000"/>
              </a:solidFill>
              <a:latin typeface="Calibri"/>
            </a:endParaRPr>
          </a:p>
          <a:p>
            <a:pPr lvl="0" defTabSz="457200">
              <a:defRPr/>
            </a:pPr>
            <a:r>
              <a:rPr lang="cs-CZ" sz="3200" b="1" dirty="0">
                <a:solidFill>
                  <a:sysClr val="windowText" lastClr="000000"/>
                </a:solidFill>
                <a:latin typeface="Calibri"/>
              </a:rPr>
              <a:t>Ročník: </a:t>
            </a:r>
            <a:r>
              <a:rPr lang="cs-CZ" sz="3200" i="1" dirty="0">
                <a:solidFill>
                  <a:sysClr val="windowText" lastClr="000000"/>
                </a:solidFill>
                <a:latin typeface="Calibri"/>
              </a:rPr>
              <a:t>I. ročník SŠ</a:t>
            </a:r>
            <a:endParaRPr lang="cs-CZ" sz="3200" dirty="0">
              <a:solidFill>
                <a:sysClr val="windowText" lastClr="000000"/>
              </a:solidFill>
              <a:latin typeface="Calibri"/>
            </a:endParaRPr>
          </a:p>
          <a:p>
            <a:pPr lvl="0" defTabSz="457200">
              <a:defRPr/>
            </a:pPr>
            <a:r>
              <a:rPr lang="cs-CZ" sz="3200" b="1" dirty="0">
                <a:solidFill>
                  <a:sysClr val="windowText" lastClr="000000"/>
                </a:solidFill>
                <a:latin typeface="Calibri"/>
              </a:rPr>
              <a:t>Tematický celek: </a:t>
            </a:r>
            <a:r>
              <a:rPr lang="cs-CZ" sz="3200" i="1" dirty="0">
                <a:solidFill>
                  <a:sysClr val="windowText" lastClr="000000"/>
                </a:solidFill>
                <a:latin typeface="Calibri" panose="020F0502020204030204"/>
              </a:rPr>
              <a:t>Literatura od doby pobělohorské 						 </a:t>
            </a:r>
            <a:r>
              <a:rPr lang="cs-CZ" sz="3200" i="1" dirty="0" smtClean="0">
                <a:solidFill>
                  <a:sysClr val="windowText" lastClr="000000"/>
                </a:solidFill>
                <a:latin typeface="Calibri" panose="020F0502020204030204"/>
              </a:rPr>
              <a:t>          až </a:t>
            </a:r>
            <a:r>
              <a:rPr lang="cs-CZ" sz="3200" i="1" dirty="0">
                <a:solidFill>
                  <a:sysClr val="windowText" lastClr="000000"/>
                </a:solidFill>
                <a:latin typeface="Calibri" panose="020F0502020204030204"/>
              </a:rPr>
              <a:t>národní obrození</a:t>
            </a:r>
            <a:endParaRPr lang="cs-CZ" sz="3600" i="1" dirty="0">
              <a:solidFill>
                <a:sysClr val="windowText" lastClr="000000"/>
              </a:solidFill>
              <a:latin typeface="Calibri"/>
            </a:endParaRPr>
          </a:p>
          <a:p>
            <a:pPr lvl="0" defTabSz="457200">
              <a:lnSpc>
                <a:spcPct val="110000"/>
              </a:lnSpc>
              <a:defRPr/>
            </a:pPr>
            <a:r>
              <a:rPr lang="cs-CZ" sz="3200" b="1" dirty="0" smtClean="0">
                <a:solidFill>
                  <a:sysClr val="windowText" lastClr="000000"/>
                </a:solidFill>
                <a:latin typeface="Calibri"/>
              </a:rPr>
              <a:t>Klíčová </a:t>
            </a:r>
            <a:r>
              <a:rPr lang="cs-CZ" sz="3200" b="1" dirty="0">
                <a:solidFill>
                  <a:sysClr val="windowText" lastClr="000000"/>
                </a:solidFill>
                <a:latin typeface="Calibri"/>
              </a:rPr>
              <a:t>slova: </a:t>
            </a:r>
            <a:r>
              <a:rPr lang="cs-CZ" sz="3200" i="1" dirty="0" smtClean="0">
                <a:solidFill>
                  <a:sysClr val="windowText" lastClr="000000"/>
                </a:solidFill>
                <a:latin typeface="Calibri"/>
              </a:rPr>
              <a:t>K.H. Mácha život a dílo</a:t>
            </a:r>
            <a:endParaRPr lang="cs-CZ" sz="3200" i="1" dirty="0">
              <a:solidFill>
                <a:sysClr val="windowText" lastClr="000000"/>
              </a:solidFill>
              <a:latin typeface="Calibri"/>
            </a:endParaRPr>
          </a:p>
          <a:p>
            <a:pPr lvl="0" defTabSz="457200">
              <a:lnSpc>
                <a:spcPct val="110000"/>
              </a:lnSpc>
              <a:defRPr/>
            </a:pPr>
            <a:r>
              <a:rPr lang="cs-CZ" sz="3200" b="1" dirty="0">
                <a:solidFill>
                  <a:sysClr val="windowText" lastClr="000000"/>
                </a:solidFill>
                <a:latin typeface="Calibri"/>
              </a:rPr>
              <a:t>Forma:</a:t>
            </a:r>
            <a:r>
              <a:rPr lang="cs-CZ" sz="32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cs-CZ" sz="3200" i="1" dirty="0">
                <a:solidFill>
                  <a:sysClr val="windowText" lastClr="000000"/>
                </a:solidFill>
                <a:latin typeface="Calibri"/>
              </a:rPr>
              <a:t>výklad</a:t>
            </a:r>
            <a:r>
              <a:rPr lang="cs-CZ" sz="3200" dirty="0">
                <a:solidFill>
                  <a:sysClr val="windowText" lastClr="000000"/>
                </a:solidFill>
                <a:latin typeface="Calibri"/>
              </a:rPr>
              <a:t>	</a:t>
            </a:r>
          </a:p>
          <a:p>
            <a:pPr lvl="0" defTabSz="457200">
              <a:defRPr/>
            </a:pPr>
            <a:r>
              <a:rPr lang="cs-CZ" sz="3200" b="1" dirty="0">
                <a:solidFill>
                  <a:sysClr val="windowText" lastClr="000000"/>
                </a:solidFill>
                <a:latin typeface="Calibri"/>
              </a:rPr>
              <a:t>Datum vytvoření:   </a:t>
            </a:r>
            <a:r>
              <a:rPr lang="cs-CZ" sz="3200" i="1" dirty="0">
                <a:solidFill>
                  <a:sysClr val="windowText" lastClr="000000"/>
                </a:solidFill>
                <a:latin typeface="Calibri"/>
              </a:rPr>
              <a:t>30. </a:t>
            </a:r>
            <a:r>
              <a:rPr lang="cs-CZ" sz="3200" i="1" dirty="0" smtClean="0">
                <a:solidFill>
                  <a:sysClr val="windowText" lastClr="000000"/>
                </a:solidFill>
                <a:latin typeface="Calibri"/>
              </a:rPr>
              <a:t>04. </a:t>
            </a:r>
            <a:r>
              <a:rPr lang="cs-CZ" sz="3200" i="1" dirty="0">
                <a:solidFill>
                  <a:sysClr val="windowText" lastClr="000000"/>
                </a:solidFill>
                <a:latin typeface="Calibri"/>
              </a:rPr>
              <a:t>2014</a:t>
            </a:r>
            <a:endParaRPr lang="cs-CZ" sz="320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37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13" y="980728"/>
            <a:ext cx="8458200" cy="1862336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6000" b="0" i="0" dirty="0" smtClean="0">
                <a:solidFill>
                  <a:srgbClr val="164B4F"/>
                </a:solidFill>
                <a:latin typeface="Euphemia"/>
                <a:ea typeface="+mj-ea"/>
                <a:cs typeface="+mj-cs"/>
              </a:rPr>
              <a:t>  </a:t>
            </a:r>
            <a:r>
              <a:rPr lang="cs-CZ" sz="6000" b="1" i="0" dirty="0" smtClean="0">
                <a:solidFill>
                  <a:srgbClr val="164B4F"/>
                </a:solidFill>
                <a:latin typeface="Euphemia"/>
                <a:ea typeface="+mj-ea"/>
                <a:cs typeface="+mj-cs"/>
              </a:rPr>
              <a:t>Karel Hynek </a:t>
            </a:r>
            <a:r>
              <a:rPr lang="cs-CZ" sz="7200" b="1" i="0" dirty="0" smtClean="0">
                <a:solidFill>
                  <a:srgbClr val="164B4F"/>
                </a:solidFill>
                <a:latin typeface="Euphemia"/>
                <a:ea typeface="+mj-ea"/>
                <a:cs typeface="+mj-cs"/>
              </a:rPr>
              <a:t>Mácha</a:t>
            </a:r>
            <a:endParaRPr lang="cs-CZ" sz="7200" b="1" i="0" dirty="0">
              <a:solidFill>
                <a:srgbClr val="164B4F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dirty="0">
                <a:solidFill>
                  <a:srgbClr val="164B4F"/>
                </a:solidFill>
              </a:rPr>
              <a:t> </a:t>
            </a:r>
            <a:r>
              <a:rPr lang="cs-CZ" dirty="0" smtClean="0">
                <a:solidFill>
                  <a:srgbClr val="164B4F"/>
                </a:solidFill>
              </a:rPr>
              <a:t>                </a:t>
            </a:r>
            <a:r>
              <a:rPr lang="cs-CZ" sz="3200" dirty="0" smtClean="0">
                <a:solidFill>
                  <a:srgbClr val="164B4F"/>
                </a:solidFill>
              </a:rPr>
              <a:t>/1810 – 1836/</a:t>
            </a:r>
            <a:endParaRPr lang="cs-CZ" sz="3200" b="0" i="0" dirty="0">
              <a:solidFill>
                <a:srgbClr val="164B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49796" y="980728"/>
            <a:ext cx="6120680" cy="529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3600" b="1" dirty="0" smtClean="0"/>
              <a:t>Karel Hynek Mácha </a:t>
            </a:r>
          </a:p>
          <a:p>
            <a:pPr>
              <a:lnSpc>
                <a:spcPct val="90000"/>
              </a:lnSpc>
            </a:pPr>
            <a:endParaRPr lang="cs-CZ" sz="3200" b="1" dirty="0"/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cs-CZ" sz="2800" dirty="0" smtClean="0"/>
              <a:t>narodil se v Praze, studoval gymnázium, filozofii, práva 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endParaRPr lang="cs-CZ" sz="2800" dirty="0" smtClean="0"/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cs-CZ" sz="2800" dirty="0" smtClean="0"/>
              <a:t>během studií četl díla světových romantiků (G.G. Byron, Adam </a:t>
            </a:r>
            <a:r>
              <a:rPr lang="cs-CZ" sz="2800" dirty="0" err="1" smtClean="0"/>
              <a:t>Mickiewicz</a:t>
            </a:r>
            <a:r>
              <a:rPr lang="cs-CZ" sz="2800" dirty="0" smtClean="0"/>
              <a:t>, Walter </a:t>
            </a:r>
            <a:r>
              <a:rPr lang="cs-CZ" sz="2800" dirty="0" err="1" smtClean="0"/>
              <a:t>Scott</a:t>
            </a:r>
            <a:r>
              <a:rPr lang="cs-CZ" sz="2800" dirty="0" smtClean="0"/>
              <a:t>) 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endParaRPr lang="cs-CZ" sz="2800" dirty="0" smtClean="0"/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cs-CZ" sz="2800" dirty="0" smtClean="0"/>
              <a:t>zajímal se o divadlo, ochotnicky vystupoval v českých hrách (ve Stavovském divadle, U Kajetánů)</a:t>
            </a:r>
          </a:p>
          <a:p>
            <a:pPr>
              <a:lnSpc>
                <a:spcPct val="90000"/>
              </a:lnSpc>
            </a:pPr>
            <a:endParaRPr lang="cs-CZ" sz="28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652" y="980728"/>
            <a:ext cx="2775017" cy="403244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766820" y="5013176"/>
            <a:ext cx="126284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Obr. č.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49796" y="620688"/>
            <a:ext cx="54726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cs-CZ" sz="2800" dirty="0"/>
              <a:t>rád se toulal po krajině, vyhledával romantická místa (staré hrady, zříceniny – např. Kokořín, Bezděz</a:t>
            </a:r>
            <a:r>
              <a:rPr lang="cs-CZ" sz="2800" dirty="0" smtClean="0"/>
              <a:t>)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endParaRPr lang="cs-CZ" sz="2800" dirty="0"/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cs-CZ" sz="2800" dirty="0"/>
              <a:t>pozoroval krásy přírody, rád </a:t>
            </a:r>
            <a:r>
              <a:rPr lang="cs-CZ" sz="2800" dirty="0" smtClean="0"/>
              <a:t>kreslil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endParaRPr lang="cs-CZ" sz="2800" dirty="0"/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cs-CZ" sz="2800" dirty="0"/>
              <a:t>po dokončení studií odešel </a:t>
            </a:r>
            <a:r>
              <a:rPr lang="cs-CZ" sz="2800" dirty="0" smtClean="0"/>
              <a:t>  do </a:t>
            </a:r>
            <a:r>
              <a:rPr lang="cs-CZ" sz="2800" dirty="0"/>
              <a:t>Litoměřic, kde po měsíčním pobytu </a:t>
            </a:r>
            <a:r>
              <a:rPr lang="cs-CZ" sz="2800" dirty="0" smtClean="0"/>
              <a:t>umírá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endParaRPr lang="cs-CZ" sz="2800" dirty="0"/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cs-CZ" sz="2800" dirty="0"/>
              <a:t>r. 1939 byly jeho ostatky slavnostně převezeny na Vyšehrad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444" y="836712"/>
            <a:ext cx="5477330" cy="417646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382444" y="5157192"/>
            <a:ext cx="54053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b="1" dirty="0" smtClean="0"/>
              <a:t>Máchova kresba hradu Kokořín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558908" y="495080"/>
            <a:ext cx="122885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Obr. č.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827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21804" y="620688"/>
            <a:ext cx="1101722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3600" b="1" dirty="0" smtClean="0"/>
              <a:t>Dílo</a:t>
            </a:r>
          </a:p>
          <a:p>
            <a:pPr>
              <a:lnSpc>
                <a:spcPct val="90000"/>
              </a:lnSpc>
            </a:pPr>
            <a:endParaRPr lang="cs-CZ" sz="3200" b="1" dirty="0" smtClean="0"/>
          </a:p>
          <a:p>
            <a:pPr>
              <a:lnSpc>
                <a:spcPct val="90000"/>
              </a:lnSpc>
            </a:pPr>
            <a:r>
              <a:rPr lang="cs-CZ" sz="2800" dirty="0" smtClean="0"/>
              <a:t>próza -  román </a:t>
            </a:r>
            <a:r>
              <a:rPr lang="cs-CZ" sz="3200" b="1" dirty="0" smtClean="0"/>
              <a:t>Cikáni </a:t>
            </a:r>
            <a:r>
              <a:rPr lang="cs-CZ" sz="2800" dirty="0" smtClean="0"/>
              <a:t>– líčí složité lidské vztahy, realistická 					   kresba postav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 </a:t>
            </a:r>
            <a:r>
              <a:rPr lang="cs-CZ" sz="2800" dirty="0" smtClean="0"/>
              <a:t>       povídky </a:t>
            </a:r>
            <a:r>
              <a:rPr lang="cs-CZ" sz="3200" b="1" dirty="0" smtClean="0"/>
              <a:t>Obrazy ze života mého </a:t>
            </a:r>
            <a:r>
              <a:rPr lang="cs-CZ" sz="2800" dirty="0" smtClean="0"/>
              <a:t>– lyrická próza</a:t>
            </a:r>
          </a:p>
          <a:p>
            <a:pPr>
              <a:lnSpc>
                <a:spcPct val="90000"/>
              </a:lnSpc>
            </a:pP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smtClean="0"/>
              <a:t>	   básnická próza </a:t>
            </a:r>
            <a:r>
              <a:rPr lang="cs-CZ" sz="3200" b="1" dirty="0" smtClean="0"/>
              <a:t>Pouť krkonošská </a:t>
            </a:r>
            <a:r>
              <a:rPr lang="cs-CZ" sz="2800" dirty="0" smtClean="0"/>
              <a:t>– obraz přírody</a:t>
            </a:r>
          </a:p>
          <a:p>
            <a:pPr>
              <a:lnSpc>
                <a:spcPct val="90000"/>
              </a:lnSpc>
            </a:pP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/>
              <a:t> </a:t>
            </a:r>
            <a:r>
              <a:rPr lang="cs-CZ" sz="2800" dirty="0" smtClean="0"/>
              <a:t>       povídka </a:t>
            </a:r>
            <a:r>
              <a:rPr lang="cs-CZ" sz="3200" b="1" dirty="0" err="1" smtClean="0"/>
              <a:t>Marinka</a:t>
            </a:r>
            <a:r>
              <a:rPr lang="cs-CZ" sz="3200" b="1" dirty="0" smtClean="0"/>
              <a:t> </a:t>
            </a:r>
            <a:r>
              <a:rPr lang="cs-CZ" sz="2800" dirty="0" smtClean="0"/>
              <a:t>– kontrast krásy a chudoby</a:t>
            </a:r>
          </a:p>
          <a:p>
            <a:pPr>
              <a:lnSpc>
                <a:spcPct val="90000"/>
              </a:lnSpc>
            </a:pP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 smtClean="0"/>
              <a:t>        román </a:t>
            </a:r>
            <a:r>
              <a:rPr lang="cs-CZ" sz="3200" b="1" dirty="0" err="1" smtClean="0"/>
              <a:t>Křivoklad</a:t>
            </a:r>
            <a:r>
              <a:rPr lang="cs-CZ" sz="3200" b="1" dirty="0"/>
              <a:t> </a:t>
            </a:r>
            <a:endParaRPr lang="cs-CZ" sz="3200" b="1" dirty="0" smtClean="0"/>
          </a:p>
          <a:p>
            <a:pPr>
              <a:lnSpc>
                <a:spcPct val="90000"/>
              </a:lnSpc>
            </a:pPr>
            <a:r>
              <a:rPr lang="cs-CZ" sz="3200" b="1" i="1" dirty="0"/>
              <a:t>	 </a:t>
            </a:r>
            <a:r>
              <a:rPr lang="cs-CZ" sz="3200" b="1" i="1" dirty="0" smtClean="0"/>
              <a:t>  </a:t>
            </a:r>
            <a:r>
              <a:rPr lang="cs-CZ" sz="2800" dirty="0" smtClean="0"/>
              <a:t>1. díl zamýšleného historického cyklu </a:t>
            </a:r>
            <a:r>
              <a:rPr lang="cs-CZ" sz="2800" i="1" dirty="0" smtClean="0"/>
              <a:t> </a:t>
            </a:r>
            <a:r>
              <a:rPr lang="cs-CZ" sz="3200" b="1" dirty="0" smtClean="0"/>
              <a:t>Kat</a:t>
            </a:r>
          </a:p>
          <a:p>
            <a:pPr>
              <a:lnSpc>
                <a:spcPct val="90000"/>
              </a:lnSpc>
            </a:pPr>
            <a:r>
              <a:rPr lang="cs-CZ" sz="3200" b="1" dirty="0"/>
              <a:t> </a:t>
            </a:r>
            <a:r>
              <a:rPr lang="cs-CZ" sz="3200" b="1" dirty="0" smtClean="0"/>
              <a:t>       </a:t>
            </a:r>
            <a:r>
              <a:rPr lang="cs-CZ" sz="2800" dirty="0" smtClean="0"/>
              <a:t>(názvy jednotlivých románů </a:t>
            </a:r>
            <a:r>
              <a:rPr lang="cs-CZ" sz="2800" dirty="0" err="1" smtClean="0"/>
              <a:t>Křivoklad</a:t>
            </a:r>
            <a:r>
              <a:rPr lang="cs-CZ" sz="2800" dirty="0" smtClean="0"/>
              <a:t>,                 	     </a:t>
            </a:r>
            <a:r>
              <a:rPr lang="cs-CZ" sz="2800" i="1" dirty="0" err="1" smtClean="0"/>
              <a:t>Valdek</a:t>
            </a:r>
            <a:r>
              <a:rPr lang="cs-CZ" sz="2800" i="1" dirty="0" smtClean="0"/>
              <a:t>, Vyšehrad, Karlštejn</a:t>
            </a:r>
            <a:r>
              <a:rPr lang="cs-CZ" sz="28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 </a:t>
            </a:r>
            <a:r>
              <a:rPr lang="cs-CZ" sz="2800" dirty="0" smtClean="0"/>
              <a:t>     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695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7788" y="476672"/>
            <a:ext cx="11161240" cy="566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dirty="0" smtClean="0"/>
              <a:t>poezie</a:t>
            </a:r>
          </a:p>
          <a:p>
            <a:pPr>
              <a:lnSpc>
                <a:spcPct val="90000"/>
              </a:lnSpc>
            </a:pP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 smtClean="0"/>
              <a:t>první básně – německy – nevydány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 </a:t>
            </a:r>
            <a:r>
              <a:rPr lang="cs-CZ" sz="2800" dirty="0" smtClean="0"/>
              <a:t>          -  česky - navazuje na domácí literární tradici, na 				          ohlasovou poezii a historické náměty,    					záhy se zbavuje konvenčního pohledu 						na život a klade si otázky o smyslu lidské 					existence</a:t>
            </a:r>
          </a:p>
          <a:p>
            <a:pPr>
              <a:lnSpc>
                <a:spcPct val="90000"/>
              </a:lnSpc>
            </a:pP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smtClean="0"/>
              <a:t>nejvýznamnějším básnickým dílem K. H. Máchy je</a:t>
            </a:r>
          </a:p>
          <a:p>
            <a:pPr>
              <a:lnSpc>
                <a:spcPct val="90000"/>
              </a:lnSpc>
            </a:pPr>
            <a:r>
              <a:rPr lang="cs-CZ" sz="3600" b="1" dirty="0" smtClean="0"/>
              <a:t>lyricko-epická básnická skladba </a:t>
            </a:r>
            <a:r>
              <a:rPr lang="cs-CZ" sz="5400" b="1" dirty="0" smtClean="0"/>
              <a:t>Máj </a:t>
            </a:r>
            <a:r>
              <a:rPr lang="cs-CZ" sz="3200" b="1" dirty="0" smtClean="0"/>
              <a:t>/1836/,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kterou vydal na vlastní náklady několik měsíců před svou smrtí.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Dobovou kritikou nebyl Máj příznivě přijat.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55433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49796" y="2060848"/>
            <a:ext cx="11161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cs-CZ" dirty="0" smtClean="0">
                <a:solidFill>
                  <a:prstClr val="black"/>
                </a:solidFill>
                <a:latin typeface="Century Gothic" panose="020B0502020202020204"/>
              </a:rPr>
              <a:t>Zdroje</a:t>
            </a:r>
          </a:p>
          <a:p>
            <a:pPr lvl="0" defTabSz="457200"/>
            <a:endParaRPr lang="cs-CZ" dirty="0">
              <a:solidFill>
                <a:prstClr val="black"/>
              </a:solidFill>
              <a:latin typeface="Century Gothic" panose="020B0502020202020204"/>
            </a:endParaRPr>
          </a:p>
          <a:p>
            <a:pPr lvl="0" defTabSz="457200"/>
            <a:r>
              <a:rPr lang="cs-CZ" dirty="0" smtClean="0">
                <a:solidFill>
                  <a:prstClr val="black"/>
                </a:solidFill>
                <a:latin typeface="Century Gothic" panose="020B0502020202020204"/>
              </a:rPr>
              <a:t>SOCHROVÁ</a:t>
            </a:r>
            <a:r>
              <a:rPr lang="cs-CZ" dirty="0">
                <a:solidFill>
                  <a:prstClr val="black"/>
                </a:solidFill>
                <a:latin typeface="Century Gothic" panose="020B0502020202020204"/>
              </a:rPr>
              <a:t>, M. KOMPLETNÍ PŘEHLED české a světové LITERATURY. 1. vyd. Havlíčkův Brod: FRAGMENT, 2007. ISBN 978-80-253-0311-5</a:t>
            </a:r>
            <a:r>
              <a:rPr lang="cs-CZ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endParaRPr lang="cs-CZ" b="1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lvl="0" defTabSz="457200"/>
            <a:endParaRPr lang="cs-CZ" b="1" dirty="0">
              <a:solidFill>
                <a:prstClr val="black"/>
              </a:solidFill>
              <a:latin typeface="Century Gothic" panose="020B0502020202020204"/>
            </a:endParaRPr>
          </a:p>
          <a:p>
            <a:pPr lvl="0" defTabSz="457200"/>
            <a:endParaRPr lang="cs-CZ" b="1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lvl="0" defTabSz="457200"/>
            <a:r>
              <a:rPr lang="cs-CZ" dirty="0" smtClean="0">
                <a:solidFill>
                  <a:prstClr val="black"/>
                </a:solidFill>
                <a:latin typeface="Century Gothic" panose="020B0502020202020204"/>
              </a:rPr>
              <a:t>Obr. č. </a:t>
            </a:r>
            <a:r>
              <a:rPr lang="cs-CZ" dirty="0">
                <a:solidFill>
                  <a:prstClr val="black"/>
                </a:solidFill>
                <a:latin typeface="Century Gothic" panose="020B0502020202020204"/>
              </a:rPr>
              <a:t>1: </a:t>
            </a:r>
            <a:r>
              <a:rPr lang="cs-CZ" i="1" dirty="0" err="1" smtClean="0">
                <a:solidFill>
                  <a:prstClr val="black"/>
                </a:solidFill>
                <a:latin typeface="Century Gothic" panose="020B0502020202020204"/>
              </a:rPr>
              <a:t>wikipedia</a:t>
            </a:r>
            <a:r>
              <a:rPr lang="cs-CZ" i="1" dirty="0" smtClean="0">
                <a:solidFill>
                  <a:prstClr val="black"/>
                </a:solidFill>
                <a:latin typeface="Century Gothic" panose="020B0502020202020204"/>
              </a:rPr>
              <a:t>:</a:t>
            </a:r>
            <a:r>
              <a:rPr lang="cs-CZ" dirty="0" smtClean="0">
                <a:solidFill>
                  <a:prstClr val="black"/>
                </a:solidFill>
                <a:latin typeface="Century Gothic" panose="020B0502020202020204"/>
              </a:rPr>
              <a:t> [online] </a:t>
            </a:r>
            <a:r>
              <a:rPr lang="cs-CZ" dirty="0" smtClean="0">
                <a:solidFill>
                  <a:prstClr val="black"/>
                </a:solidFill>
                <a:latin typeface="Century Gothic" panose="020B0502020202020204"/>
              </a:rPr>
              <a:t>28.4.2014 </a:t>
            </a:r>
            <a:r>
              <a:rPr lang="cs-CZ" dirty="0" smtClean="0">
                <a:solidFill>
                  <a:prstClr val="black"/>
                </a:solidFill>
                <a:latin typeface="Century Gothic" panose="020B0502020202020204"/>
              </a:rPr>
              <a:t>[vid. </a:t>
            </a:r>
            <a:r>
              <a:rPr lang="cs-CZ" dirty="0" smtClean="0">
                <a:solidFill>
                  <a:prstClr val="black"/>
                </a:solidFill>
                <a:latin typeface="Century Gothic" panose="020B0502020202020204"/>
              </a:rPr>
              <a:t>30.4.2014</a:t>
            </a:r>
            <a:r>
              <a:rPr lang="cs-CZ" dirty="0" smtClean="0">
                <a:solidFill>
                  <a:prstClr val="black"/>
                </a:solidFill>
                <a:latin typeface="Century Gothic" panose="020B0502020202020204"/>
              </a:rPr>
              <a:t>]. </a:t>
            </a:r>
            <a:r>
              <a:rPr lang="cs-CZ" dirty="0">
                <a:solidFill>
                  <a:prstClr val="black"/>
                </a:solidFill>
                <a:latin typeface="Century Gothic" panose="020B0502020202020204"/>
              </a:rPr>
              <a:t>Dostupné z : </a:t>
            </a:r>
            <a:r>
              <a:rPr lang="cs-CZ" dirty="0">
                <a:solidFill>
                  <a:prstClr val="black"/>
                </a:solidFill>
                <a:latin typeface="Century Gothic" panose="020B0502020202020204"/>
                <a:hlinkClick r:id="rId2"/>
              </a:rPr>
              <a:t>http://</a:t>
            </a:r>
            <a:r>
              <a:rPr lang="cs-CZ" dirty="0" smtClean="0">
                <a:solidFill>
                  <a:prstClr val="black"/>
                </a:solidFill>
                <a:latin typeface="Century Gothic" panose="020B0502020202020204"/>
                <a:hlinkClick r:id="rId2"/>
              </a:rPr>
              <a:t>cs.wikipedia.org/wiki/Karel_Hynek_M%C3%A1cha</a:t>
            </a:r>
            <a:r>
              <a:rPr lang="cs-CZ" dirty="0" smtClean="0">
                <a:solidFill>
                  <a:prstClr val="black"/>
                </a:solidFill>
                <a:latin typeface="Century Gothic" panose="020B0502020202020204"/>
              </a:rPr>
              <a:t/>
            </a:r>
            <a:br>
              <a:rPr lang="cs-CZ" dirty="0" smtClean="0">
                <a:solidFill>
                  <a:prstClr val="black"/>
                </a:solidFill>
                <a:latin typeface="Century Gothic" panose="020B0502020202020204"/>
              </a:rPr>
            </a:br>
            <a:endParaRPr lang="cs-CZ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/>
            <a:r>
              <a:rPr lang="cs-CZ" dirty="0">
                <a:solidFill>
                  <a:prstClr val="black"/>
                </a:solidFill>
                <a:latin typeface="Century Gothic" panose="020B0502020202020204"/>
              </a:rPr>
              <a:t>Obr. č. </a:t>
            </a:r>
            <a:r>
              <a:rPr lang="cs-CZ" dirty="0" smtClean="0">
                <a:solidFill>
                  <a:prstClr val="black"/>
                </a:solidFill>
                <a:latin typeface="Century Gothic" panose="020B0502020202020204"/>
              </a:rPr>
              <a:t>2: </a:t>
            </a:r>
            <a:r>
              <a:rPr lang="cs-CZ" i="1" dirty="0">
                <a:solidFill>
                  <a:prstClr val="black"/>
                </a:solidFill>
                <a:latin typeface="Century Gothic" panose="020B0502020202020204"/>
              </a:rPr>
              <a:t>Elektronická učebnice literatury</a:t>
            </a:r>
            <a:r>
              <a:rPr lang="cs-CZ" i="1" dirty="0" smtClean="0">
                <a:solidFill>
                  <a:prstClr val="black"/>
                </a:solidFill>
                <a:latin typeface="Century Gothic" panose="020B0502020202020204"/>
              </a:rPr>
              <a:t>:</a:t>
            </a:r>
            <a:r>
              <a:rPr lang="cs-CZ" dirty="0" smtClean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cs-CZ" dirty="0">
                <a:solidFill>
                  <a:prstClr val="black"/>
                </a:solidFill>
                <a:latin typeface="Century Gothic" panose="020B0502020202020204"/>
              </a:rPr>
              <a:t>[online] </a:t>
            </a:r>
            <a:r>
              <a:rPr lang="cs-CZ" dirty="0" smtClean="0">
                <a:solidFill>
                  <a:prstClr val="black"/>
                </a:solidFill>
                <a:latin typeface="Century Gothic" panose="020B0502020202020204"/>
              </a:rPr>
              <a:t>6.3.2013 </a:t>
            </a:r>
            <a:r>
              <a:rPr lang="cs-CZ" dirty="0">
                <a:solidFill>
                  <a:prstClr val="black"/>
                </a:solidFill>
                <a:latin typeface="Century Gothic" panose="020B0502020202020204"/>
              </a:rPr>
              <a:t>[vid. </a:t>
            </a:r>
            <a:r>
              <a:rPr lang="cs-CZ" dirty="0" smtClean="0">
                <a:solidFill>
                  <a:prstClr val="black"/>
                </a:solidFill>
                <a:latin typeface="Century Gothic" panose="020B0502020202020204"/>
              </a:rPr>
              <a:t>30.4.2014</a:t>
            </a:r>
            <a:r>
              <a:rPr lang="cs-CZ" dirty="0">
                <a:solidFill>
                  <a:prstClr val="black"/>
                </a:solidFill>
                <a:latin typeface="Century Gothic" panose="020B0502020202020204"/>
              </a:rPr>
              <a:t>]. Dostupné z : </a:t>
            </a:r>
            <a:r>
              <a:rPr lang="cs-CZ" dirty="0">
                <a:solidFill>
                  <a:prstClr val="black"/>
                </a:solidFill>
                <a:latin typeface="Century Gothic" panose="020B0502020202020204"/>
                <a:hlinkClick r:id="rId3"/>
              </a:rPr>
              <a:t>http://</a:t>
            </a:r>
            <a:r>
              <a:rPr lang="cs-CZ" dirty="0" smtClean="0">
                <a:solidFill>
                  <a:prstClr val="black"/>
                </a:solidFill>
                <a:latin typeface="Century Gothic" panose="020B0502020202020204"/>
                <a:hlinkClick r:id="rId3"/>
              </a:rPr>
              <a:t>www.eucebnice.cz/literatura/macha.html</a:t>
            </a:r>
            <a:endParaRPr lang="cs-CZ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/>
            <a:endParaRPr lang="cs-CZ" b="1" dirty="0" smtClean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7492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_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1386025-D567-4608-B896-B3B1A6D81A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Karel Hynek Mácha</Template>
  <TotalTime>0</TotalTime>
  <Words>241</Words>
  <Application>Microsoft Office PowerPoint</Application>
  <PresentationFormat>Vlastní</PresentationFormat>
  <Paragraphs>60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Serenity_16x9</vt:lpstr>
      <vt:lpstr>Prezentace aplikace PowerPoint</vt:lpstr>
      <vt:lpstr>Prezentace aplikace PowerPoint</vt:lpstr>
      <vt:lpstr>  Karel Hynek Mácha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2014-06-01T18:58:18Z</dcterms:created>
  <dcterms:modified xsi:type="dcterms:W3CDTF">2014-06-03T11:10:52Z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