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7" r:id="rId2"/>
    <p:sldId id="268" r:id="rId3"/>
    <p:sldId id="256" r:id="rId4"/>
    <p:sldId id="257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to.aspx/?r=domaci&amp;foto1=PEI2c2f2b_kramerius_noviny.jpg" TargetMode="External"/><Relationship Id="rId2" Type="http://schemas.openxmlformats.org/officeDocument/2006/relationships/hyperlink" Target="http://www.svornost.com/wp-content/uploads/Vaclav-Matej-Kramerius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45" y="0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2160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Počátky novodobého českého </a:t>
            </a:r>
            <a:b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básnictví a novinářství</a:t>
            </a:r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 smtClean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r>
              <a:rPr lang="cs-CZ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6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048000" y="48775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51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7508" y="1481070"/>
            <a:ext cx="1050453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 almanachy, noviny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44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3961" y="912134"/>
            <a:ext cx="10782300" cy="3352800"/>
          </a:xfrm>
        </p:spPr>
        <p:txBody>
          <a:bodyPr/>
          <a:lstStyle/>
          <a:p>
            <a:r>
              <a:rPr lang="cs-CZ" sz="6600" b="1" dirty="0" smtClean="0"/>
              <a:t>Počátky novodobého českého                   básnictví</a:t>
            </a:r>
            <a:r>
              <a:rPr lang="cs-CZ" sz="6600" b="1" dirty="0"/>
              <a:t> </a:t>
            </a:r>
            <a:r>
              <a:rPr lang="cs-CZ" sz="6600" b="1" dirty="0" smtClean="0"/>
              <a:t>a novinářství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24335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5411392"/>
          </a:xfrm>
        </p:spPr>
        <p:txBody>
          <a:bodyPr/>
          <a:lstStyle/>
          <a:p>
            <a:r>
              <a:rPr lang="cs-CZ" sz="6000" dirty="0" smtClean="0"/>
              <a:t>POEZIE</a:t>
            </a:r>
            <a:br>
              <a:rPr lang="cs-CZ" sz="6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b="1" dirty="0" smtClean="0"/>
              <a:t>Václav Thám </a:t>
            </a:r>
            <a:r>
              <a:rPr lang="cs-CZ" sz="3600" dirty="0" smtClean="0"/>
              <a:t>– kromě divadla se věnoval také vydávání 				</a:t>
            </a:r>
            <a:r>
              <a:rPr lang="cs-CZ" sz="3600" b="1" dirty="0" smtClean="0"/>
              <a:t>almanachů</a:t>
            </a:r>
            <a:r>
              <a:rPr lang="cs-CZ" sz="3600" dirty="0" smtClean="0"/>
              <a:t> (sborník básní různých autorů)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b="1" dirty="0" smtClean="0"/>
              <a:t>Básně v řeči vázané </a:t>
            </a:r>
            <a:r>
              <a:rPr lang="cs-CZ" sz="3600" dirty="0" smtClean="0"/>
              <a:t>– překlady i původní tvorba česky píšících 			          autorů  (jazyková nedokonalost)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197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5012147"/>
          </a:xfrm>
        </p:spPr>
        <p:txBody>
          <a:bodyPr/>
          <a:lstStyle/>
          <a:p>
            <a:r>
              <a:rPr lang="cs-CZ" sz="4400" b="1" dirty="0" smtClean="0"/>
              <a:t>Antonín Jaroslav </a:t>
            </a:r>
            <a:r>
              <a:rPr lang="cs-CZ" sz="4400" b="1" dirty="0" err="1" smtClean="0"/>
              <a:t>Puchmajer</a:t>
            </a:r>
            <a:r>
              <a:rPr lang="cs-CZ" sz="4400" b="1" dirty="0" smtClean="0"/>
              <a:t> </a:t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dirty="0" smtClean="0"/>
              <a:t>básník, vydavatel almanachů </a:t>
            </a:r>
            <a:br>
              <a:rPr lang="cs-CZ" sz="4400" dirty="0" smtClean="0"/>
            </a:br>
            <a:r>
              <a:rPr lang="cs-CZ" sz="4400" dirty="0"/>
              <a:t>	</a:t>
            </a:r>
            <a:r>
              <a:rPr lang="cs-CZ" sz="4400" dirty="0" smtClean="0"/>
              <a:t>		převážně vlastenecké poezie</a:t>
            </a:r>
            <a:br>
              <a:rPr lang="cs-CZ" sz="4400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>Sebrání básní a zpěvů</a:t>
            </a:r>
            <a:br>
              <a:rPr lang="cs-CZ" sz="4400" b="1" dirty="0" smtClean="0"/>
            </a:br>
            <a:r>
              <a:rPr lang="cs-CZ" sz="4400" b="1" dirty="0" smtClean="0"/>
              <a:t>Nové básně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6455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5321240"/>
          </a:xfrm>
        </p:spPr>
        <p:txBody>
          <a:bodyPr/>
          <a:lstStyle/>
          <a:p>
            <a:r>
              <a:rPr lang="cs-CZ" sz="5400" b="1" dirty="0" smtClean="0"/>
              <a:t>Václav Matěj Kramerius</a:t>
            </a:r>
            <a:br>
              <a:rPr lang="cs-CZ" sz="5400" b="1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3600" dirty="0" smtClean="0"/>
              <a:t>jeho vydavatelství a knihkupectví </a:t>
            </a:r>
            <a:br>
              <a:rPr lang="cs-CZ" sz="3600" dirty="0" smtClean="0"/>
            </a:br>
            <a:r>
              <a:rPr lang="cs-CZ" sz="5400" b="1" dirty="0" smtClean="0"/>
              <a:t>Česká expedice      </a:t>
            </a:r>
            <a:br>
              <a:rPr lang="cs-CZ" sz="5400" b="1" dirty="0" smtClean="0"/>
            </a:br>
            <a:r>
              <a:rPr lang="cs-CZ" sz="3600" dirty="0" smtClean="0"/>
              <a:t>bylo významným kulturním centrem</a:t>
            </a:r>
            <a:br>
              <a:rPr lang="cs-CZ" sz="3600" dirty="0" smtClean="0"/>
            </a:br>
            <a:r>
              <a:rPr lang="cs-CZ" sz="3600" dirty="0" smtClean="0"/>
              <a:t>orientoval se na lidové vrstvy a šíření osvěty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vydával    knížky lidového čtení</a:t>
            </a:r>
            <a:br>
              <a:rPr lang="cs-CZ" sz="3600" dirty="0" smtClean="0"/>
            </a:br>
            <a:r>
              <a:rPr lang="cs-CZ" sz="3600" dirty="0"/>
              <a:t> </a:t>
            </a:r>
            <a:r>
              <a:rPr lang="cs-CZ" sz="3600" dirty="0" smtClean="0"/>
              <a:t>                 dobrodružné příběhy</a:t>
            </a:r>
            <a:br>
              <a:rPr lang="cs-CZ" sz="3600" dirty="0" smtClean="0"/>
            </a:br>
            <a:r>
              <a:rPr lang="cs-CZ" sz="3600" dirty="0"/>
              <a:t> </a:t>
            </a:r>
            <a:r>
              <a:rPr lang="cs-CZ" sz="3600" dirty="0" smtClean="0"/>
              <a:t>                 cestopisy</a:t>
            </a:r>
            <a:br>
              <a:rPr lang="cs-CZ" sz="3600" dirty="0" smtClean="0"/>
            </a:br>
            <a:r>
              <a:rPr lang="cs-CZ" sz="3600" dirty="0"/>
              <a:t> </a:t>
            </a:r>
            <a:r>
              <a:rPr lang="cs-CZ" sz="3600" dirty="0" smtClean="0"/>
              <a:t>                 mravoučné povídky </a:t>
            </a:r>
            <a:endParaRPr lang="cs-CZ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240" y="698046"/>
            <a:ext cx="31908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842171" y="4098471"/>
            <a:ext cx="95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3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58" y="1088614"/>
            <a:ext cx="6408964" cy="444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788729" y="5533090"/>
            <a:ext cx="139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Obr.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24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-940158"/>
            <a:ext cx="10782300" cy="6722772"/>
          </a:xfrm>
        </p:spPr>
        <p:txBody>
          <a:bodyPr/>
          <a:lstStyle/>
          <a:p>
            <a:r>
              <a:rPr lang="cs-CZ" sz="4400" b="1" dirty="0" err="1" smtClean="0"/>
              <a:t>Krameriusovy</a:t>
            </a:r>
            <a:r>
              <a:rPr lang="cs-CZ" sz="4400" b="1" dirty="0" smtClean="0"/>
              <a:t> c. k. pražské poštovské noviny</a:t>
            </a:r>
            <a:br>
              <a:rPr lang="cs-CZ" sz="4400" b="1" dirty="0" smtClean="0"/>
            </a:br>
            <a:r>
              <a:rPr lang="cs-CZ" sz="4000" dirty="0" smtClean="0"/>
              <a:t>později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err="1" smtClean="0"/>
              <a:t>Krameriusovy</a:t>
            </a:r>
            <a:r>
              <a:rPr lang="cs-CZ" sz="4400" b="1" dirty="0" smtClean="0"/>
              <a:t> c. k. vlastenecké noviny</a:t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dirty="0" smtClean="0"/>
              <a:t>přinášely čtenářům  </a:t>
            </a:r>
            <a:r>
              <a:rPr lang="cs-CZ" sz="4400" b="1" dirty="0" smtClean="0"/>
              <a:t> </a:t>
            </a:r>
            <a:r>
              <a:rPr lang="cs-CZ" sz="4400" dirty="0" smtClean="0"/>
              <a:t>aktuální zprávy</a:t>
            </a:r>
            <a:br>
              <a:rPr lang="cs-CZ" sz="4400" dirty="0" smtClean="0"/>
            </a:br>
            <a:r>
              <a:rPr lang="cs-CZ" sz="4400" dirty="0" smtClean="0"/>
              <a:t>                                       články výchovné a vzdělávací   		                       </a:t>
            </a:r>
            <a:r>
              <a:rPr lang="cs-CZ" sz="3600" dirty="0" smtClean="0"/>
              <a:t>(např. o způsobech hospodaření)</a:t>
            </a:r>
            <a:br>
              <a:rPr lang="cs-CZ" sz="3600" dirty="0" smtClean="0"/>
            </a:br>
            <a:r>
              <a:rPr lang="cs-CZ" sz="3600" dirty="0" smtClean="0"/>
              <a:t>				        </a:t>
            </a:r>
            <a:r>
              <a:rPr lang="cs-CZ" sz="4400" dirty="0" smtClean="0"/>
              <a:t>literární recenze</a:t>
            </a:r>
            <a:br>
              <a:rPr lang="cs-CZ" sz="4400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3600" dirty="0" smtClean="0"/>
              <a:t>je považován za zakladatele českého novinářství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83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4715933"/>
          </a:xfrm>
        </p:spPr>
        <p:txBody>
          <a:bodyPr/>
          <a:lstStyle/>
          <a:p>
            <a:r>
              <a:rPr lang="cs-CZ" sz="3200" dirty="0" smtClean="0"/>
              <a:t>Zdroje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SOCHROVÁ, M. KOMPLETNÍ PŘEHLED české a světové LITERATURY. 1. vyd. Havlíčkův Brod: FRAGMENT, 2007. ISBN 978-80-253-0311-5</a:t>
            </a:r>
            <a:r>
              <a:rPr lang="cs-CZ" sz="3200" dirty="0" smtClean="0"/>
              <a:t>.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Obr. č. 1: </a:t>
            </a:r>
            <a:r>
              <a:rPr lang="cs-CZ" sz="3200" i="1" dirty="0"/>
              <a:t>svornost.com </a:t>
            </a:r>
            <a:r>
              <a:rPr lang="cs-CZ" sz="3200" dirty="0" smtClean="0"/>
              <a:t>: </a:t>
            </a:r>
            <a:r>
              <a:rPr lang="cs-CZ" sz="3200" dirty="0"/>
              <a:t>[online</a:t>
            </a:r>
            <a:r>
              <a:rPr lang="cs-CZ" sz="3200" dirty="0" smtClean="0"/>
              <a:t>]  5.12.2011  </a:t>
            </a:r>
            <a:r>
              <a:rPr lang="cs-CZ" sz="3200" dirty="0"/>
              <a:t>[vid.31.4:2014 ]. Dostupné z: </a:t>
            </a:r>
            <a:r>
              <a:rPr lang="cs-CZ" sz="3200" dirty="0">
                <a:hlinkClick r:id="rId2"/>
              </a:rPr>
              <a:t>http://</a:t>
            </a:r>
            <a:r>
              <a:rPr lang="cs-CZ" sz="3200" dirty="0" smtClean="0">
                <a:hlinkClick r:id="rId2"/>
              </a:rPr>
              <a:t>www.svornost.com/wp-content/uploads/Vaclav-Matej-Kramerius.jpg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Obr.č.2: </a:t>
            </a:r>
            <a:r>
              <a:rPr lang="cs-CZ" sz="3200" i="1" dirty="0" smtClean="0"/>
              <a:t>zpravy.idnes.cz</a:t>
            </a:r>
            <a:r>
              <a:rPr lang="cs-CZ" sz="3200" dirty="0" smtClean="0"/>
              <a:t>: </a:t>
            </a:r>
            <a:r>
              <a:rPr lang="cs-CZ" sz="3200" dirty="0"/>
              <a:t>[online] </a:t>
            </a:r>
            <a:r>
              <a:rPr lang="cs-CZ" sz="3200" dirty="0" smtClean="0"/>
              <a:t> </a:t>
            </a:r>
            <a:r>
              <a:rPr lang="cs-CZ" sz="3200" dirty="0"/>
              <a:t>[vid.31.4:2014 ]. Dostupné z: </a:t>
            </a:r>
            <a:r>
              <a:rPr lang="cs-CZ" sz="3200" dirty="0" smtClean="0">
                <a:hlinkClick r:id="rId3"/>
              </a:rPr>
              <a:t>http://foto.aspx?r=domaci&amp;foto1=PEI2c2f2b_kramerius_noviny.jpg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070046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an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D5487D36-20B9-4AF8-9845-4EE893DA08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Metropolitní</Template>
  <TotalTime>61</TotalTime>
  <Words>78</Words>
  <Application>Microsoft Office PowerPoint</Application>
  <PresentationFormat>Vlastní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Metropolitní</vt:lpstr>
      <vt:lpstr>Prezentace aplikace PowerPoint</vt:lpstr>
      <vt:lpstr>Prezentace aplikace PowerPoint</vt:lpstr>
      <vt:lpstr>Počátky novodobého českého                   básnictví a novinářství</vt:lpstr>
      <vt:lpstr>POEZIE  Václav Thám – kromě divadla se věnoval také vydávání     almanachů (sborník básní různých autorů)  Básně v řeči vázané – překlady i původní tvorba česky píšících              autorů  (jazyková nedokonalost)  </vt:lpstr>
      <vt:lpstr>Antonín Jaroslav Puchmajer   básník, vydavatel almanachů     převážně vlastenecké poezie   Sebrání básní a zpěvů Nové básně</vt:lpstr>
      <vt:lpstr>Václav Matěj Kramerius  jeho vydavatelství a knihkupectví  Česká expedice       bylo významným kulturním centrem orientoval se na lidové vrstvy a šíření osvěty  vydával    knížky lidového čtení                   dobrodružné příběhy                   cestopisy                   mravoučné povídky </vt:lpstr>
      <vt:lpstr>Prezentace aplikace PowerPoint</vt:lpstr>
      <vt:lpstr>Krameriusovy c. k. pražské poštovské noviny později Krameriusovy c. k. vlastenecké noviny  přinášely čtenářům   aktuální zprávy                                        články výchovné a vzdělávací                            (např. o způsobech hospodaření)             literární recenze  je považován za zakladatele českého novinářství</vt:lpstr>
      <vt:lpstr>Zdroje  SOCHROVÁ, M. KOMPLETNÍ PŘEHLED české a světové LITERATURY. 1. vyd. Havlíčkův Brod: FRAGMENT, 2007. ISBN 978-80-253-0311-5.  Obr. č. 1: svornost.com : [online]  5.12.2011  [vid.31.4:2014 ]. Dostupné z: http://www.svornost.com/wp-content/uploads/Vaclav-Matej-Kramerius.jpg  Obr.č.2: zpravy.idnes.cz: [online]  [vid.31.4:2014 ]. Dostupné z: http://foto.aspx?r=domaci&amp;foto1=PEI2c2f2b_kramerius_noviny.jpg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novodobého českého                   básnictví a novinářství</dc:title>
  <dc:creator>Alex</dc:creator>
  <cp:lastModifiedBy>ONDRA</cp:lastModifiedBy>
  <cp:revision>11</cp:revision>
  <dcterms:created xsi:type="dcterms:W3CDTF">2014-04-30T08:57:40Z</dcterms:created>
  <dcterms:modified xsi:type="dcterms:W3CDTF">2014-05-04T21:17:15Z</dcterms:modified>
</cp:coreProperties>
</file>