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61" r:id="rId4"/>
    <p:sldId id="256" r:id="rId5"/>
    <p:sldId id="262" r:id="rId6"/>
    <p:sldId id="263" r:id="rId7"/>
    <p:sldId id="264" r:id="rId8"/>
    <p:sldId id="257" r:id="rId9"/>
    <p:sldId id="265" r:id="rId10"/>
    <p:sldId id="258" r:id="rId11"/>
    <p:sldId id="266" r:id="rId12"/>
    <p:sldId id="26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4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87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78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1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8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66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3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02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15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2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2631-E854-4A49-9E72-B9DA5907ADD5}" type="datetimeFigureOut">
              <a:rPr lang="cs-CZ" smtClean="0">
                <a:solidFill>
                  <a:srgbClr val="696464"/>
                </a:solidFill>
              </a:rPr>
              <a:pPr/>
              <a:t>28.2.2014</a:t>
            </a:fld>
            <a:endParaRPr lang="cs-CZ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0581-488E-4EA4-B1B6-E06D19C507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24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94AC854-C422-4CDB-A80E-2ED8404833E0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146779F-5A6D-4719-95C9-76BA4441F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64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commons.wikimedia.org/wiki/File:Orbis-pictus-003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urky.com/ostatni-clanky/" TargetMode="External"/><Relationship Id="rId5" Type="http://schemas.openxmlformats.org/officeDocument/2006/relationships/hyperlink" Target="http://uciteleseniori.cz/?p=376" TargetMode="External"/><Relationship Id="rId4" Type="http://schemas.openxmlformats.org/officeDocument/2006/relationships/hyperlink" Target="http://www.halonoviny.cz/articles/view/27913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82" y="0"/>
            <a:ext cx="834911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048000" y="272111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3600" b="1" kern="0" dirty="0" smtClean="0">
                <a:solidFill>
                  <a:sysClr val="windowText" lastClr="000000"/>
                </a:solidFill>
              </a:rPr>
              <a:t>Pedagogické dílo </a:t>
            </a:r>
          </a:p>
          <a:p>
            <a:pPr lvl="0" algn="ctr">
              <a:spcBef>
                <a:spcPct val="0"/>
              </a:spcBef>
              <a:defRPr/>
            </a:pPr>
            <a:r>
              <a:rPr lang="cs-CZ" sz="3600" b="1" kern="0" dirty="0" smtClean="0">
                <a:solidFill>
                  <a:sysClr val="windowText" lastClr="000000"/>
                </a:solidFill>
              </a:rPr>
              <a:t>Jana Amose Komenského</a:t>
            </a:r>
            <a:r>
              <a:rPr lang="cs-CZ" sz="2800" b="1" kern="0" dirty="0">
                <a:solidFill>
                  <a:sysClr val="windowText" lastClr="000000"/>
                </a:solidFill>
              </a:rPr>
              <a:t/>
            </a:r>
            <a:br>
              <a:rPr lang="cs-CZ" sz="2800" b="1" kern="0" dirty="0">
                <a:solidFill>
                  <a:sysClr val="windowText" lastClr="000000"/>
                </a:solidFill>
              </a:rPr>
            </a:br>
            <a:r>
              <a:rPr lang="cs-CZ" sz="3200" kern="0" dirty="0">
                <a:solidFill>
                  <a:sysClr val="windowText" lastClr="000000"/>
                </a:solidFill>
              </a:rPr>
              <a:t/>
            </a:r>
            <a:br>
              <a:rPr lang="cs-CZ" sz="3200" kern="0" dirty="0">
                <a:solidFill>
                  <a:sysClr val="windowText" lastClr="000000"/>
                </a:solidFill>
              </a:rPr>
            </a:br>
            <a:r>
              <a:rPr lang="cs-CZ" kern="0" dirty="0">
                <a:solidFill>
                  <a:sysClr val="windowText" lastClr="000000"/>
                </a:solidFill>
              </a:rPr>
              <a:t>Mgr. Ludmila Růžičková</a:t>
            </a:r>
            <a:br>
              <a:rPr lang="cs-CZ" kern="0" dirty="0">
                <a:solidFill>
                  <a:sysClr val="windowText" lastClr="000000"/>
                </a:solidFill>
              </a:rPr>
            </a:br>
            <a:endParaRPr lang="cs-CZ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14411" y="5164428"/>
            <a:ext cx="73538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2000">
                <a:solidFill>
                  <a:sysClr val="windowText" lastClr="000000">
                    <a:tint val="75000"/>
                  </a:sysClr>
                </a:solidFill>
                <a:latin typeface="Calibri" panose="020F0502020204030204"/>
              </a:rPr>
              <a:t>Střední průmyslová škola, Mladá Boleslav, Havlíčkova 456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sz="2000">
                <a:solidFill>
                  <a:sysClr val="windowText" lastClr="000000">
                    <a:tint val="75000"/>
                  </a:sysClr>
                </a:solidFill>
                <a:latin typeface="Calibri" panose="020F0502020204030204"/>
              </a:rPr>
              <a:t>CZ.1.07/1.5.00/34.0861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sz="2000">
                <a:solidFill>
                  <a:sysClr val="windowText" lastClr="000000">
                    <a:tint val="75000"/>
                  </a:sysClr>
                </a:solidFill>
                <a:latin typeface="Calibri" panose="020F0502020204030204"/>
              </a:rPr>
              <a:t>MODERNIZACE VÝUKY</a:t>
            </a:r>
            <a:endParaRPr lang="cs-CZ" sz="2000" dirty="0">
              <a:solidFill>
                <a:sysClr val="windowText" lastClr="000000">
                  <a:tint val="75000"/>
                </a:sys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2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5895" b="5532"/>
          <a:stretch/>
        </p:blipFill>
        <p:spPr>
          <a:xfrm>
            <a:off x="90153" y="117231"/>
            <a:ext cx="5022760" cy="66235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642" y="1611067"/>
            <a:ext cx="5148866" cy="38616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60642" y="347730"/>
            <a:ext cx="569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ukázky ze Světa v obrazech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589439" y="5472717"/>
            <a:ext cx="1020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Obr.č.3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18147" y="6258163"/>
            <a:ext cx="1020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Obr.č.4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585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c) encyklopedické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snaha o vytvoření  </a:t>
            </a:r>
            <a:r>
              <a:rPr lang="cs-CZ" sz="2800" b="1" dirty="0" smtClean="0"/>
              <a:t>pansofie</a:t>
            </a:r>
            <a:r>
              <a:rPr lang="cs-CZ" sz="2800" dirty="0" smtClean="0"/>
              <a:t> (vševědy)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úsilí shrnout veškeré vědění v jeden celek (nedokončeno)</a:t>
            </a:r>
          </a:p>
          <a:p>
            <a:r>
              <a:rPr lang="cs-CZ" sz="2800" dirty="0" smtClean="0"/>
              <a:t>práce na slovníku jazyka českého</a:t>
            </a:r>
          </a:p>
          <a:p>
            <a:r>
              <a:rPr lang="cs-CZ" sz="2800" dirty="0" smtClean="0"/>
              <a:t>pojednání </a:t>
            </a:r>
            <a:r>
              <a:rPr lang="cs-CZ" sz="2800" b="1" dirty="0" smtClean="0"/>
              <a:t>O poezii české</a:t>
            </a:r>
          </a:p>
          <a:p>
            <a:r>
              <a:rPr lang="cs-CZ" sz="2800" dirty="0" smtClean="0"/>
              <a:t>prosazování </a:t>
            </a:r>
            <a:r>
              <a:rPr lang="cs-CZ" sz="2800" b="1" dirty="0" err="1" smtClean="0"/>
              <a:t>panharmonie</a:t>
            </a:r>
            <a:r>
              <a:rPr lang="cs-CZ" sz="2800" dirty="0" smtClean="0"/>
              <a:t> (snaha dojít prostřednictvím vzdělání ke sbratření lidstva)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489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069848" y="484632"/>
            <a:ext cx="10058400" cy="980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zdroje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02" y="1266091"/>
            <a:ext cx="10662828" cy="49381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70802" y="1759910"/>
            <a:ext cx="106628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Obr.č1:  </a:t>
            </a:r>
            <a:r>
              <a:rPr lang="cs-CZ" i="1" dirty="0" smtClean="0"/>
              <a:t>halonoviny.cz: </a:t>
            </a:r>
            <a:r>
              <a:rPr lang="cs-CZ" dirty="0" smtClean="0"/>
              <a:t>[online] [vid.15.2.2014]. </a:t>
            </a:r>
            <a:r>
              <a:rPr lang="cs-CZ" dirty="0"/>
              <a:t>Dostupné z: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www.halonoviny.cz/articles/view/279134</a:t>
            </a:r>
            <a:endParaRPr lang="cs-CZ" dirty="0" smtClean="0"/>
          </a:p>
          <a:p>
            <a:r>
              <a:rPr lang="cs-CZ" dirty="0" err="1" smtClean="0"/>
              <a:t>Obr.č</a:t>
            </a:r>
            <a:r>
              <a:rPr lang="cs-CZ" dirty="0" smtClean="0"/>
              <a:t> 2</a:t>
            </a:r>
            <a:r>
              <a:rPr lang="cs-CZ" dirty="0"/>
              <a:t>: </a:t>
            </a:r>
            <a:r>
              <a:rPr lang="cs-CZ" i="1" dirty="0"/>
              <a:t>JESENICKÝ KLUB – </a:t>
            </a:r>
            <a:r>
              <a:rPr lang="cs-CZ" i="1" dirty="0" smtClean="0"/>
              <a:t>SENIORŮ</a:t>
            </a:r>
            <a:r>
              <a:rPr lang="cs-CZ" dirty="0" smtClean="0"/>
              <a:t> </a:t>
            </a:r>
            <a:r>
              <a:rPr lang="cs-CZ" i="1" dirty="0" smtClean="0"/>
              <a:t>: </a:t>
            </a:r>
            <a:r>
              <a:rPr lang="cs-CZ" dirty="0"/>
              <a:t>[online] [vid.15.2.2014]. Dostupné z: </a:t>
            </a:r>
            <a:r>
              <a:rPr lang="cs-CZ" dirty="0">
                <a:hlinkClick r:id="rId5"/>
              </a:rPr>
              <a:t>http://uciteleseniori.cz/?</a:t>
            </a:r>
            <a:r>
              <a:rPr lang="cs-CZ" dirty="0" smtClean="0">
                <a:hlinkClick r:id="rId5"/>
              </a:rPr>
              <a:t>p=376</a:t>
            </a:r>
            <a:endParaRPr lang="cs-CZ" dirty="0" smtClean="0"/>
          </a:p>
          <a:p>
            <a:r>
              <a:rPr lang="cs-CZ" dirty="0" smtClean="0"/>
              <a:t>Obr.č3</a:t>
            </a:r>
            <a:r>
              <a:rPr lang="cs-CZ" dirty="0"/>
              <a:t>: </a:t>
            </a:r>
            <a:r>
              <a:rPr lang="cs-CZ" i="1" dirty="0"/>
              <a:t>AMATEUR STORMCHASING SOCIETY </a:t>
            </a:r>
            <a:r>
              <a:rPr lang="cs-CZ" i="1" dirty="0" smtClean="0"/>
              <a:t>: </a:t>
            </a:r>
            <a:r>
              <a:rPr lang="cs-CZ" dirty="0"/>
              <a:t>[online] [vid.15.2.2014]. Dostupné z: </a:t>
            </a:r>
            <a:r>
              <a:rPr lang="cs-CZ" dirty="0">
                <a:hlinkClick r:id="rId6"/>
              </a:rPr>
              <a:t>http://www.bourky.com/ostatni-clanky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/>
              <a:t>Obr.č1:  </a:t>
            </a:r>
            <a:r>
              <a:rPr lang="cs-CZ" i="1" dirty="0" smtClean="0"/>
              <a:t>wikimedia.com: </a:t>
            </a:r>
            <a:r>
              <a:rPr lang="cs-CZ" dirty="0"/>
              <a:t>[online] [vid.15.2.2014]. Dostupné z: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commons.wikimedia.org/wiki/File:Orbis-pictus-003.jpg</a:t>
            </a:r>
            <a:endParaRPr lang="cs-CZ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422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87131" y="1429556"/>
            <a:ext cx="8963697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Anotace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Předmět:</a:t>
            </a:r>
            <a:r>
              <a:rPr lang="cs-CZ" sz="2800" dirty="0">
                <a:solidFill>
                  <a:sysClr val="windowText" lastClr="000000"/>
                </a:solidFill>
              </a:rPr>
              <a:t> </a:t>
            </a:r>
            <a:r>
              <a:rPr lang="cs-CZ" sz="2800" i="1" dirty="0">
                <a:solidFill>
                  <a:sysClr val="windowText" lastClr="000000"/>
                </a:solidFill>
              </a:rPr>
              <a:t>český jazyk a literatura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Ročník: </a:t>
            </a:r>
            <a:r>
              <a:rPr lang="cs-CZ" sz="2800" i="1" dirty="0">
                <a:solidFill>
                  <a:sysClr val="windowText" lastClr="000000"/>
                </a:solidFill>
              </a:rPr>
              <a:t>I. ročník SŠ</a:t>
            </a:r>
            <a:endParaRPr lang="cs-CZ" sz="2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Tematický celek: </a:t>
            </a:r>
            <a:r>
              <a:rPr lang="cs-CZ" sz="2800" i="1" dirty="0">
                <a:solidFill>
                  <a:sysClr val="windowText" lastClr="000000"/>
                </a:solidFill>
              </a:rPr>
              <a:t>Literatura od doby pobělohorské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  	                         až </a:t>
            </a:r>
            <a:r>
              <a:rPr lang="cs-CZ" sz="2800" i="1" dirty="0">
                <a:solidFill>
                  <a:sysClr val="windowText" lastClr="000000"/>
                </a:solidFill>
              </a:rPr>
              <a:t>po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národní </a:t>
            </a:r>
            <a:r>
              <a:rPr lang="cs-CZ" sz="2800" i="1" dirty="0">
                <a:solidFill>
                  <a:sysClr val="windowText" lastClr="000000"/>
                </a:solidFill>
              </a:rPr>
              <a:t>obrození</a:t>
            </a:r>
          </a:p>
          <a:p>
            <a:pPr lvl="0">
              <a:lnSpc>
                <a:spcPct val="110000"/>
              </a:lnSpc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Klíčová </a:t>
            </a:r>
            <a:r>
              <a:rPr lang="cs-CZ" sz="2800" b="1" dirty="0" smtClean="0">
                <a:solidFill>
                  <a:sysClr val="windowText" lastClr="000000"/>
                </a:solidFill>
              </a:rPr>
              <a:t>slova: 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J. A. Komenský, život, pedagogické dílo </a:t>
            </a:r>
            <a:endParaRPr lang="cs-CZ" sz="2800" i="1" dirty="0">
              <a:solidFill>
                <a:sysClr val="windowText" lastClr="000000"/>
              </a:solidFill>
            </a:endParaRPr>
          </a:p>
          <a:p>
            <a:pPr lvl="0">
              <a:lnSpc>
                <a:spcPct val="110000"/>
              </a:lnSpc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Forma:</a:t>
            </a:r>
            <a:r>
              <a:rPr lang="cs-CZ" sz="2800" dirty="0">
                <a:solidFill>
                  <a:sysClr val="windowText" lastClr="000000"/>
                </a:solidFill>
              </a:rPr>
              <a:t> </a:t>
            </a:r>
            <a:r>
              <a:rPr lang="cs-CZ" sz="2800" i="1" dirty="0">
                <a:solidFill>
                  <a:sysClr val="windowText" lastClr="000000"/>
                </a:solidFill>
              </a:rPr>
              <a:t>výklad</a:t>
            </a:r>
            <a:r>
              <a:rPr lang="cs-CZ" sz="2800" dirty="0">
                <a:solidFill>
                  <a:sysClr val="windowText" lastClr="000000"/>
                </a:solidFill>
              </a:rPr>
              <a:t>	</a:t>
            </a:r>
          </a:p>
          <a:p>
            <a:pPr lvl="0">
              <a:defRPr/>
            </a:pPr>
            <a:r>
              <a:rPr lang="cs-CZ" sz="2800" b="1" dirty="0">
                <a:solidFill>
                  <a:sysClr val="windowText" lastClr="000000"/>
                </a:solidFill>
              </a:rPr>
              <a:t>Datum vytvoření: </a:t>
            </a:r>
            <a:r>
              <a:rPr lang="cs-CZ" sz="2800" i="1" dirty="0">
                <a:solidFill>
                  <a:sysClr val="windowText" lastClr="000000"/>
                </a:solidFill>
              </a:rPr>
              <a:t>20. </a:t>
            </a:r>
            <a:r>
              <a:rPr lang="cs-CZ" sz="2800" i="1" dirty="0" smtClean="0">
                <a:solidFill>
                  <a:sysClr val="windowText" lastClr="000000"/>
                </a:solidFill>
              </a:rPr>
              <a:t>01</a:t>
            </a:r>
            <a:r>
              <a:rPr lang="cs-CZ" sz="2800" i="1" dirty="0">
                <a:solidFill>
                  <a:sysClr val="windowText" lastClr="000000"/>
                </a:solidFill>
              </a:rPr>
              <a:t>. 2014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594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3" y="0"/>
            <a:ext cx="2570020" cy="29126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7887" y="1432223"/>
            <a:ext cx="9730633" cy="4479180"/>
          </a:xfrm>
        </p:spPr>
        <p:txBody>
          <a:bodyPr/>
          <a:lstStyle/>
          <a:p>
            <a:r>
              <a:rPr lang="cs-CZ" dirty="0" smtClean="0"/>
              <a:t>Jan </a:t>
            </a:r>
            <a:r>
              <a:rPr lang="cs-CZ" dirty="0" err="1" smtClean="0"/>
              <a:t>amos</a:t>
            </a:r>
            <a:r>
              <a:rPr lang="cs-CZ" dirty="0" smtClean="0"/>
              <a:t> </a:t>
            </a:r>
            <a:r>
              <a:rPr lang="cs-CZ" dirty="0" err="1" smtClean="0"/>
              <a:t>komenský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b="1" dirty="0" smtClean="0"/>
              <a:t>                             28. března 1592 – 15. listopadu 1670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502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Pedagogické dílo </a:t>
            </a:r>
            <a:br>
              <a:rPr lang="cs-CZ" dirty="0" smtClean="0"/>
            </a:br>
            <a:r>
              <a:rPr lang="cs-CZ" dirty="0" smtClean="0"/>
              <a:t>J. A. Komenského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9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a) spisy teoretické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DIDAKTICA MAGNA </a:t>
            </a:r>
            <a:r>
              <a:rPr lang="cs-CZ" sz="3600" dirty="0" smtClean="0"/>
              <a:t>(Velká didaktika)</a:t>
            </a:r>
          </a:p>
          <a:p>
            <a:r>
              <a:rPr lang="cs-CZ" sz="3600" dirty="0"/>
              <a:t> </a:t>
            </a:r>
            <a:r>
              <a:rPr lang="cs-CZ" sz="2800" dirty="0" smtClean="0"/>
              <a:t>souhrn </a:t>
            </a:r>
            <a:r>
              <a:rPr lang="cs-CZ" sz="2800" b="1" dirty="0" smtClean="0"/>
              <a:t>zásad moderního vyučování a výchovy</a:t>
            </a:r>
          </a:p>
          <a:p>
            <a:r>
              <a:rPr lang="cs-CZ" sz="2800" dirty="0" smtClean="0"/>
              <a:t>koncepce vzdělávání ve čtyřech etapách: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	</a:t>
            </a:r>
            <a:r>
              <a:rPr lang="cs-CZ" sz="2800" b="1" dirty="0" smtClean="0"/>
              <a:t>škola mateřská </a:t>
            </a:r>
            <a:r>
              <a:rPr lang="cs-CZ" sz="2800" dirty="0" smtClean="0"/>
              <a:t>– předškolní výchova, v rodině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	</a:t>
            </a:r>
            <a:r>
              <a:rPr lang="cs-CZ" sz="2800" b="1" dirty="0" smtClean="0"/>
              <a:t>škola obecná </a:t>
            </a:r>
            <a:r>
              <a:rPr lang="cs-CZ" sz="2800" dirty="0" smtClean="0"/>
              <a:t>– povinná školní docházka do 12 let 			                   vyučování v mateřském jazyce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	</a:t>
            </a:r>
            <a:r>
              <a:rPr lang="cs-CZ" sz="2800" b="1" dirty="0" smtClean="0"/>
              <a:t>škola latinská </a:t>
            </a:r>
            <a:r>
              <a:rPr lang="cs-CZ" sz="2800" dirty="0" smtClean="0"/>
              <a:t>– gymnázium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	</a:t>
            </a:r>
            <a:r>
              <a:rPr lang="cs-CZ" sz="2800" b="1" dirty="0" smtClean="0"/>
              <a:t>univerzita</a:t>
            </a:r>
            <a:r>
              <a:rPr lang="cs-CZ" sz="2800" dirty="0" smtClean="0"/>
              <a:t> + cestování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704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85799"/>
            <a:ext cx="6914882" cy="5766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dirty="0" smtClean="0">
                <a:latin typeface="Rockwell Condensed" panose="02060603050405020104" pitchFamily="18" charset="0"/>
              </a:rPr>
              <a:t>KOMENSKÉHO PEDAGOGICKÉ ZÁSADY</a:t>
            </a:r>
          </a:p>
          <a:p>
            <a:r>
              <a:rPr lang="cs-CZ" sz="3200" dirty="0" smtClean="0">
                <a:latin typeface="Rockwell Condensed" panose="02060603050405020104" pitchFamily="18" charset="0"/>
                <a:cs typeface="Times New Roman" panose="02020603050405020304" pitchFamily="18" charset="0"/>
              </a:rPr>
              <a:t>vzdělání pro všechny (bohaté i chudé, chlapce 			    i dívky)</a:t>
            </a:r>
          </a:p>
          <a:p>
            <a:r>
              <a:rPr lang="cs-CZ" sz="3200" dirty="0" smtClean="0">
                <a:latin typeface="Rockwell Condensed" panose="02060603050405020104" pitchFamily="18" charset="0"/>
                <a:cs typeface="Times New Roman" panose="02020603050405020304" pitchFamily="18" charset="0"/>
              </a:rPr>
              <a:t>vyučování v mateřském jazyce, zdarma</a:t>
            </a:r>
          </a:p>
          <a:p>
            <a:r>
              <a:rPr lang="cs-CZ" sz="3200" dirty="0" smtClean="0">
                <a:latin typeface="Rockwell Condensed" panose="02060603050405020104" pitchFamily="18" charset="0"/>
                <a:cs typeface="Times New Roman" panose="02020603050405020304" pitchFamily="18" charset="0"/>
              </a:rPr>
              <a:t>význam kázně (Škola bez kázně je jako mlýn     		    bez vody)</a:t>
            </a:r>
          </a:p>
          <a:p>
            <a:r>
              <a:rPr lang="cs-CZ" sz="3200" dirty="0" smtClean="0">
                <a:latin typeface="Rockwell Condensed" panose="02060603050405020104" pitchFamily="18" charset="0"/>
                <a:cs typeface="Times New Roman" panose="02020603050405020304" pitchFamily="18" charset="0"/>
              </a:rPr>
              <a:t>význam znalosti cizích jazyků</a:t>
            </a:r>
          </a:p>
          <a:p>
            <a:r>
              <a:rPr lang="cs-CZ" sz="3200" dirty="0" smtClean="0">
                <a:latin typeface="Rockwell Condensed" panose="02060603050405020104" pitchFamily="18" charset="0"/>
                <a:cs typeface="Times New Roman" panose="02020603050405020304" pitchFamily="18" charset="0"/>
              </a:rPr>
              <a:t>zásada názornosti a postupu od známého          k neznámému, od jednoduchého k složitějšímu</a:t>
            </a:r>
          </a:p>
          <a:p>
            <a:r>
              <a:rPr lang="cs-CZ" sz="3200" dirty="0" smtClean="0">
                <a:latin typeface="Rockwell Condensed" panose="02060603050405020104" pitchFamily="18" charset="0"/>
                <a:cs typeface="Times New Roman" panose="02020603050405020304" pitchFamily="18" charset="0"/>
              </a:rPr>
              <a:t>význam tělesné výchovy</a:t>
            </a:r>
          </a:p>
          <a:p>
            <a:r>
              <a:rPr lang="cs-CZ" sz="3200" dirty="0" smtClean="0">
                <a:latin typeface="Rockwell Condensed" panose="02060603050405020104" pitchFamily="18" charset="0"/>
                <a:cs typeface="Times New Roman" panose="02020603050405020304" pitchFamily="18" charset="0"/>
              </a:rPr>
              <a:t>zásada přiměřenosti a důraz na praxi</a:t>
            </a:r>
            <a:endParaRPr lang="cs-CZ" sz="3200" dirty="0">
              <a:latin typeface="Rockwell Condensed" panose="020606030504050201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747" y="685799"/>
            <a:ext cx="3949628" cy="544776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083747" y="6137737"/>
            <a:ext cx="1020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Obr.č.1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963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informatorium školy mateřské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spis určený matkám</a:t>
            </a:r>
          </a:p>
          <a:p>
            <a:r>
              <a:rPr lang="cs-CZ" sz="2800" dirty="0" smtClean="0"/>
              <a:t>pojednává o správné výchově dítěte v rodině</a:t>
            </a:r>
          </a:p>
          <a:p>
            <a:r>
              <a:rPr lang="cs-CZ" sz="2800" dirty="0" smtClean="0"/>
              <a:t>důraz je kladen na estetickou výchovu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510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4" y="0"/>
            <a:ext cx="11290476" cy="669701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830485" y="6307014"/>
            <a:ext cx="1020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Obr.č.2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502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b) spisy praktické - učebnice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ORBIS </a:t>
            </a:r>
            <a:r>
              <a:rPr lang="cs-CZ" sz="2800" dirty="0" err="1" smtClean="0">
                <a:solidFill>
                  <a:srgbClr val="FF0000"/>
                </a:solidFill>
              </a:rPr>
              <a:t>senzualium</a:t>
            </a:r>
            <a:r>
              <a:rPr lang="cs-CZ" sz="2800" dirty="0" smtClean="0">
                <a:solidFill>
                  <a:srgbClr val="FF0000"/>
                </a:solidFill>
              </a:rPr>
              <a:t> PICTUS (SVĚT V OBRAZECH)</a:t>
            </a:r>
          </a:p>
          <a:p>
            <a:pPr marL="0" indent="0">
              <a:buNone/>
            </a:pPr>
            <a:r>
              <a:rPr lang="cs-CZ" sz="2800" dirty="0" smtClean="0"/>
              <a:t>první obrázková učebnice na světě</a:t>
            </a:r>
          </a:p>
          <a:p>
            <a:pPr marL="0" indent="0">
              <a:buNone/>
            </a:pPr>
            <a:r>
              <a:rPr lang="cs-CZ" sz="2800" dirty="0" smtClean="0"/>
              <a:t>spojení jazykového a věcného vyučování</a:t>
            </a:r>
          </a:p>
          <a:p>
            <a:pPr marL="0" indent="0">
              <a:buNone/>
            </a:pPr>
            <a:r>
              <a:rPr lang="cs-CZ" sz="2800" dirty="0" smtClean="0"/>
              <a:t>text latinský a německý (až později český)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BRÁNA JAZYKŮ OTEVŘENÁ </a:t>
            </a:r>
            <a:r>
              <a:rPr lang="cs-CZ" sz="2800" dirty="0" smtClean="0"/>
              <a:t>– učebnice latiny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ŠKOLA HROU (SCHOLA LUDUS)</a:t>
            </a:r>
          </a:p>
          <a:p>
            <a:pPr marL="0" indent="0">
              <a:buNone/>
            </a:pPr>
            <a:r>
              <a:rPr lang="cs-CZ" sz="2800" dirty="0" smtClean="0"/>
              <a:t>rozvíjí smyslové schopnosti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400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280</Words>
  <Application>Microsoft Office PowerPoint</Application>
  <PresentationFormat>Vlastní</PresentationFormat>
  <Paragraphs>62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Dřevo</vt:lpstr>
      <vt:lpstr>Prezentace aplikace PowerPoint</vt:lpstr>
      <vt:lpstr>Prezentace aplikace PowerPoint</vt:lpstr>
      <vt:lpstr>Jan amos komenský</vt:lpstr>
      <vt:lpstr>Pedagogické dílo  J. A. Komenského</vt:lpstr>
      <vt:lpstr>a) spisy teoretické</vt:lpstr>
      <vt:lpstr>Prezentace aplikace PowerPoint</vt:lpstr>
      <vt:lpstr>informatorium školy mateřské</vt:lpstr>
      <vt:lpstr>Prezentace aplikace PowerPoint</vt:lpstr>
      <vt:lpstr>b) spisy praktické - učebnice</vt:lpstr>
      <vt:lpstr>Prezentace aplikace PowerPoint</vt:lpstr>
      <vt:lpstr>c) encyklopedické práce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amos komenský</dc:title>
  <dc:creator>Alex</dc:creator>
  <cp:lastModifiedBy>Ondřej Havrda</cp:lastModifiedBy>
  <cp:revision>15</cp:revision>
  <dcterms:created xsi:type="dcterms:W3CDTF">2014-02-27T17:25:52Z</dcterms:created>
  <dcterms:modified xsi:type="dcterms:W3CDTF">2014-02-28T15:54:11Z</dcterms:modified>
</cp:coreProperties>
</file>