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14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8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0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50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13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03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81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29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1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9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69BF3-471D-4404-BF07-AC4C08A190BC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9757-C8EE-4D91-BFF8-FE9A72D7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49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443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dirty="0" smtClean="0"/>
              <a:t>Střední průmyslová škola, Mladá Boleslav, Havlíčkova 456</a:t>
            </a:r>
          </a:p>
          <a:p>
            <a:pPr marL="0" indent="0" algn="ctr">
              <a:buNone/>
            </a:pPr>
            <a:r>
              <a:rPr lang="cs-CZ" sz="2000" dirty="0" smtClean="0"/>
              <a:t>CZ.1.07/1.5.00/34.0861</a:t>
            </a:r>
          </a:p>
          <a:p>
            <a:pPr marL="0" indent="0" algn="ctr">
              <a:buNone/>
            </a:pPr>
            <a:r>
              <a:rPr lang="cs-CZ" sz="2000" dirty="0" smtClean="0"/>
              <a:t>MODERNIZACE VÝUKY</a:t>
            </a:r>
          </a:p>
          <a:p>
            <a:endParaRPr lang="cs-CZ" sz="2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207568" y="2564905"/>
            <a:ext cx="7844408" cy="154203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 smtClean="0"/>
              <a:t>Národní obrození </a:t>
            </a:r>
            <a:r>
              <a:rPr lang="cs-CZ" sz="4000" b="1" smtClean="0"/>
              <a:t>- úvod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Mgr. Ludmila Růžičková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4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184856" y="1460556"/>
            <a:ext cx="7843234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Anotace</a:t>
            </a:r>
            <a:endParaRPr lang="cs-CZ" sz="2800" dirty="0">
              <a:solidFill>
                <a:sysClr val="windowText" lastClr="000000"/>
              </a:solidFill>
            </a:endParaRPr>
          </a:p>
          <a:p>
            <a:pPr lvl="0"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Předmět:</a:t>
            </a:r>
            <a:r>
              <a:rPr lang="cs-CZ" sz="2800" dirty="0">
                <a:solidFill>
                  <a:sysClr val="windowText" lastClr="000000"/>
                </a:solidFill>
              </a:rPr>
              <a:t> </a:t>
            </a:r>
            <a:r>
              <a:rPr lang="cs-CZ" sz="2800" i="1" dirty="0">
                <a:solidFill>
                  <a:sysClr val="windowText" lastClr="000000"/>
                </a:solidFill>
              </a:rPr>
              <a:t>český jazyk a literatura</a:t>
            </a:r>
            <a:endParaRPr lang="cs-CZ" sz="2800" dirty="0">
              <a:solidFill>
                <a:sysClr val="windowText" lastClr="000000"/>
              </a:solidFill>
            </a:endParaRPr>
          </a:p>
          <a:p>
            <a:pPr lvl="0"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Ročník: </a:t>
            </a:r>
            <a:r>
              <a:rPr lang="cs-CZ" sz="2800" i="1" dirty="0">
                <a:solidFill>
                  <a:sysClr val="windowText" lastClr="000000"/>
                </a:solidFill>
              </a:rPr>
              <a:t>I. ročník SŠ</a:t>
            </a:r>
            <a:endParaRPr lang="cs-CZ" sz="2800" dirty="0">
              <a:solidFill>
                <a:sysClr val="windowText" lastClr="000000"/>
              </a:solidFill>
            </a:endParaRPr>
          </a:p>
          <a:p>
            <a:pPr lvl="0"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Tematický celek: </a:t>
            </a:r>
            <a:r>
              <a:rPr lang="cs-CZ" sz="2800" i="1" dirty="0">
                <a:solidFill>
                  <a:sysClr val="windowText" lastClr="000000"/>
                </a:solidFill>
              </a:rPr>
              <a:t>Literatura od doby pobělohorské                                   		           až po národní obrození</a:t>
            </a:r>
          </a:p>
          <a:p>
            <a:pPr lvl="0">
              <a:lnSpc>
                <a:spcPct val="110000"/>
              </a:lnSpc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Klíčová slova: </a:t>
            </a:r>
            <a:r>
              <a:rPr lang="cs-CZ" sz="2800" i="1" dirty="0" smtClean="0">
                <a:solidFill>
                  <a:sysClr val="windowText" lastClr="000000"/>
                </a:solidFill>
              </a:rPr>
              <a:t>národní obrození, germanizace,    		osvícenství, reformy, periodizace, význam                      </a:t>
            </a:r>
            <a:r>
              <a:rPr lang="cs-CZ" sz="2800" b="1" dirty="0" smtClean="0">
                <a:solidFill>
                  <a:sysClr val="windowText" lastClr="000000"/>
                </a:solidFill>
              </a:rPr>
              <a:t>Forma</a:t>
            </a:r>
            <a:r>
              <a:rPr lang="cs-CZ" sz="2800" b="1" dirty="0" smtClean="0">
                <a:solidFill>
                  <a:sysClr val="windowText" lastClr="000000"/>
                </a:solidFill>
              </a:rPr>
              <a:t>:</a:t>
            </a:r>
            <a:r>
              <a:rPr lang="cs-CZ" sz="2800" dirty="0" smtClean="0">
                <a:solidFill>
                  <a:sysClr val="windowText" lastClr="000000"/>
                </a:solidFill>
              </a:rPr>
              <a:t> </a:t>
            </a:r>
            <a:r>
              <a:rPr lang="cs-CZ" sz="2800" i="1" dirty="0" smtClean="0">
                <a:solidFill>
                  <a:sysClr val="windowText" lastClr="000000"/>
                </a:solidFill>
              </a:rPr>
              <a:t>výklad</a:t>
            </a:r>
            <a:endParaRPr lang="cs-CZ" sz="2800" dirty="0" smtClean="0">
              <a:solidFill>
                <a:sysClr val="windowText" lastClr="000000"/>
              </a:solidFill>
            </a:endParaRPr>
          </a:p>
          <a:p>
            <a:pPr lvl="0">
              <a:defRPr/>
            </a:pPr>
            <a:r>
              <a:rPr lang="cs-CZ" sz="2800" b="1" dirty="0" smtClean="0">
                <a:solidFill>
                  <a:sysClr val="windowText" lastClr="000000"/>
                </a:solidFill>
              </a:rPr>
              <a:t>Datum </a:t>
            </a:r>
            <a:r>
              <a:rPr lang="cs-CZ" sz="2800" b="1" dirty="0">
                <a:solidFill>
                  <a:sysClr val="windowText" lastClr="000000"/>
                </a:solidFill>
              </a:rPr>
              <a:t>vytvoření: </a:t>
            </a:r>
            <a:r>
              <a:rPr lang="cs-CZ" sz="2800" i="1" dirty="0" smtClean="0">
                <a:solidFill>
                  <a:sysClr val="windowText" lastClr="000000"/>
                </a:solidFill>
              </a:rPr>
              <a:t>18. 02. </a:t>
            </a:r>
            <a:r>
              <a:rPr lang="cs-CZ" sz="2800" i="1" dirty="0">
                <a:solidFill>
                  <a:sysClr val="windowText" lastClr="000000"/>
                </a:solidFill>
              </a:rPr>
              <a:t>2014</a:t>
            </a:r>
            <a:endParaRPr lang="cs-CZ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NÁRODNÍ  OBROZENÍ</a:t>
            </a:r>
            <a:endParaRPr lang="cs-CZ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200" dirty="0" smtClean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r>
              <a:rPr lang="cs-CZ" sz="3200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70. léta 18. stol. – 50. léta 19. stol.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210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Národní obrození</a:t>
            </a:r>
            <a:endParaRPr lang="cs-CZ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významné období </a:t>
            </a:r>
            <a:r>
              <a:rPr lang="cs-CZ" sz="3600" dirty="0" smtClean="0"/>
              <a:t>v dějinách českého národa</a:t>
            </a:r>
          </a:p>
          <a:p>
            <a:r>
              <a:rPr lang="cs-CZ" sz="3600" dirty="0" smtClean="0"/>
              <a:t>přichází </a:t>
            </a:r>
            <a:r>
              <a:rPr lang="cs-CZ" sz="3600" b="1" dirty="0" smtClean="0"/>
              <a:t>po době pobělohorské </a:t>
            </a:r>
            <a:r>
              <a:rPr lang="cs-CZ" sz="3200" i="1" dirty="0" smtClean="0"/>
              <a:t>(tedy po 150 letech od   						</a:t>
            </a:r>
            <a:r>
              <a:rPr lang="cs-CZ" sz="3200" i="1" dirty="0"/>
              <a:t> </a:t>
            </a:r>
            <a:r>
              <a:rPr lang="cs-CZ" sz="3200" i="1" dirty="0" smtClean="0"/>
              <a:t>        bitvy na Bílé hoře),</a:t>
            </a:r>
          </a:p>
          <a:p>
            <a:pPr marL="0" indent="0">
              <a:buNone/>
            </a:pPr>
            <a:r>
              <a:rPr lang="cs-CZ" sz="3200" i="1" dirty="0" smtClean="0"/>
              <a:t>  	</a:t>
            </a:r>
            <a:r>
              <a:rPr lang="cs-CZ" sz="3600" dirty="0" smtClean="0"/>
              <a:t>během které dochází k násilné </a:t>
            </a:r>
            <a:r>
              <a:rPr lang="cs-CZ" sz="3600" b="1" dirty="0" smtClean="0"/>
              <a:t>germanizaci 	</a:t>
            </a:r>
            <a:r>
              <a:rPr lang="cs-CZ" sz="3600" dirty="0" smtClean="0"/>
              <a:t>		(úředním jazykem na našem území byla němčina, 	</a:t>
            </a:r>
            <a:r>
              <a:rPr lang="cs-CZ" sz="3600" b="1" dirty="0" smtClean="0"/>
              <a:t>český jazyk byl na pokraji úpadku</a:t>
            </a:r>
            <a:r>
              <a:rPr lang="cs-CZ" sz="3600" dirty="0" smtClean="0"/>
              <a:t>, uplatňoval se 	jako jazyk lidových vrstev, zejm. na venkově)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03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9672" y="223457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Společensko-historický  kontext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778544" cy="435133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vliv myšlenek osvícenství</a:t>
            </a:r>
          </a:p>
          <a:p>
            <a:r>
              <a:rPr lang="cs-CZ" sz="3200" b="1" dirty="0" smtClean="0"/>
              <a:t>osvícenské reformy </a:t>
            </a:r>
            <a:r>
              <a:rPr lang="cs-CZ" sz="3200" dirty="0" smtClean="0"/>
              <a:t>Marie Terezie a Josefa II.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  1773 – zrušen jezuitský řád  </a:t>
            </a:r>
            <a:r>
              <a:rPr lang="cs-CZ" dirty="0" smtClean="0"/>
              <a:t>(oslabení vlivu církve na školství)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  1774 – školská reforma         </a:t>
            </a:r>
            <a:r>
              <a:rPr lang="cs-CZ" dirty="0" smtClean="0"/>
              <a:t>(zrod české inteligence)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     1781 – zrušeno nevolnictví  </a:t>
            </a:r>
            <a:r>
              <a:rPr lang="cs-CZ" dirty="0" smtClean="0"/>
              <a:t>(příliv česky mluvícího obyvatelstva     					       do měst)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  1781 – toleranční patent      </a:t>
            </a:r>
            <a:r>
              <a:rPr lang="cs-CZ" dirty="0" smtClean="0"/>
              <a:t>(náboženská svoboda)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8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Periodizace národní obrození</a:t>
            </a:r>
            <a:endParaRPr lang="cs-CZ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9873" y="2147597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etapa     70. léta 18. stol. – přelom 18. a 19. století</a:t>
            </a:r>
          </a:p>
          <a:p>
            <a:pPr marL="514350" indent="-514350">
              <a:buAutoNum type="arabicPeriod"/>
            </a:pPr>
            <a:r>
              <a:rPr lang="cs-CZ" dirty="0" smtClean="0"/>
              <a:t>etapa      počátek 19. stol – 30. léta 19. stol.</a:t>
            </a:r>
          </a:p>
          <a:p>
            <a:pPr marL="514350" indent="-514350">
              <a:buAutoNum type="arabicPeriod"/>
            </a:pPr>
            <a:r>
              <a:rPr lang="cs-CZ" dirty="0" smtClean="0"/>
              <a:t>etapa      30. léta 19. stol. – polovina 19. stol.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9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Význam národního obrození</a:t>
            </a:r>
            <a:endParaRPr lang="cs-CZ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7076" y="1690688"/>
            <a:ext cx="1092557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sz="3200" dirty="0" smtClean="0"/>
              <a:t>Zásluhou národních buditelů dochází k</a:t>
            </a:r>
          </a:p>
          <a:p>
            <a:pPr marL="0" indent="0">
              <a:buNone/>
            </a:pPr>
            <a:r>
              <a:rPr lang="cs-CZ" sz="3200" dirty="0" smtClean="0"/>
              <a:t>                         </a:t>
            </a:r>
            <a:r>
              <a:rPr lang="cs-CZ" sz="3200" dirty="0" smtClean="0"/>
              <a:t> </a:t>
            </a:r>
            <a:r>
              <a:rPr lang="cs-CZ" sz="4000" b="1" dirty="0" smtClean="0"/>
              <a:t>obnovení </a:t>
            </a:r>
            <a:r>
              <a:rPr lang="cs-CZ" sz="4000" b="1" dirty="0" smtClean="0"/>
              <a:t>jazyka 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 </a:t>
            </a:r>
          </a:p>
          <a:p>
            <a:r>
              <a:rPr lang="cs-CZ" sz="3200" dirty="0" smtClean="0"/>
              <a:t> jako </a:t>
            </a:r>
            <a:r>
              <a:rPr lang="cs-CZ" sz="3200" b="1" dirty="0" smtClean="0"/>
              <a:t>jednoho z důležitých znaků národa, </a:t>
            </a:r>
            <a:endParaRPr lang="cs-CZ" sz="3200" b="1" dirty="0" smtClean="0"/>
          </a:p>
          <a:p>
            <a:r>
              <a:rPr lang="cs-CZ" sz="3200" b="1" dirty="0" smtClean="0"/>
              <a:t> </a:t>
            </a:r>
            <a:r>
              <a:rPr lang="cs-CZ" sz="3200" dirty="0" smtClean="0"/>
              <a:t>jako </a:t>
            </a:r>
            <a:r>
              <a:rPr lang="cs-CZ" sz="3200" dirty="0" smtClean="0"/>
              <a:t>nezbytného předpokladu k </a:t>
            </a:r>
            <a:r>
              <a:rPr lang="cs-CZ" sz="3200" b="1" dirty="0" smtClean="0"/>
              <a:t>rozvoji národní 	kultury a vědy,</a:t>
            </a:r>
          </a:p>
          <a:p>
            <a:pPr marL="0" indent="0">
              <a:buNone/>
            </a:pPr>
            <a:r>
              <a:rPr lang="cs-CZ" sz="3200" b="1" dirty="0" smtClean="0"/>
              <a:t>  </a:t>
            </a:r>
          </a:p>
          <a:p>
            <a:pPr marL="0" indent="0">
              <a:buNone/>
            </a:pPr>
            <a:r>
              <a:rPr lang="cs-CZ" sz="3200" dirty="0" smtClean="0"/>
              <a:t>    v důsledku čehož dochází k formování                               	</a:t>
            </a:r>
            <a:r>
              <a:rPr lang="cs-CZ" sz="3200" dirty="0"/>
              <a:t> </a:t>
            </a:r>
            <a:r>
              <a:rPr lang="cs-CZ" sz="3200" dirty="0" smtClean="0"/>
              <a:t>   		</a:t>
            </a:r>
            <a:r>
              <a:rPr lang="cs-CZ" sz="3200" dirty="0" smtClean="0"/>
              <a:t>      </a:t>
            </a:r>
            <a:r>
              <a:rPr lang="cs-CZ" sz="4000" b="1" dirty="0" smtClean="0"/>
              <a:t>novodobého </a:t>
            </a:r>
            <a:r>
              <a:rPr lang="cs-CZ" sz="4000" b="1" dirty="0" smtClean="0"/>
              <a:t>českého národa 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505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SOCHROVÁ</a:t>
            </a:r>
            <a:r>
              <a:rPr lang="cs-CZ" dirty="0"/>
              <a:t>, M. KOMPLETNÍ PŘEHLED české a světové LITERATURY. 1. vyd. Havlíčkův Brod: FRAGMENT, 2007. ISBN 978-80-253-0311-5.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9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217</Words>
  <Application>Microsoft Office PowerPoint</Application>
  <PresentationFormat>Vlastní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Prezentace aplikace PowerPoint</vt:lpstr>
      <vt:lpstr>Prezentace aplikace PowerPoint</vt:lpstr>
      <vt:lpstr>NÁRODNÍ  OBROZENÍ</vt:lpstr>
      <vt:lpstr>Národní obrození</vt:lpstr>
      <vt:lpstr>Společensko-historický  kontext </vt:lpstr>
      <vt:lpstr>Periodizace národní obrození</vt:lpstr>
      <vt:lpstr>Význam národního obrození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 OBROZENÍ</dc:title>
  <dc:creator>Alex</dc:creator>
  <cp:lastModifiedBy>Ondřej Havrda</cp:lastModifiedBy>
  <cp:revision>22</cp:revision>
  <dcterms:created xsi:type="dcterms:W3CDTF">2014-03-25T10:28:34Z</dcterms:created>
  <dcterms:modified xsi:type="dcterms:W3CDTF">2014-03-31T16:58:29Z</dcterms:modified>
</cp:coreProperties>
</file>