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64" r:id="rId3"/>
    <p:sldId id="256" r:id="rId4"/>
    <p:sldId id="257" r:id="rId5"/>
    <p:sldId id="258" r:id="rId6"/>
    <p:sldId id="259" r:id="rId7"/>
    <p:sldId id="260" r:id="rId8"/>
    <p:sldId id="261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8E4F562-8FF3-4E58-ACF9-253835F323C6}" type="datetimeFigureOut">
              <a:rPr lang="cs-CZ" smtClean="0"/>
              <a:t>28.2.2014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7A6968A-D981-4E7B-8702-CD4DDBFC61E3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605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4F562-8FF3-4E58-ACF9-253835F323C6}" type="datetimeFigureOut">
              <a:rPr lang="cs-CZ" smtClean="0"/>
              <a:t>28.2.2014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6968A-D981-4E7B-8702-CD4DDBFC61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9774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4F562-8FF3-4E58-ACF9-253835F323C6}" type="datetimeFigureOut">
              <a:rPr lang="cs-CZ" smtClean="0"/>
              <a:t>28.2.2014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6968A-D981-4E7B-8702-CD4DDBFC61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5995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4F562-8FF3-4E58-ACF9-253835F323C6}" type="datetimeFigureOut">
              <a:rPr lang="cs-CZ" smtClean="0"/>
              <a:t>28.2.2014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6968A-D981-4E7B-8702-CD4DDBFC61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0954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4F562-8FF3-4E58-ACF9-253835F323C6}" type="datetimeFigureOut">
              <a:rPr lang="cs-CZ" smtClean="0"/>
              <a:t>28.2.2014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6968A-D981-4E7B-8702-CD4DDBFC61E3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3404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4F562-8FF3-4E58-ACF9-253835F323C6}" type="datetimeFigureOut">
              <a:rPr lang="cs-CZ" smtClean="0"/>
              <a:t>28.2.2014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6968A-D981-4E7B-8702-CD4DDBFC61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7777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4F562-8FF3-4E58-ACF9-253835F323C6}" type="datetimeFigureOut">
              <a:rPr lang="cs-CZ" smtClean="0"/>
              <a:t>28.2.2014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6968A-D981-4E7B-8702-CD4DDBFC61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8916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4F562-8FF3-4E58-ACF9-253835F323C6}" type="datetimeFigureOut">
              <a:rPr lang="cs-CZ" smtClean="0"/>
              <a:t>28.2.2014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6968A-D981-4E7B-8702-CD4DDBFC61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0494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4F562-8FF3-4E58-ACF9-253835F323C6}" type="datetimeFigureOut">
              <a:rPr lang="cs-CZ" smtClean="0"/>
              <a:t>28.2.2014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6968A-D981-4E7B-8702-CD4DDBFC61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0445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4F562-8FF3-4E58-ACF9-253835F323C6}" type="datetimeFigureOut">
              <a:rPr lang="cs-CZ" smtClean="0"/>
              <a:t>28.2.2014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6968A-D981-4E7B-8702-CD4DDBFC61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2902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4F562-8FF3-4E58-ACF9-253835F323C6}" type="datetimeFigureOut">
              <a:rPr lang="cs-CZ" smtClean="0"/>
              <a:t>28.2.2014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6968A-D981-4E7B-8702-CD4DDBFC61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1688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B8E4F562-8FF3-4E58-ACF9-253835F323C6}" type="datetimeFigureOut">
              <a:rPr lang="cs-CZ" smtClean="0"/>
              <a:t>28.2.2014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27A6968A-D981-4E7B-8702-CD4DDBFC61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8843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urTSuTCpN9w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21440" y="284368"/>
            <a:ext cx="8349117" cy="1412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Obdélník 3"/>
          <p:cNvSpPr/>
          <p:nvPr/>
        </p:nvSpPr>
        <p:spPr>
          <a:xfrm>
            <a:off x="3047998" y="5135886"/>
            <a:ext cx="6096000" cy="1138773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cs-CZ" sz="2000" dirty="0">
                <a:solidFill>
                  <a:sysClr val="windowText" lastClr="000000">
                    <a:tint val="75000"/>
                  </a:sysClr>
                </a:solidFill>
                <a:latin typeface="Calibri"/>
              </a:rPr>
              <a:t>Střední průmyslová škola, Mladá Boleslav, Havlíčkova 456</a:t>
            </a:r>
          </a:p>
          <a:p>
            <a:pPr lvl="0" algn="ctr">
              <a:spcBef>
                <a:spcPct val="20000"/>
              </a:spcBef>
              <a:defRPr/>
            </a:pPr>
            <a:r>
              <a:rPr lang="cs-CZ" sz="2000" dirty="0">
                <a:solidFill>
                  <a:sysClr val="windowText" lastClr="000000">
                    <a:tint val="75000"/>
                  </a:sysClr>
                </a:solidFill>
                <a:latin typeface="Calibri"/>
              </a:rPr>
              <a:t>CZ.1.07/1.5.00/34.0861</a:t>
            </a:r>
          </a:p>
          <a:p>
            <a:pPr lvl="0" algn="ctr">
              <a:spcBef>
                <a:spcPct val="20000"/>
              </a:spcBef>
              <a:defRPr/>
            </a:pPr>
            <a:r>
              <a:rPr lang="cs-CZ" sz="2000" dirty="0">
                <a:solidFill>
                  <a:sysClr val="windowText" lastClr="000000">
                    <a:tint val="75000"/>
                  </a:sysClr>
                </a:solidFill>
                <a:latin typeface="Calibri"/>
              </a:rPr>
              <a:t>MODERNIZACE VÝUKY</a:t>
            </a: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2209800" y="2176530"/>
            <a:ext cx="7772400" cy="19874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3700" b="1" dirty="0" smtClean="0">
                <a:solidFill>
                  <a:sysClr val="windowText" lastClr="000000"/>
                </a:solidFill>
                <a:latin typeface="Calibri"/>
              </a:rPr>
              <a:t>Literatura doby pobělohorské</a:t>
            </a:r>
            <a:r>
              <a:rPr kumimoji="0" lang="cs-CZ" sz="40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/>
            </a:r>
            <a:br>
              <a:rPr kumimoji="0" lang="cs-CZ" sz="40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</a:br>
            <a:r>
              <a:rPr kumimoji="0" lang="cs-CZ" sz="4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/>
            </a:r>
            <a:br>
              <a:rPr kumimoji="0" lang="cs-CZ" sz="4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</a:br>
            <a:r>
              <a:rPr kumimoji="0" lang="cs-CZ" sz="25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Mgr. Ludmila Růžičková</a:t>
            </a:r>
            <a:br>
              <a:rPr kumimoji="0" lang="cs-CZ" sz="25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</a:br>
            <a:endParaRPr kumimoji="0" lang="cs-CZ" sz="27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80889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2"/>
          <p:cNvSpPr txBox="1">
            <a:spLocks/>
          </p:cNvSpPr>
          <p:nvPr/>
        </p:nvSpPr>
        <p:spPr>
          <a:xfrm>
            <a:off x="457200" y="1600200"/>
            <a:ext cx="11249696" cy="49165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  <a:defRPr/>
            </a:pPr>
            <a:r>
              <a:rPr lang="cs-CZ" b="1" dirty="0" smtClean="0">
                <a:solidFill>
                  <a:sysClr val="windowText" lastClr="000000"/>
                </a:solidFill>
                <a:latin typeface="Calibri"/>
              </a:rPr>
              <a:t>Anotace</a:t>
            </a:r>
            <a:endParaRPr lang="cs-CZ" dirty="0" smtClean="0">
              <a:solidFill>
                <a:sysClr val="windowText" lastClr="000000"/>
              </a:solidFill>
              <a:latin typeface="Calibri"/>
            </a:endParaRPr>
          </a:p>
          <a:p>
            <a:pPr marL="0" indent="0">
              <a:buFont typeface="Arial" pitchFamily="34" charset="0"/>
              <a:buNone/>
              <a:defRPr/>
            </a:pPr>
            <a:r>
              <a:rPr lang="cs-CZ" b="1" dirty="0" smtClean="0">
                <a:solidFill>
                  <a:sysClr val="windowText" lastClr="000000"/>
                </a:solidFill>
                <a:latin typeface="Calibri"/>
              </a:rPr>
              <a:t>Předmět:</a:t>
            </a:r>
            <a:r>
              <a:rPr lang="cs-CZ" dirty="0" smtClean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cs-CZ" i="1" dirty="0" smtClean="0">
                <a:solidFill>
                  <a:sysClr val="windowText" lastClr="000000"/>
                </a:solidFill>
                <a:latin typeface="Calibri"/>
              </a:rPr>
              <a:t>český jazyk a literatura</a:t>
            </a:r>
            <a:endParaRPr lang="cs-CZ" dirty="0" smtClean="0">
              <a:solidFill>
                <a:sysClr val="windowText" lastClr="000000"/>
              </a:solidFill>
              <a:latin typeface="Calibri"/>
            </a:endParaRPr>
          </a:p>
          <a:p>
            <a:pPr marL="0" indent="0">
              <a:buFont typeface="Arial" pitchFamily="34" charset="0"/>
              <a:buNone/>
              <a:defRPr/>
            </a:pPr>
            <a:r>
              <a:rPr lang="cs-CZ" b="1" dirty="0" smtClean="0">
                <a:solidFill>
                  <a:sysClr val="windowText" lastClr="000000"/>
                </a:solidFill>
                <a:latin typeface="Calibri"/>
              </a:rPr>
              <a:t>Ročník: </a:t>
            </a:r>
            <a:r>
              <a:rPr lang="cs-CZ" i="1" dirty="0" smtClean="0">
                <a:solidFill>
                  <a:sysClr val="windowText" lastClr="000000"/>
                </a:solidFill>
                <a:latin typeface="Calibri"/>
              </a:rPr>
              <a:t>I. ročník SŠ</a:t>
            </a:r>
            <a:endParaRPr lang="cs-CZ" dirty="0" smtClean="0">
              <a:solidFill>
                <a:sysClr val="windowText" lastClr="000000"/>
              </a:solidFill>
              <a:latin typeface="Calibri"/>
            </a:endParaRPr>
          </a:p>
          <a:p>
            <a:pPr marL="0" indent="0">
              <a:buFont typeface="Arial" pitchFamily="34" charset="0"/>
              <a:buNone/>
              <a:defRPr/>
            </a:pPr>
            <a:r>
              <a:rPr lang="cs-CZ" b="1" dirty="0" smtClean="0">
                <a:solidFill>
                  <a:sysClr val="windowText" lastClr="000000"/>
                </a:solidFill>
                <a:latin typeface="Calibri"/>
              </a:rPr>
              <a:t>Tematický celek: </a:t>
            </a:r>
            <a:r>
              <a:rPr lang="cs-CZ" i="1" smtClean="0">
                <a:solidFill>
                  <a:sysClr val="windowText" lastClr="000000"/>
                </a:solidFill>
                <a:latin typeface="Calibri"/>
              </a:rPr>
              <a:t>Literatura od doby </a:t>
            </a:r>
            <a:r>
              <a:rPr lang="cs-CZ" i="1" dirty="0" smtClean="0">
                <a:solidFill>
                  <a:sysClr val="windowText" lastClr="000000"/>
                </a:solidFill>
                <a:latin typeface="Calibri"/>
              </a:rPr>
              <a:t>pobělohorské</a:t>
            </a:r>
            <a:br>
              <a:rPr lang="cs-CZ" i="1" dirty="0" smtClean="0">
                <a:solidFill>
                  <a:sysClr val="windowText" lastClr="000000"/>
                </a:solidFill>
                <a:latin typeface="Calibri"/>
              </a:rPr>
            </a:br>
            <a:r>
              <a:rPr lang="cs-CZ" i="1" dirty="0" smtClean="0">
                <a:solidFill>
                  <a:sysClr val="windowText" lastClr="000000"/>
                </a:solidFill>
                <a:latin typeface="Calibri"/>
              </a:rPr>
              <a:t>                               až po národní obrození</a:t>
            </a:r>
            <a:endParaRPr lang="cs-CZ" i="1" dirty="0" smtClean="0">
              <a:solidFill>
                <a:sysClr val="windowText" lastClr="000000"/>
              </a:solidFill>
              <a:latin typeface="Calibri"/>
            </a:endParaRPr>
          </a:p>
          <a:p>
            <a:pPr marL="0" indent="0">
              <a:buFont typeface="Arial" pitchFamily="34" charset="0"/>
              <a:buNone/>
              <a:defRPr/>
            </a:pPr>
            <a:r>
              <a:rPr lang="cs-CZ" b="1" dirty="0" smtClean="0">
                <a:solidFill>
                  <a:sysClr val="windowText" lastClr="000000"/>
                </a:solidFill>
                <a:latin typeface="Calibri"/>
              </a:rPr>
              <a:t>Klíčová slova: </a:t>
            </a:r>
            <a:r>
              <a:rPr lang="cs-CZ" i="1" dirty="0" smtClean="0">
                <a:solidFill>
                  <a:sysClr val="windowText" lastClr="000000"/>
                </a:solidFill>
                <a:latin typeface="Calibri"/>
              </a:rPr>
              <a:t>rekatolizace, germanizace, jezuité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Font typeface="Arial" pitchFamily="34" charset="0"/>
              <a:buNone/>
              <a:defRPr/>
            </a:pPr>
            <a:r>
              <a:rPr lang="cs-CZ" b="1" dirty="0" smtClean="0">
                <a:solidFill>
                  <a:sysClr val="windowText" lastClr="000000"/>
                </a:solidFill>
                <a:latin typeface="Calibri"/>
              </a:rPr>
              <a:t>Forma:</a:t>
            </a:r>
            <a:r>
              <a:rPr lang="cs-CZ" dirty="0" smtClean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cs-CZ" i="1" dirty="0" smtClean="0">
                <a:solidFill>
                  <a:sysClr val="windowText" lastClr="000000"/>
                </a:solidFill>
                <a:latin typeface="Calibri"/>
              </a:rPr>
              <a:t>výklad</a:t>
            </a:r>
            <a:r>
              <a:rPr lang="cs-CZ" dirty="0" smtClean="0">
                <a:solidFill>
                  <a:sysClr val="windowText" lastClr="000000"/>
                </a:solidFill>
                <a:latin typeface="Calibri"/>
              </a:rPr>
              <a:t>	</a:t>
            </a:r>
          </a:p>
          <a:p>
            <a:pPr marL="0" indent="0">
              <a:buFont typeface="Arial" pitchFamily="34" charset="0"/>
              <a:buNone/>
              <a:defRPr/>
            </a:pPr>
            <a:r>
              <a:rPr lang="cs-CZ" b="1" dirty="0" smtClean="0">
                <a:solidFill>
                  <a:sysClr val="windowText" lastClr="000000"/>
                </a:solidFill>
                <a:latin typeface="Calibri"/>
              </a:rPr>
              <a:t>Datum vytvoření: </a:t>
            </a:r>
            <a:r>
              <a:rPr lang="cs-CZ" i="1" dirty="0" smtClean="0">
                <a:solidFill>
                  <a:sysClr val="windowText" lastClr="000000"/>
                </a:solidFill>
                <a:latin typeface="Calibri"/>
              </a:rPr>
              <a:t>17. 11. 2013</a:t>
            </a:r>
            <a:endParaRPr lang="cs-CZ" dirty="0" smtClean="0">
              <a:solidFill>
                <a:sysClr val="windowText" lastClr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93867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LITERATURA DOBY POBĚLOHORSKÉ</a:t>
            </a:r>
            <a:endParaRPr lang="cs-CZ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1697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07831" y="574431"/>
            <a:ext cx="9875520" cy="704045"/>
          </a:xfrm>
        </p:spPr>
        <p:txBody>
          <a:bodyPr/>
          <a:lstStyle/>
          <a:p>
            <a:r>
              <a:rPr lang="cs-CZ" b="1" dirty="0" smtClean="0">
                <a:solidFill>
                  <a:schemeClr val="accent2">
                    <a:lumMod val="50000"/>
                  </a:schemeClr>
                </a:solidFill>
              </a:rPr>
              <a:t>Společenská situace</a:t>
            </a:r>
            <a:endParaRPr lang="cs-CZ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43000" y="1532586"/>
            <a:ext cx="9872871" cy="4563414"/>
          </a:xfrm>
        </p:spPr>
        <p:txBody>
          <a:bodyPr>
            <a:normAutofit/>
          </a:bodyPr>
          <a:lstStyle/>
          <a:p>
            <a:r>
              <a:rPr lang="cs-CZ" sz="2800" dirty="0" smtClean="0">
                <a:solidFill>
                  <a:schemeClr val="accent2">
                    <a:lumMod val="50000"/>
                  </a:schemeClr>
                </a:solidFill>
              </a:rPr>
              <a:t>1620 bitva na Bílé hoře  </a:t>
            </a:r>
          </a:p>
          <a:p>
            <a:r>
              <a:rPr lang="cs-CZ" sz="2800" dirty="0" smtClean="0">
                <a:solidFill>
                  <a:schemeClr val="accent2">
                    <a:lumMod val="50000"/>
                  </a:schemeClr>
                </a:solidFill>
              </a:rPr>
              <a:t>nadvláda Habsburků  - konfiskace majetku účastníků 					            stavovského hnutí, hospodářský rozvrat  			            v důsledku třicetileté války (1618-1648)</a:t>
            </a:r>
          </a:p>
          <a:p>
            <a:r>
              <a:rPr lang="cs-CZ" sz="2800" dirty="0" smtClean="0">
                <a:solidFill>
                  <a:schemeClr val="accent2">
                    <a:lumMod val="50000"/>
                  </a:schemeClr>
                </a:solidFill>
              </a:rPr>
              <a:t>násilná </a:t>
            </a:r>
            <a:r>
              <a:rPr lang="cs-CZ" sz="2800" b="1" dirty="0" smtClean="0">
                <a:solidFill>
                  <a:schemeClr val="accent2">
                    <a:lumMod val="50000"/>
                  </a:schemeClr>
                </a:solidFill>
              </a:rPr>
              <a:t>rekatolizace</a:t>
            </a:r>
            <a:r>
              <a:rPr lang="cs-CZ" sz="2800" dirty="0" smtClean="0">
                <a:solidFill>
                  <a:schemeClr val="accent2">
                    <a:lumMod val="50000"/>
                  </a:schemeClr>
                </a:solidFill>
              </a:rPr>
              <a:t>  - povolena jen katolická víra, ničení 				           nekatolických knih</a:t>
            </a:r>
          </a:p>
          <a:p>
            <a:r>
              <a:rPr lang="cs-CZ" sz="2800" dirty="0">
                <a:solidFill>
                  <a:schemeClr val="accent2">
                    <a:lumMod val="50000"/>
                  </a:schemeClr>
                </a:solidFill>
              </a:rPr>
              <a:t>podstatná část českých vzdělanců </a:t>
            </a:r>
            <a:r>
              <a:rPr lang="cs-CZ" sz="2800" dirty="0" smtClean="0">
                <a:solidFill>
                  <a:schemeClr val="accent2">
                    <a:lumMod val="50000"/>
                  </a:schemeClr>
                </a:solidFill>
              </a:rPr>
              <a:t>(nekatolíků) odchází do exilu</a:t>
            </a:r>
          </a:p>
          <a:p>
            <a:r>
              <a:rPr lang="cs-CZ" sz="2800" dirty="0" smtClean="0">
                <a:solidFill>
                  <a:schemeClr val="accent2">
                    <a:lumMod val="50000"/>
                  </a:schemeClr>
                </a:solidFill>
              </a:rPr>
              <a:t> násilná </a:t>
            </a:r>
            <a:r>
              <a:rPr lang="cs-CZ" sz="2800" b="1" dirty="0" smtClean="0">
                <a:solidFill>
                  <a:schemeClr val="accent2">
                    <a:lumMod val="50000"/>
                  </a:schemeClr>
                </a:solidFill>
              </a:rPr>
              <a:t>germanizace</a:t>
            </a:r>
            <a:r>
              <a:rPr lang="cs-CZ" sz="2800" dirty="0" smtClean="0">
                <a:solidFill>
                  <a:schemeClr val="accent2">
                    <a:lumMod val="50000"/>
                  </a:schemeClr>
                </a:solidFill>
              </a:rPr>
              <a:t>  - (postupný úpadek českého jazyka)</a:t>
            </a:r>
          </a:p>
          <a:p>
            <a:r>
              <a:rPr lang="cs-CZ" sz="2800" dirty="0" smtClean="0">
                <a:solidFill>
                  <a:schemeClr val="accent2">
                    <a:lumMod val="50000"/>
                  </a:schemeClr>
                </a:solidFill>
              </a:rPr>
              <a:t>rozvoj barokního umění v Čechách</a:t>
            </a:r>
            <a:endParaRPr lang="cs-CZ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420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2">
                    <a:lumMod val="50000"/>
                  </a:schemeClr>
                </a:solidFill>
              </a:rPr>
              <a:t>Literatura doby pobělohorské:</a:t>
            </a:r>
            <a:endParaRPr lang="cs-CZ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60070" indent="-514350">
              <a:buFont typeface="Corbel" pitchFamily="34" charset="0"/>
              <a:buAutoNum type="arabicPeriod"/>
            </a:pPr>
            <a:r>
              <a:rPr lang="cs-CZ" sz="3200" b="1" dirty="0">
                <a:solidFill>
                  <a:schemeClr val="accent2">
                    <a:lumMod val="50000"/>
                  </a:schemeClr>
                </a:solidFill>
              </a:rPr>
              <a:t>OFICIÁLNÍ PROUD</a:t>
            </a:r>
          </a:p>
          <a:p>
            <a:pPr marL="560070" indent="-514350">
              <a:buAutoNum type="arabicPeriod"/>
            </a:pPr>
            <a:r>
              <a:rPr lang="cs-CZ" sz="3200" b="1" dirty="0" smtClean="0">
                <a:solidFill>
                  <a:schemeClr val="accent2">
                    <a:lumMod val="50000"/>
                  </a:schemeClr>
                </a:solidFill>
              </a:rPr>
              <a:t>TVORBA EXULANTŮ</a:t>
            </a:r>
          </a:p>
          <a:p>
            <a:pPr marL="560070" indent="-514350">
              <a:buAutoNum type="arabicPeriod"/>
            </a:pPr>
            <a:r>
              <a:rPr lang="cs-CZ" sz="3200" b="1" dirty="0" smtClean="0">
                <a:solidFill>
                  <a:schemeClr val="accent2">
                    <a:lumMod val="50000"/>
                  </a:schemeClr>
                </a:solidFill>
              </a:rPr>
              <a:t>LIDOVÁ A POLOLIDOVÁ TVORBA</a:t>
            </a:r>
          </a:p>
        </p:txBody>
      </p:sp>
    </p:spTree>
    <p:extLst>
      <p:ext uri="{BB962C8B-B14F-4D97-AF65-F5344CB8AC3E}">
        <p14:creationId xmlns:p14="http://schemas.microsoft.com/office/powerpoint/2010/main" val="2428638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2">
                    <a:lumMod val="50000"/>
                  </a:schemeClr>
                </a:solidFill>
              </a:rPr>
              <a:t>1. OFICIÁLNÍ  TVORBA</a:t>
            </a:r>
            <a:endParaRPr lang="cs-CZ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548640" lvl="2" indent="0">
              <a:buNone/>
            </a:pPr>
            <a:r>
              <a:rPr lang="cs-CZ" sz="9600" b="1" dirty="0" smtClean="0">
                <a:solidFill>
                  <a:schemeClr val="accent2">
                    <a:lumMod val="50000"/>
                  </a:schemeClr>
                </a:solidFill>
              </a:rPr>
              <a:t>     Rozhodující vliv na domácí literaturu měli jezuité</a:t>
            </a:r>
          </a:p>
          <a:p>
            <a:pPr lvl="2"/>
            <a:endParaRPr lang="cs-CZ" sz="96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cs-CZ" sz="11200" b="1" dirty="0">
                <a:solidFill>
                  <a:schemeClr val="accent2">
                    <a:lumMod val="50000"/>
                  </a:schemeClr>
                </a:solidFill>
              </a:rPr>
              <a:t>k</a:t>
            </a:r>
            <a:r>
              <a:rPr lang="cs-CZ" sz="11200" b="1" dirty="0" smtClean="0">
                <a:solidFill>
                  <a:schemeClr val="accent2">
                    <a:lumMod val="50000"/>
                  </a:schemeClr>
                </a:solidFill>
              </a:rPr>
              <a:t>azatelství a duchovní básnictví  </a:t>
            </a:r>
          </a:p>
          <a:p>
            <a:pPr marL="45720" indent="0">
              <a:buNone/>
            </a:pPr>
            <a:r>
              <a:rPr lang="cs-CZ" sz="9600" b="1" dirty="0" smtClean="0">
                <a:solidFill>
                  <a:schemeClr val="accent2">
                    <a:lumMod val="50000"/>
                  </a:schemeClr>
                </a:solidFill>
              </a:rPr>
              <a:t>   směřují k upevnění katolické víry a k upevnění postavení katolické církve</a:t>
            </a:r>
          </a:p>
          <a:p>
            <a:pPr marL="45720" indent="0">
              <a:buNone/>
            </a:pPr>
            <a:r>
              <a:rPr lang="cs-CZ" sz="9600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cs-CZ" sz="9600" b="1" dirty="0" smtClean="0">
                <a:solidFill>
                  <a:schemeClr val="accent2">
                    <a:lumMod val="50000"/>
                  </a:schemeClr>
                </a:solidFill>
              </a:rPr>
              <a:t>            Fridrich (Bedřich) </a:t>
            </a:r>
            <a:r>
              <a:rPr lang="cs-CZ" sz="9600" b="1" dirty="0" err="1" smtClean="0">
                <a:solidFill>
                  <a:schemeClr val="accent2">
                    <a:lumMod val="50000"/>
                  </a:schemeClr>
                </a:solidFill>
              </a:rPr>
              <a:t>Bridel</a:t>
            </a:r>
            <a:r>
              <a:rPr lang="cs-CZ" sz="9600" b="1" dirty="0" smtClean="0">
                <a:solidFill>
                  <a:schemeClr val="accent2">
                    <a:lumMod val="50000"/>
                  </a:schemeClr>
                </a:solidFill>
              </a:rPr>
              <a:t>     </a:t>
            </a:r>
            <a:r>
              <a:rPr lang="cs-CZ" sz="9600" b="1" dirty="0" smtClean="0">
                <a:solidFill>
                  <a:schemeClr val="accent2">
                    <a:lumMod val="75000"/>
                  </a:schemeClr>
                </a:solidFill>
              </a:rPr>
              <a:t>Co Bůh? Člověk?            </a:t>
            </a:r>
            <a:r>
              <a:rPr lang="cs-CZ" sz="9600" b="1" dirty="0" smtClean="0">
                <a:solidFill>
                  <a:schemeClr val="accent2">
                    <a:lumMod val="50000"/>
                  </a:schemeClr>
                </a:solidFill>
              </a:rPr>
              <a:t>ukázka str. 106</a:t>
            </a:r>
          </a:p>
          <a:p>
            <a:pPr marL="45720" indent="0">
              <a:buNone/>
            </a:pPr>
            <a:endParaRPr lang="cs-CZ" sz="96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cs-CZ" sz="11200" b="1" dirty="0">
                <a:solidFill>
                  <a:schemeClr val="accent2">
                    <a:lumMod val="50000"/>
                  </a:schemeClr>
                </a:solidFill>
              </a:rPr>
              <a:t>mravoučná a zábavná </a:t>
            </a:r>
            <a:r>
              <a:rPr lang="cs-CZ" sz="11200" b="1" dirty="0" smtClean="0">
                <a:solidFill>
                  <a:schemeClr val="accent2">
                    <a:lumMod val="50000"/>
                  </a:schemeClr>
                </a:solidFill>
              </a:rPr>
              <a:t> literatura – legendy</a:t>
            </a:r>
            <a:r>
              <a:rPr lang="cs-CZ" sz="9600" b="1" dirty="0" smtClean="0">
                <a:solidFill>
                  <a:schemeClr val="accent2">
                    <a:lumMod val="50000"/>
                  </a:schemeClr>
                </a:solidFill>
              </a:rPr>
              <a:t>                                                       </a:t>
            </a:r>
          </a:p>
          <a:p>
            <a:pPr marL="45720" indent="0">
              <a:buNone/>
            </a:pPr>
            <a:r>
              <a:rPr lang="cs-CZ" sz="9600" b="1" dirty="0" smtClean="0">
                <a:solidFill>
                  <a:schemeClr val="accent2">
                    <a:lumMod val="50000"/>
                  </a:schemeClr>
                </a:solidFill>
              </a:rPr>
              <a:t>                                           pěstován kult Jana Nepomuckého a mariánský kult</a:t>
            </a:r>
          </a:p>
          <a:p>
            <a:pPr marL="45720" indent="0">
              <a:buNone/>
            </a:pPr>
            <a:endParaRPr lang="cs-CZ" sz="2400" b="1" dirty="0">
              <a:solidFill>
                <a:schemeClr val="accent2">
                  <a:lumMod val="50000"/>
                </a:schemeClr>
              </a:solidFill>
            </a:endParaRPr>
          </a:p>
          <a:p>
            <a:endParaRPr lang="cs-CZ" sz="24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cs-CZ" sz="24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45720" indent="0">
              <a:buNone/>
            </a:pPr>
            <a:endParaRPr lang="cs-CZ" sz="24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45720" indent="0">
              <a:buNone/>
            </a:pPr>
            <a:r>
              <a:rPr lang="cs-CZ" sz="2400" b="1" dirty="0" smtClean="0">
                <a:solidFill>
                  <a:schemeClr val="accent2">
                    <a:lumMod val="50000"/>
                  </a:schemeClr>
                </a:solidFill>
              </a:rPr>
              <a:t>                                                                  </a:t>
            </a:r>
            <a:endParaRPr lang="cs-CZ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7249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25415" y="1019908"/>
            <a:ext cx="9890457" cy="5076092"/>
          </a:xfrm>
        </p:spPr>
        <p:txBody>
          <a:bodyPr/>
          <a:lstStyle/>
          <a:p>
            <a:pPr lvl="0">
              <a:buClr>
                <a:srgbClr val="A6B727"/>
              </a:buClr>
            </a:pPr>
            <a:r>
              <a:rPr lang="cs-CZ" sz="2800" b="1" dirty="0">
                <a:solidFill>
                  <a:srgbClr val="DF5327">
                    <a:lumMod val="50000"/>
                  </a:srgbClr>
                </a:solidFill>
              </a:rPr>
              <a:t>Antonín Koniáš</a:t>
            </a:r>
            <a:r>
              <a:rPr lang="cs-CZ" sz="2400" b="1" dirty="0">
                <a:solidFill>
                  <a:srgbClr val="DF5327">
                    <a:lumMod val="50000"/>
                  </a:srgbClr>
                </a:solidFill>
              </a:rPr>
              <a:t> – </a:t>
            </a:r>
            <a:r>
              <a:rPr lang="cs-CZ" sz="2400" b="1" dirty="0" smtClean="0">
                <a:solidFill>
                  <a:srgbClr val="DF5327">
                    <a:lumMod val="50000"/>
                  </a:srgbClr>
                </a:solidFill>
              </a:rPr>
              <a:t> jezuita, autor </a:t>
            </a:r>
            <a:r>
              <a:rPr lang="cs-CZ" sz="2400" b="1" dirty="0">
                <a:solidFill>
                  <a:srgbClr val="DF5327">
                    <a:lumMod val="50000"/>
                  </a:srgbClr>
                </a:solidFill>
              </a:rPr>
              <a:t>seznamu zakázaných knih  </a:t>
            </a:r>
            <a:r>
              <a:rPr lang="cs-CZ" sz="2400" b="1" dirty="0" smtClean="0">
                <a:solidFill>
                  <a:srgbClr val="DF5327">
                    <a:lumMod val="50000"/>
                  </a:srgbClr>
                </a:solidFill>
              </a:rPr>
              <a:t>              	</a:t>
            </a:r>
            <a:r>
              <a:rPr lang="cs-CZ" sz="3200" b="1" i="1" dirty="0" smtClean="0">
                <a:solidFill>
                  <a:schemeClr val="accent2">
                    <a:lumMod val="75000"/>
                  </a:schemeClr>
                </a:solidFill>
              </a:rPr>
              <a:t>Klíč</a:t>
            </a:r>
            <a:r>
              <a:rPr lang="cs-CZ" sz="2800" b="1" i="1" dirty="0" smtClean="0">
                <a:solidFill>
                  <a:schemeClr val="accent2">
                    <a:lumMod val="75000"/>
                  </a:schemeClr>
                </a:solidFill>
              </a:rPr>
              <a:t>  kacířské bludy k </a:t>
            </a:r>
            <a:r>
              <a:rPr lang="cs-CZ" sz="2800" b="1" i="1" dirty="0">
                <a:solidFill>
                  <a:schemeClr val="accent2">
                    <a:lumMod val="75000"/>
                  </a:schemeClr>
                </a:solidFill>
              </a:rPr>
              <a:t>rozeznání </a:t>
            </a:r>
            <a:r>
              <a:rPr lang="cs-CZ" sz="2800" b="1" i="1" dirty="0" smtClean="0">
                <a:solidFill>
                  <a:schemeClr val="accent2">
                    <a:lumMod val="75000"/>
                  </a:schemeClr>
                </a:solidFill>
              </a:rPr>
              <a:t>otvírající</a:t>
            </a:r>
            <a:endParaRPr lang="cs-CZ" sz="2400" b="1" i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0">
              <a:buClr>
                <a:srgbClr val="A6B727"/>
              </a:buClr>
            </a:pPr>
            <a:endParaRPr lang="cs-CZ" sz="2400" b="1" dirty="0">
              <a:solidFill>
                <a:srgbClr val="DF5327">
                  <a:lumMod val="50000"/>
                </a:srgbClr>
              </a:solidFill>
            </a:endParaRPr>
          </a:p>
          <a:p>
            <a:pPr lvl="0">
              <a:buClr>
                <a:srgbClr val="A6B727"/>
              </a:buClr>
            </a:pPr>
            <a:r>
              <a:rPr lang="cs-CZ" sz="2800" b="1" dirty="0" smtClean="0">
                <a:solidFill>
                  <a:srgbClr val="DF5327">
                    <a:lumMod val="50000"/>
                  </a:srgbClr>
                </a:solidFill>
              </a:rPr>
              <a:t>Adam Václav Michna z Otradovic </a:t>
            </a:r>
            <a:r>
              <a:rPr lang="cs-CZ" sz="2400" b="1" dirty="0" smtClean="0">
                <a:solidFill>
                  <a:srgbClr val="DF5327">
                    <a:lumMod val="50000"/>
                  </a:srgbClr>
                </a:solidFill>
              </a:rPr>
              <a:t>– hudební skladatel</a:t>
            </a:r>
          </a:p>
          <a:p>
            <a:pPr marL="274320" lvl="1" indent="0">
              <a:buClr>
                <a:srgbClr val="A6B727"/>
              </a:buClr>
              <a:buNone/>
            </a:pPr>
            <a:r>
              <a:rPr lang="cs-CZ" sz="2800" b="1" dirty="0">
                <a:solidFill>
                  <a:srgbClr val="DF5327">
                    <a:lumMod val="50000"/>
                  </a:srgbClr>
                </a:solidFill>
              </a:rPr>
              <a:t> </a:t>
            </a:r>
            <a:r>
              <a:rPr lang="cs-CZ" sz="2800" b="1" dirty="0" smtClean="0">
                <a:solidFill>
                  <a:srgbClr val="DF5327">
                    <a:lumMod val="50000"/>
                  </a:srgbClr>
                </a:solidFill>
              </a:rPr>
              <a:t>        kancionál  </a:t>
            </a:r>
            <a:r>
              <a:rPr lang="cs-CZ" sz="2800" b="1" i="1" dirty="0" smtClean="0">
                <a:solidFill>
                  <a:schemeClr val="accent2">
                    <a:lumMod val="75000"/>
                  </a:schemeClr>
                </a:solidFill>
              </a:rPr>
              <a:t>Česká  mariánská muzika</a:t>
            </a:r>
            <a:r>
              <a:rPr lang="cs-CZ" sz="2800" b="1" dirty="0" smtClean="0">
                <a:solidFill>
                  <a:schemeClr val="accent2">
                    <a:lumMod val="75000"/>
                  </a:schemeClr>
                </a:solidFill>
              </a:rPr>
              <a:t>                                              </a:t>
            </a:r>
            <a:r>
              <a:rPr lang="cs-CZ" sz="2800" b="1" dirty="0" smtClean="0">
                <a:solidFill>
                  <a:srgbClr val="DF5327">
                    <a:lumMod val="50000"/>
                  </a:srgbClr>
                </a:solidFill>
              </a:rPr>
              <a:t>	                       -  </a:t>
            </a:r>
            <a:r>
              <a:rPr lang="cs-CZ" sz="2400" b="1" dirty="0" smtClean="0">
                <a:solidFill>
                  <a:srgbClr val="DF5327">
                    <a:lumMod val="50000"/>
                  </a:srgbClr>
                </a:solidFill>
              </a:rPr>
              <a:t>ukolébavka  </a:t>
            </a:r>
            <a:r>
              <a:rPr lang="cs-CZ" sz="2400" b="1" i="1" dirty="0" smtClean="0">
                <a:solidFill>
                  <a:srgbClr val="DF5327">
                    <a:lumMod val="50000"/>
                  </a:srgbClr>
                </a:solidFill>
              </a:rPr>
              <a:t>Hajej, můj andílku</a:t>
            </a:r>
          </a:p>
          <a:p>
            <a:pPr marL="274320" lvl="1" indent="0">
              <a:buClr>
                <a:srgbClr val="A6B727"/>
              </a:buClr>
              <a:buNone/>
            </a:pPr>
            <a:r>
              <a:rPr lang="cs-CZ" b="1" dirty="0" smtClean="0">
                <a:solidFill>
                  <a:srgbClr val="DF5327">
                    <a:lumMod val="50000"/>
                  </a:srgbClr>
                </a:solidFill>
              </a:rPr>
              <a:t>	                                                                    </a:t>
            </a:r>
            <a:r>
              <a:rPr lang="cs-CZ" sz="2400" b="1" i="1" dirty="0" smtClean="0">
                <a:solidFill>
                  <a:schemeClr val="accent2">
                    <a:lumMod val="50000"/>
                  </a:schemeClr>
                </a:solidFill>
                <a:hlinkClick r:id="rId2"/>
              </a:rPr>
              <a:t>Chtíc, aby spal</a:t>
            </a:r>
            <a:r>
              <a:rPr lang="cs-CZ" sz="2400" b="1" i="1" dirty="0" smtClean="0">
                <a:solidFill>
                  <a:srgbClr val="DF5327">
                    <a:lumMod val="50000"/>
                  </a:srgbClr>
                </a:solidFill>
              </a:rPr>
              <a:t>           /ukázka str. 106/</a:t>
            </a:r>
            <a:endParaRPr lang="cs-CZ" b="1" i="1" dirty="0">
              <a:solidFill>
                <a:srgbClr val="DF5327">
                  <a:lumMod val="50000"/>
                </a:srgbClr>
              </a:solidFill>
            </a:endParaRPr>
          </a:p>
          <a:p>
            <a:pPr lvl="0">
              <a:buClr>
                <a:srgbClr val="A6B727"/>
              </a:buClr>
            </a:pPr>
            <a:r>
              <a:rPr lang="cs-CZ" sz="2800" b="1" dirty="0">
                <a:solidFill>
                  <a:srgbClr val="DF5327">
                    <a:lumMod val="50000"/>
                  </a:srgbClr>
                </a:solidFill>
              </a:rPr>
              <a:t>Bohuslav Balbín </a:t>
            </a:r>
            <a:r>
              <a:rPr lang="cs-CZ" sz="2400" b="1" dirty="0">
                <a:solidFill>
                  <a:srgbClr val="DF5327">
                    <a:lumMod val="50000"/>
                  </a:srgbClr>
                </a:solidFill>
              </a:rPr>
              <a:t>– jezuita, vlastenec, autor latinského pojednání </a:t>
            </a:r>
            <a:endParaRPr lang="cs-CZ" sz="2400" b="1" dirty="0" smtClean="0">
              <a:solidFill>
                <a:srgbClr val="DF5327">
                  <a:lumMod val="50000"/>
                </a:srgbClr>
              </a:solidFill>
            </a:endParaRPr>
          </a:p>
          <a:p>
            <a:pPr marL="45720" lvl="0" indent="0">
              <a:buClr>
                <a:srgbClr val="A6B727"/>
              </a:buClr>
              <a:buNone/>
            </a:pPr>
            <a:r>
              <a:rPr lang="cs-CZ" sz="2400" b="1" dirty="0">
                <a:solidFill>
                  <a:srgbClr val="DF5327">
                    <a:lumMod val="50000"/>
                  </a:srgbClr>
                </a:solidFill>
              </a:rPr>
              <a:t> </a:t>
            </a:r>
            <a:r>
              <a:rPr lang="cs-CZ" sz="2400" b="1" dirty="0" smtClean="0">
                <a:solidFill>
                  <a:srgbClr val="DF5327">
                    <a:lumMod val="50000"/>
                  </a:srgbClr>
                </a:solidFill>
              </a:rPr>
              <a:t>  </a:t>
            </a:r>
            <a:r>
              <a:rPr lang="cs-CZ" sz="2800" b="1" i="1" dirty="0" smtClean="0">
                <a:solidFill>
                  <a:schemeClr val="accent2">
                    <a:lumMod val="75000"/>
                  </a:schemeClr>
                </a:solidFill>
              </a:rPr>
              <a:t>Rozprava </a:t>
            </a:r>
            <a:r>
              <a:rPr lang="cs-CZ" sz="2800" b="1" i="1" dirty="0">
                <a:solidFill>
                  <a:schemeClr val="accent2">
                    <a:lumMod val="75000"/>
                  </a:schemeClr>
                </a:solidFill>
              </a:rPr>
              <a:t>na obranu jazyka slovanského, zvláště českého</a:t>
            </a:r>
            <a:r>
              <a:rPr lang="cs-CZ" sz="2400" b="1" i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cs-CZ" sz="24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cs-CZ" sz="2400" b="1" dirty="0" smtClean="0">
                <a:solidFill>
                  <a:srgbClr val="DF5327">
                    <a:lumMod val="50000"/>
                  </a:srgbClr>
                </a:solidFill>
              </a:rPr>
              <a:t>(1672)                 			          vydáno až počátkem národního obrození r. 1775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0762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28410" y="875489"/>
            <a:ext cx="9887462" cy="5220511"/>
          </a:xfrm>
        </p:spPr>
        <p:txBody>
          <a:bodyPr/>
          <a:lstStyle/>
          <a:p>
            <a:pPr marL="45720" indent="0">
              <a:buNone/>
            </a:pPr>
            <a:r>
              <a:rPr lang="cs-CZ" dirty="0" smtClean="0">
                <a:solidFill>
                  <a:schemeClr val="tx1"/>
                </a:solidFill>
              </a:rPr>
              <a:t>Zdroje</a:t>
            </a:r>
          </a:p>
          <a:p>
            <a:pPr marL="342900" indent="-342900" fontAlgn="base">
              <a:spcBef>
                <a:spcPts val="1000"/>
              </a:spcBef>
              <a:spcAft>
                <a:spcPct val="0"/>
              </a:spcAft>
              <a:buClrTx/>
              <a:buSzTx/>
            </a:pPr>
            <a:r>
              <a:rPr lang="cs-CZ" sz="2400" dirty="0">
                <a:solidFill>
                  <a:srgbClr val="262626"/>
                </a:solidFill>
                <a:latin typeface="Garamond" pitchFamily="18" charset="0"/>
              </a:rPr>
              <a:t>SOCHROVÁ, M. </a:t>
            </a:r>
            <a:r>
              <a:rPr lang="cs-CZ" sz="2400" i="1" dirty="0">
                <a:solidFill>
                  <a:srgbClr val="262626"/>
                </a:solidFill>
                <a:latin typeface="Garamond" pitchFamily="18" charset="0"/>
              </a:rPr>
              <a:t>KOMPLETNÍ PŘEHLED české a světové LITERATURY. </a:t>
            </a:r>
            <a:r>
              <a:rPr lang="cs-CZ" sz="2400" dirty="0">
                <a:solidFill>
                  <a:srgbClr val="262626"/>
                </a:solidFill>
                <a:latin typeface="Garamond" pitchFamily="18" charset="0"/>
              </a:rPr>
              <a:t>1. vyd. Havlíčkův Brod: FRAGMENT, 2007. ISBN 978-80-253-0311-5.</a:t>
            </a:r>
          </a:p>
          <a:p>
            <a:pPr>
              <a:buClrTx/>
              <a:buSzPct val="100000"/>
            </a:pPr>
            <a:r>
              <a:rPr lang="cs-CZ" sz="24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Garamond" panose="02020404030301010803"/>
              </a:rPr>
              <a:t>  SOCHROVÁ</a:t>
            </a:r>
            <a:r>
              <a:rPr lang="cs-CZ" sz="2400" dirty="0">
                <a:solidFill>
                  <a:prstClr val="black">
                    <a:lumMod val="85000"/>
                    <a:lumOff val="15000"/>
                  </a:prstClr>
                </a:solidFill>
                <a:latin typeface="Garamond" panose="02020404030301010803"/>
              </a:rPr>
              <a:t>, M. </a:t>
            </a:r>
            <a:r>
              <a:rPr lang="cs-CZ" sz="2400" i="1" dirty="0">
                <a:solidFill>
                  <a:prstClr val="black">
                    <a:lumMod val="85000"/>
                    <a:lumOff val="15000"/>
                  </a:prstClr>
                </a:solidFill>
                <a:latin typeface="Garamond" panose="02020404030301010803"/>
              </a:rPr>
              <a:t>Čítanka I. k Literatuře v kostce pro SŠ.</a:t>
            </a:r>
            <a:r>
              <a:rPr lang="cs-CZ" sz="2400" dirty="0">
                <a:solidFill>
                  <a:prstClr val="black">
                    <a:lumMod val="85000"/>
                    <a:lumOff val="15000"/>
                  </a:prstClr>
                </a:solidFill>
                <a:latin typeface="Garamond" panose="02020404030301010803"/>
              </a:rPr>
              <a:t> 1. vyd. Havlíčkův </a:t>
            </a:r>
            <a:r>
              <a:rPr lang="cs-CZ" sz="24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Garamond" panose="02020404030301010803"/>
              </a:rPr>
              <a:t>Brod:        FRAGMENT</a:t>
            </a:r>
            <a:r>
              <a:rPr lang="cs-CZ" sz="2400" dirty="0">
                <a:solidFill>
                  <a:prstClr val="black">
                    <a:lumMod val="85000"/>
                    <a:lumOff val="15000"/>
                  </a:prstClr>
                </a:solidFill>
                <a:latin typeface="Garamond" panose="02020404030301010803"/>
              </a:rPr>
              <a:t>, 2007. ISBN 978-80-253-0186-9</a:t>
            </a:r>
            <a:r>
              <a:rPr lang="cs-CZ" sz="24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Garamond" panose="02020404030301010803"/>
              </a:rPr>
              <a:t>.</a:t>
            </a:r>
          </a:p>
          <a:p>
            <a:pPr>
              <a:buClrTx/>
              <a:buSzPct val="100000"/>
            </a:pPr>
            <a:r>
              <a:rPr lang="cs-CZ" sz="24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Garamond" panose="02020404030301010803"/>
              </a:rPr>
              <a:t> Chtíc, aby spal - http</a:t>
            </a:r>
            <a:r>
              <a:rPr lang="cs-CZ" sz="2400" dirty="0">
                <a:solidFill>
                  <a:prstClr val="black">
                    <a:lumMod val="85000"/>
                    <a:lumOff val="15000"/>
                  </a:prstClr>
                </a:solidFill>
                <a:latin typeface="Garamond" panose="02020404030301010803"/>
              </a:rPr>
              <a:t>://www.youtube.com/watch?v=urTSuTCpN9w</a:t>
            </a:r>
            <a:endParaRPr lang="cs-CZ" sz="2400" dirty="0" smtClean="0">
              <a:solidFill>
                <a:prstClr val="black">
                  <a:lumMod val="85000"/>
                  <a:lumOff val="15000"/>
                </a:prstClr>
              </a:solidFill>
              <a:latin typeface="Garamond" panose="02020404030301010803"/>
            </a:endParaRPr>
          </a:p>
          <a:p>
            <a:pPr marL="45720" indent="0">
              <a:buNone/>
            </a:pP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8247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Základ">
  <a:themeElements>
    <a:clrScheme name="Základ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Základ">
      <a:maj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Základ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Základna</Template>
  <TotalTime>271</TotalTime>
  <Words>194</Words>
  <Application>Microsoft Office PowerPoint</Application>
  <PresentationFormat>Širokoúhlá obrazovka</PresentationFormat>
  <Paragraphs>48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3" baseType="lpstr">
      <vt:lpstr>Arial</vt:lpstr>
      <vt:lpstr>Calibri</vt:lpstr>
      <vt:lpstr>Corbel</vt:lpstr>
      <vt:lpstr>Garamond</vt:lpstr>
      <vt:lpstr>Základ</vt:lpstr>
      <vt:lpstr>Prezentace aplikace PowerPoint</vt:lpstr>
      <vt:lpstr>Prezentace aplikace PowerPoint</vt:lpstr>
      <vt:lpstr>LITERATURA DOBY POBĚLOHORSKÉ</vt:lpstr>
      <vt:lpstr>Společenská situace</vt:lpstr>
      <vt:lpstr>Literatura doby pobělohorské:</vt:lpstr>
      <vt:lpstr>1. OFICIÁLNÍ  TVORBA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LITERATURA DOBY POBĚLOHORSKÉ</dc:title>
  <dc:creator>Alex</dc:creator>
  <cp:lastModifiedBy>Alex</cp:lastModifiedBy>
  <cp:revision>28</cp:revision>
  <dcterms:created xsi:type="dcterms:W3CDTF">2014-01-27T07:07:18Z</dcterms:created>
  <dcterms:modified xsi:type="dcterms:W3CDTF">2014-02-28T11:27:27Z</dcterms:modified>
</cp:coreProperties>
</file>