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6" r:id="rId4"/>
    <p:sldId id="257" r:id="rId5"/>
    <p:sldId id="258" r:id="rId6"/>
    <p:sldId id="263" r:id="rId7"/>
    <p:sldId id="259" r:id="rId8"/>
    <p:sldId id="260" r:id="rId9"/>
    <p:sldId id="261" r:id="rId10"/>
    <p:sldId id="265" r:id="rId11"/>
    <p:sldId id="262" r:id="rId12"/>
    <p:sldId id="27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702" autoAdjust="0"/>
  </p:normalViewPr>
  <p:slideViewPr>
    <p:cSldViewPr snapToGrid="0">
      <p:cViewPr>
        <p:scale>
          <a:sx n="81" d="100"/>
          <a:sy n="81" d="100"/>
        </p:scale>
        <p:origin x="-78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5AA-95F1-4E81-909C-032E8A307543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FC06-5151-4E9E-A947-16D846221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54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5AA-95F1-4E81-909C-032E8A307543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FC06-5151-4E9E-A947-16D846221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12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5AA-95F1-4E81-909C-032E8A307543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FC06-5151-4E9E-A947-16D846221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76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5AA-95F1-4E81-909C-032E8A307543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FC06-5151-4E9E-A947-16D846221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32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5AA-95F1-4E81-909C-032E8A307543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FC06-5151-4E9E-A947-16D846221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38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5AA-95F1-4E81-909C-032E8A307543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FC06-5151-4E9E-A947-16D846221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37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5AA-95F1-4E81-909C-032E8A307543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FC06-5151-4E9E-A947-16D846221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68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5AA-95F1-4E81-909C-032E8A307543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FC06-5151-4E9E-A947-16D846221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28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5AA-95F1-4E81-909C-032E8A307543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FC06-5151-4E9E-A947-16D846221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46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5AA-95F1-4E81-909C-032E8A307543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FC06-5151-4E9E-A947-16D846221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54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5AA-95F1-4E81-909C-032E8A307543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FC06-5151-4E9E-A947-16D846221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68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C5AA-95F1-4E81-909C-032E8A307543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6FC06-5151-4E9E-A947-16D846221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40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bookmarket.cz/proza-poezia/narodni-pohadky-a-povesti/" TargetMode="External"/><Relationship Id="rId3" Type="http://schemas.openxmlformats.org/officeDocument/2006/relationships/hyperlink" Target="http://www.alte-antikvariat.cz/katalog/autor/N/863" TargetMode="External"/><Relationship Id="rId7" Type="http://schemas.openxmlformats.org/officeDocument/2006/relationships/hyperlink" Target="http://www.dantikvariat.cz/nemcova-bozena/zlata-kniha-pohadek-bozeny-nemcove-128623" TargetMode="External"/><Relationship Id="rId2" Type="http://schemas.openxmlformats.org/officeDocument/2006/relationships/hyperlink" Target="http://cs.wikipedia.org/wiki/Bo%C5%BEena_N%C4%9Bmcov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terama.sk/sk/knihy/107407/zlata-kniha-pohadek-karel-jaromir-erben-eliska-krasnohorska-bozena-nemcova" TargetMode="External"/><Relationship Id="rId5" Type="http://schemas.openxmlformats.org/officeDocument/2006/relationships/hyperlink" Target="http://www.antiknihy.cz/www-antiknihy-cz/eshop/1-1-Knihy-a-casopisy/103-3-Detske-Mladez/5/2283-Bozena-Nemcova-Bachorky" TargetMode="External"/><Relationship Id="rId4" Type="http://schemas.openxmlformats.org/officeDocument/2006/relationships/hyperlink" Target="http://www.google.cz/imgres?imgrefurl=http%3A%2F%2Fwww.gorila.sk%2Fproduct%2F94385&amp;tbnid=4JmPViWlalwhNM:&amp;docid=5B3Qau-LBc7fMM&amp;h=354&amp;w=255" TargetMode="External"/><Relationship Id="rId9" Type="http://schemas.openxmlformats.org/officeDocument/2006/relationships/hyperlink" Target="http://www.topvip.cz/knihy/bozena-nemcova-%E2%80%93-nejkrasnejsi-pohadk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mibazar.cz/rodinne_foto.php?id=4007514" TargetMode="External"/><Relationship Id="rId2" Type="http://schemas.openxmlformats.org/officeDocument/2006/relationships/hyperlink" Target="http://www.podzemni-antikvariat.cz/detail/umeni/smetana-b-sabina-k-prodana-neves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zrazilonline.cz/clanky/114-Vanocni-atmosferou-dycha-Letohradek-Mitrovskych-s-loutkami" TargetMode="External"/><Relationship Id="rId4" Type="http://schemas.openxmlformats.org/officeDocument/2006/relationships/hyperlink" Target="http://www.antikalfa.cz/Pameti-starych-pismaku-moravskych-d6253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82" y="0"/>
            <a:ext cx="834911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019240" y="1907701"/>
            <a:ext cx="82296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kern="0" dirty="0" smtClean="0">
                <a:solidFill>
                  <a:sysClr val="windowText" lastClr="000000"/>
                </a:solidFill>
              </a:rPr>
              <a:t>Lidová a pololidová slovesnost</a:t>
            </a:r>
            <a:r>
              <a:rPr kumimoji="0" lang="cs-CZ" sz="3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                     </a:t>
            </a:r>
            <a:r>
              <a:rPr lang="cs-CZ" sz="3700" b="1" kern="0" dirty="0" smtClean="0">
                <a:solidFill>
                  <a:sysClr val="windowText" lastClr="000000"/>
                </a:solidFill>
              </a:rPr>
              <a:t>v době pobělohorské</a:t>
            </a: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cs-CZ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cs-CZ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Mgr. Ludmila Růžičková</a:t>
            </a:r>
            <a:b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cs-CZ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46986" y="5280338"/>
            <a:ext cx="75212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2000">
                <a:solidFill>
                  <a:sysClr val="windowText" lastClr="000000">
                    <a:tint val="75000"/>
                  </a:sysClr>
                </a:solidFill>
              </a:rPr>
              <a:t>Střední průmyslová škola, Mladá Boleslav, Havlíčkova 456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cs-CZ" sz="2000">
                <a:solidFill>
                  <a:sysClr val="windowText" lastClr="000000">
                    <a:tint val="75000"/>
                  </a:sysClr>
                </a:solidFill>
              </a:rPr>
              <a:t>CZ.1.07/1.5.00/34.0861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cs-CZ" sz="2000">
                <a:solidFill>
                  <a:sysClr val="windowText" lastClr="000000">
                    <a:tint val="75000"/>
                  </a:sysClr>
                </a:solidFill>
              </a:rPr>
              <a:t>MODERNIZACE VÝUKY</a:t>
            </a:r>
            <a:endParaRPr lang="cs-CZ" sz="2000" dirty="0">
              <a:solidFill>
                <a:sysClr val="windowText" lastClr="000000">
                  <a:tint val="75000"/>
                </a:sys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432" y="365125"/>
            <a:ext cx="10779368" cy="1325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b="1" dirty="0" smtClean="0"/>
              <a:t>loutkové divadlo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560" y="545428"/>
            <a:ext cx="6562670" cy="5288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65127" y="1560086"/>
            <a:ext cx="43391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h</a:t>
            </a:r>
            <a:r>
              <a:rPr lang="cs-CZ" sz="2800" dirty="0" smtClean="0"/>
              <a:t>rány hry</a:t>
            </a:r>
          </a:p>
          <a:p>
            <a:r>
              <a:rPr lang="cs-CZ" sz="2800" dirty="0" smtClean="0"/>
              <a:t> z lidového prostředí</a:t>
            </a:r>
          </a:p>
          <a:p>
            <a:r>
              <a:rPr lang="cs-CZ" sz="2800" dirty="0" smtClean="0"/>
              <a:t> s pohádkovými postavami</a:t>
            </a:r>
          </a:p>
          <a:p>
            <a:endParaRPr lang="cs-CZ" sz="2800" dirty="0"/>
          </a:p>
          <a:p>
            <a:r>
              <a:rPr lang="cs-CZ" sz="2800" dirty="0" smtClean="0"/>
              <a:t>nejznámější loutkář   počátku národního obrození</a:t>
            </a:r>
          </a:p>
          <a:p>
            <a:r>
              <a:rPr lang="cs-CZ" sz="2800" b="1" dirty="0" smtClean="0"/>
              <a:t>MATĚJ KOPECKÝ</a:t>
            </a:r>
          </a:p>
          <a:p>
            <a:r>
              <a:rPr lang="cs-CZ" sz="2800" dirty="0" smtClean="0"/>
              <a:t>(o Faustovi, o donu </a:t>
            </a:r>
            <a:r>
              <a:rPr lang="cs-CZ" sz="2800" dirty="0" err="1" smtClean="0"/>
              <a:t>Šajnovi</a:t>
            </a:r>
            <a:r>
              <a:rPr lang="cs-CZ" sz="2800" dirty="0" smtClean="0"/>
              <a:t>, postava Kašpárka)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19008" y="5834128"/>
            <a:ext cx="140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 smtClean="0"/>
              <a:t>č. </a:t>
            </a:r>
            <a:r>
              <a:rPr lang="cs-CZ" dirty="0" smtClean="0"/>
              <a:t>12.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8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0615" y="1594338"/>
            <a:ext cx="106211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Obr.č.1: </a:t>
            </a:r>
            <a:r>
              <a:rPr lang="cs-CZ" i="1" dirty="0" smtClean="0"/>
              <a:t>wikimedia.org: </a:t>
            </a:r>
            <a:r>
              <a:rPr lang="cs-CZ" dirty="0" smtClean="0"/>
              <a:t>[online] [2.2.2014]. </a:t>
            </a:r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cs.wikipedia.org/wiki/Bo%C5%BEena_N%C4%9Bmcov%C3%A1</a:t>
            </a:r>
            <a:endParaRPr lang="cs-CZ" dirty="0" smtClean="0"/>
          </a:p>
          <a:p>
            <a:r>
              <a:rPr lang="cs-CZ" dirty="0" smtClean="0"/>
              <a:t>Obr.č.2: </a:t>
            </a:r>
            <a:r>
              <a:rPr lang="cs-CZ" i="1" dirty="0" smtClean="0"/>
              <a:t>alte-antikvariat.cz: </a:t>
            </a:r>
            <a:r>
              <a:rPr lang="cs-CZ" dirty="0"/>
              <a:t>[online] [2.2.2014].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www.alte-antikvariat.cz/katalog/autor/N/863</a:t>
            </a:r>
            <a:endParaRPr lang="cs-CZ" dirty="0" smtClean="0"/>
          </a:p>
          <a:p>
            <a:r>
              <a:rPr lang="cs-CZ" dirty="0" smtClean="0"/>
              <a:t>Obr.č.3: </a:t>
            </a:r>
            <a:r>
              <a:rPr lang="cs-CZ" i="1" dirty="0" smtClean="0"/>
              <a:t>gorila.sk: </a:t>
            </a:r>
            <a:r>
              <a:rPr lang="cs-CZ" dirty="0"/>
              <a:t>[online] [2.2.2014]. Dostupné z: </a:t>
            </a:r>
            <a:r>
              <a:rPr lang="cs-CZ" dirty="0">
                <a:hlinkClick r:id="rId4"/>
              </a:rPr>
              <a:t>http://www.google.cz/imgres?imgrefurl=http%3A%2F%2Fwww.gorila.sk%2Fproduct%2F94385&amp;tbnid=4JmPViWlalwhNM:&amp;</a:t>
            </a:r>
            <a:r>
              <a:rPr lang="cs-CZ" dirty="0" smtClean="0">
                <a:hlinkClick r:id="rId4"/>
              </a:rPr>
              <a:t>docid=5B3Qau-LBc7fMM&amp;h=354&amp;w=255</a:t>
            </a:r>
            <a:endParaRPr lang="cs-CZ" dirty="0" smtClean="0"/>
          </a:p>
          <a:p>
            <a:r>
              <a:rPr lang="cs-CZ" dirty="0" smtClean="0"/>
              <a:t>Obr.č.4: </a:t>
            </a:r>
            <a:r>
              <a:rPr lang="cs-CZ" i="1" dirty="0" smtClean="0"/>
              <a:t>antikknihy.cz: </a:t>
            </a:r>
            <a:r>
              <a:rPr lang="cs-CZ" dirty="0"/>
              <a:t>[online] [2.2.2014]. Dostupné z: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www.antiknihy.cz/www-antiknihy-cz/eshop/1-1-Knihy-a-casopisy/103-3-Detske-Mladez/5/2283-Bozena-Nemcova-Bachorky</a:t>
            </a:r>
            <a:endParaRPr lang="cs-CZ" dirty="0" smtClean="0"/>
          </a:p>
          <a:p>
            <a:r>
              <a:rPr lang="cs-CZ" dirty="0" smtClean="0"/>
              <a:t>Obr.č.5: </a:t>
            </a:r>
            <a:r>
              <a:rPr lang="cs-CZ" i="1" dirty="0" smtClean="0"/>
              <a:t>literma.sk: </a:t>
            </a:r>
            <a:r>
              <a:rPr lang="cs-CZ" dirty="0"/>
              <a:t>[online] [2.2.2014]. Dostupné z: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www.literama.sk/sk/knihy/107407/zlata-kniha-pohadek-karel-jaromir-erben-eliska-krasnohorska-bozena-nemcova</a:t>
            </a:r>
            <a:endParaRPr lang="cs-CZ" dirty="0" smtClean="0"/>
          </a:p>
          <a:p>
            <a:r>
              <a:rPr lang="cs-CZ" dirty="0" smtClean="0"/>
              <a:t>Obr.č.6: </a:t>
            </a:r>
            <a:r>
              <a:rPr lang="cs-CZ" i="1" dirty="0" smtClean="0"/>
              <a:t>dantikvariat.cz: </a:t>
            </a:r>
            <a:r>
              <a:rPr lang="cs-CZ" dirty="0"/>
              <a:t>[online] [2.2.2014]. Dostupné z: </a:t>
            </a: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www.dantikvariat.cz/nemcova-bozena/zlata-kniha-pohadek-bozeny-nemcove-128623</a:t>
            </a:r>
            <a:endParaRPr lang="cs-CZ" dirty="0" smtClean="0"/>
          </a:p>
          <a:p>
            <a:r>
              <a:rPr lang="cs-CZ" dirty="0" smtClean="0"/>
              <a:t>Obr.č.7: </a:t>
            </a:r>
            <a:r>
              <a:rPr lang="cs-CZ" i="1" dirty="0" smtClean="0"/>
              <a:t>ibookmarket.cz</a:t>
            </a:r>
            <a:r>
              <a:rPr lang="cs-CZ" i="1" dirty="0"/>
              <a:t>: </a:t>
            </a:r>
            <a:r>
              <a:rPr lang="cs-CZ" dirty="0"/>
              <a:t>[online] [2.2.2014]. Dostupné z: </a:t>
            </a:r>
            <a:r>
              <a:rPr lang="cs-CZ" dirty="0">
                <a:hlinkClick r:id="rId8"/>
              </a:rPr>
              <a:t>http://www.ibookmarket.cz/proza-poezia/narodni-pohadky-a-povesti</a:t>
            </a:r>
            <a:r>
              <a:rPr lang="cs-CZ" dirty="0" smtClean="0">
                <a:hlinkClick r:id="rId8"/>
              </a:rPr>
              <a:t>/</a:t>
            </a:r>
            <a:endParaRPr lang="cs-CZ" dirty="0" smtClean="0"/>
          </a:p>
          <a:p>
            <a:r>
              <a:rPr lang="cs-CZ" dirty="0" smtClean="0"/>
              <a:t>Obr.č.8: </a:t>
            </a:r>
            <a:r>
              <a:rPr lang="cs-CZ" i="1" dirty="0" smtClean="0"/>
              <a:t>topvit.cz</a:t>
            </a:r>
            <a:r>
              <a:rPr lang="cs-CZ" i="1" dirty="0"/>
              <a:t>: </a:t>
            </a:r>
            <a:r>
              <a:rPr lang="cs-CZ" dirty="0"/>
              <a:t>[online] [2.2.2014]. Dostupné z: </a:t>
            </a:r>
            <a:r>
              <a:rPr lang="cs-CZ" dirty="0">
                <a:hlinkClick r:id="rId9"/>
              </a:rPr>
              <a:t>http://www.topvip.cz/knihy/bozena-nemcova-%</a:t>
            </a:r>
            <a:r>
              <a:rPr lang="cs-CZ" dirty="0" smtClean="0">
                <a:hlinkClick r:id="rId9"/>
              </a:rPr>
              <a:t>E2%80%93-nejkrasnejsi-pohadky</a:t>
            </a:r>
            <a:endParaRPr lang="cs-CZ" dirty="0" smtClean="0"/>
          </a:p>
          <a:p>
            <a:endParaRPr lang="cs-CZ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968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0615" y="1594338"/>
            <a:ext cx="106211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Obr.č.9: </a:t>
            </a:r>
            <a:r>
              <a:rPr lang="cs-CZ" i="1" dirty="0" smtClean="0"/>
              <a:t>podzemní antikvariát.cz: </a:t>
            </a:r>
            <a:r>
              <a:rPr lang="cs-CZ" dirty="0" smtClean="0"/>
              <a:t>[online] [2.2.2014]. </a:t>
            </a:r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www.podzemni-antikvariat.cz/detail/umeni/smetana-b-sabina-k-prodana-nevesta</a:t>
            </a:r>
            <a:endParaRPr lang="cs-CZ" dirty="0" smtClean="0"/>
          </a:p>
          <a:p>
            <a:r>
              <a:rPr lang="cs-CZ" dirty="0" smtClean="0"/>
              <a:t>Obr.č.10: </a:t>
            </a:r>
            <a:r>
              <a:rPr lang="cs-CZ" i="1" dirty="0" smtClean="0"/>
              <a:t>minibazar.cz</a:t>
            </a:r>
            <a:r>
              <a:rPr lang="cs-CZ" i="1" dirty="0"/>
              <a:t>: </a:t>
            </a:r>
            <a:r>
              <a:rPr lang="cs-CZ" dirty="0"/>
              <a:t>[online] [2.2.2014].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www.mimibazar.cz/rodinne_foto.php?id=4007514</a:t>
            </a:r>
            <a:endParaRPr lang="cs-CZ" dirty="0" smtClean="0"/>
          </a:p>
          <a:p>
            <a:r>
              <a:rPr lang="cs-CZ" dirty="0" smtClean="0"/>
              <a:t>Obr.č.11: </a:t>
            </a:r>
            <a:r>
              <a:rPr lang="cs-CZ" i="1" dirty="0" smtClean="0"/>
              <a:t>antikvaalfa.cz</a:t>
            </a:r>
            <a:r>
              <a:rPr lang="cs-CZ" i="1" dirty="0"/>
              <a:t>: </a:t>
            </a:r>
            <a:r>
              <a:rPr lang="cs-CZ" dirty="0"/>
              <a:t>[online] [2.2.2014]. Dostupné z: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www.antikalfa.cz/Pameti-starych-pismaku-moravskych-d6253.htm</a:t>
            </a:r>
            <a:endParaRPr lang="cs-CZ" dirty="0" smtClean="0"/>
          </a:p>
          <a:p>
            <a:r>
              <a:rPr lang="cs-CZ" dirty="0" smtClean="0"/>
              <a:t>Obr.č.12: </a:t>
            </a:r>
            <a:r>
              <a:rPr lang="cs-CZ" i="1" dirty="0" smtClean="0"/>
              <a:t>rozrazil online: </a:t>
            </a:r>
            <a:r>
              <a:rPr lang="cs-CZ" dirty="0"/>
              <a:t>[online] [2.2.2014]. Dostupné z: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www.rozrazilonline.cz/clanky/114-Vanocni-atmosferou-dycha-Letohradek-Mitrovskych-s-loutkami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0607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06322" y="1535632"/>
            <a:ext cx="962481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Anotace</a:t>
            </a:r>
            <a:endParaRPr lang="cs-CZ" sz="2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Předmět:</a:t>
            </a:r>
            <a:r>
              <a:rPr lang="cs-CZ" sz="2800" dirty="0">
                <a:solidFill>
                  <a:sysClr val="windowText" lastClr="000000"/>
                </a:solidFill>
              </a:rPr>
              <a:t> </a:t>
            </a:r>
            <a:r>
              <a:rPr lang="cs-CZ" sz="2800" i="1" dirty="0">
                <a:solidFill>
                  <a:sysClr val="windowText" lastClr="000000"/>
                </a:solidFill>
              </a:rPr>
              <a:t>český jazyk a literatura</a:t>
            </a:r>
            <a:endParaRPr lang="cs-CZ" sz="2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Ročník: </a:t>
            </a:r>
            <a:r>
              <a:rPr lang="cs-CZ" sz="2800" i="1" dirty="0">
                <a:solidFill>
                  <a:sysClr val="windowText" lastClr="000000"/>
                </a:solidFill>
              </a:rPr>
              <a:t>I. ročník SŠ</a:t>
            </a:r>
            <a:endParaRPr lang="cs-CZ" sz="2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Tematický celek: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Literatura od doby pobělohorské až po národní 		        obrození</a:t>
            </a:r>
            <a:endParaRPr lang="cs-CZ" sz="2800" i="1" dirty="0">
              <a:solidFill>
                <a:sysClr val="windowText" lastClr="000000"/>
              </a:solidFill>
            </a:endParaRPr>
          </a:p>
          <a:p>
            <a:pPr lvl="0">
              <a:lnSpc>
                <a:spcPct val="110000"/>
              </a:lnSpc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Klíčová slova: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tvorba lidová a pololidová </a:t>
            </a:r>
            <a:endParaRPr lang="cs-CZ" sz="2800" i="1" dirty="0">
              <a:solidFill>
                <a:sysClr val="windowText" lastClr="000000"/>
              </a:solidFill>
            </a:endParaRPr>
          </a:p>
          <a:p>
            <a:pPr lvl="0">
              <a:lnSpc>
                <a:spcPct val="110000"/>
              </a:lnSpc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Forma:</a:t>
            </a:r>
            <a:r>
              <a:rPr lang="cs-CZ" sz="2800" dirty="0">
                <a:solidFill>
                  <a:sysClr val="windowText" lastClr="000000"/>
                </a:solidFill>
              </a:rPr>
              <a:t> </a:t>
            </a:r>
            <a:r>
              <a:rPr lang="cs-CZ" sz="2800" i="1" dirty="0">
                <a:solidFill>
                  <a:sysClr val="windowText" lastClr="000000"/>
                </a:solidFill>
              </a:rPr>
              <a:t>výklad</a:t>
            </a:r>
            <a:r>
              <a:rPr lang="cs-CZ" sz="2800" dirty="0">
                <a:solidFill>
                  <a:sysClr val="windowText" lastClr="000000"/>
                </a:solidFill>
              </a:rPr>
              <a:t>	</a:t>
            </a: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Datum vytvoření: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20</a:t>
            </a:r>
            <a:r>
              <a:rPr lang="cs-CZ" sz="2800" i="1" dirty="0">
                <a:solidFill>
                  <a:sysClr val="windowText" lastClr="000000"/>
                </a:solidFill>
              </a:rPr>
              <a:t>.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1. 2014</a:t>
            </a:r>
            <a:endParaRPr lang="cs-CZ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Algerian" panose="04020705040A02060702" pitchFamily="82" charset="0"/>
              </a:rPr>
              <a:t>LIDOVÁ A POLOLIDOVÁ SLOVESNOST</a:t>
            </a:r>
            <a:r>
              <a:rPr lang="cs-CZ" dirty="0" smtClean="0">
                <a:latin typeface="Algerian" panose="04020705040A02060702" pitchFamily="82" charset="0"/>
              </a:rPr>
              <a:t> </a:t>
            </a:r>
            <a:endParaRPr lang="cs-CZ" sz="1200" dirty="0"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 době pobělohorské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5003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a) tvorba lidová (ústní lidová slovesnost)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rozvíjí se hlavně na venkově</a:t>
            </a:r>
          </a:p>
          <a:p>
            <a:r>
              <a:rPr lang="cs-CZ" dirty="0" smtClean="0"/>
              <a:t>odráží životní zkušenosti a moudrost lidu</a:t>
            </a:r>
          </a:p>
          <a:p>
            <a:r>
              <a:rPr lang="cs-CZ" dirty="0" smtClean="0"/>
              <a:t>vyznačuje se bohatostí   </a:t>
            </a:r>
            <a:r>
              <a:rPr lang="cs-CZ" b="1" dirty="0" smtClean="0"/>
              <a:t>tematickou</a:t>
            </a:r>
            <a:r>
              <a:rPr lang="cs-CZ" dirty="0" smtClean="0"/>
              <a:t> (</a:t>
            </a:r>
            <a:r>
              <a:rPr lang="cs-CZ" i="1" dirty="0" smtClean="0"/>
              <a:t>příroda, láska, vojna </a:t>
            </a:r>
            <a:r>
              <a:rPr lang="cs-CZ" dirty="0" smtClean="0"/>
              <a:t>…)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</a:t>
            </a:r>
            <a:r>
              <a:rPr lang="cs-CZ" b="1" dirty="0" smtClean="0"/>
              <a:t>žánrovou </a:t>
            </a:r>
            <a:r>
              <a:rPr lang="cs-CZ" dirty="0" smtClean="0"/>
              <a:t> (</a:t>
            </a:r>
            <a:r>
              <a:rPr lang="cs-CZ" i="1" dirty="0" smtClean="0"/>
              <a:t>písně, pohádky, pověsti, říkadla, 						        rozpočítadla </a:t>
            </a:r>
            <a:r>
              <a:rPr lang="cs-CZ" dirty="0" smtClean="0"/>
              <a:t>…)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</a:t>
            </a:r>
            <a:r>
              <a:rPr lang="cs-CZ" b="1" dirty="0" smtClean="0"/>
              <a:t>výrazovou</a:t>
            </a:r>
            <a:r>
              <a:rPr lang="cs-CZ" dirty="0" smtClean="0"/>
              <a:t> (</a:t>
            </a:r>
            <a:r>
              <a:rPr lang="cs-CZ" i="1" dirty="0" smtClean="0"/>
              <a:t>lidové hry - vánoční, velikonoční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485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-IYvHHieU2DCYcpy-AO8uabq_Ed4b3vI4dzW-WdRN0IS3HlzA_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59" y="1134191"/>
            <a:ext cx="3133061" cy="40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2313" y="2668721"/>
            <a:ext cx="369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Božena Němcová</a:t>
            </a:r>
            <a:endParaRPr lang="cs-CZ" sz="3600" b="1" dirty="0"/>
          </a:p>
        </p:txBody>
      </p:sp>
      <p:pic>
        <p:nvPicPr>
          <p:cNvPr id="5" name="Picture 2" descr="http://www.alte-antikvariat.cz/files/imagecache/stamp/files/grafika/poh%C3%A1dky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59" y="1134190"/>
            <a:ext cx="3211526" cy="430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259" y="1134190"/>
            <a:ext cx="3383370" cy="43076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41" y="996435"/>
            <a:ext cx="3790723" cy="53070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457" y="1134189"/>
            <a:ext cx="3741707" cy="498894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0258" y="1171652"/>
            <a:ext cx="3738907" cy="481072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02" y="1134191"/>
            <a:ext cx="3428991" cy="4848188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779585" y="311403"/>
            <a:ext cx="10515600" cy="132556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ohádky a pověsti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32313" y="3473473"/>
            <a:ext cx="413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Karel Jaromír Erben</a:t>
            </a:r>
            <a:endParaRPr lang="cs-CZ" sz="36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32313" y="4299950"/>
            <a:ext cx="501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František Lad. Čelakovský</a:t>
            </a:r>
            <a:endParaRPr lang="cs-CZ" sz="36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53373" y="1833576"/>
            <a:ext cx="6709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s</a:t>
            </a:r>
            <a:r>
              <a:rPr lang="cs-CZ" sz="3600" dirty="0" smtClean="0"/>
              <a:t>běratelé ústní lidové slovesnosti</a:t>
            </a:r>
            <a:endParaRPr lang="cs-CZ" sz="36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7595723" y="1152921"/>
            <a:ext cx="3693441" cy="5339543"/>
            <a:chOff x="7595723" y="1152921"/>
            <a:chExt cx="3693441" cy="5339543"/>
          </a:xfrm>
        </p:grpSpPr>
        <p:pic>
          <p:nvPicPr>
            <p:cNvPr id="1028" name="Picture 4" descr="http://www.antiknihy.cz/fotky21852/fotos/_vyr_22832012-09-17_Scan_001-01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723" y="1152921"/>
              <a:ext cx="3383370" cy="481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9653547" y="6123132"/>
              <a:ext cx="1635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Obr. č</a:t>
              </a:r>
              <a:r>
                <a:rPr lang="cs-CZ" dirty="0" smtClean="0"/>
                <a:t>. 1- 8 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5240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lidové písně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0918"/>
            <a:ext cx="3636470" cy="48450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42125" y="1390918"/>
            <a:ext cx="7197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nejčastější náměty</a:t>
            </a:r>
          </a:p>
          <a:p>
            <a:endParaRPr lang="cs-CZ" sz="2800" dirty="0" smtClean="0"/>
          </a:p>
          <a:p>
            <a:r>
              <a:rPr lang="cs-CZ" sz="2800" b="1" dirty="0" smtClean="0"/>
              <a:t>příroda</a:t>
            </a:r>
            <a:r>
              <a:rPr lang="cs-CZ" sz="2800" dirty="0" smtClean="0"/>
              <a:t>  </a:t>
            </a:r>
            <a:r>
              <a:rPr lang="cs-CZ" sz="2800" i="1" dirty="0" smtClean="0"/>
              <a:t>(Letěla husička, letěla z vysoka,</a:t>
            </a:r>
          </a:p>
          <a:p>
            <a:r>
              <a:rPr lang="cs-CZ" sz="2800" i="1" dirty="0"/>
              <a:t> </a:t>
            </a:r>
            <a:r>
              <a:rPr lang="cs-CZ" sz="2800" i="1" dirty="0" smtClean="0"/>
              <a:t>               nemohla doletět, spadla do potoka)</a:t>
            </a:r>
          </a:p>
          <a:p>
            <a:r>
              <a:rPr lang="cs-CZ" sz="2800" b="1" dirty="0" smtClean="0"/>
              <a:t>láska</a:t>
            </a:r>
            <a:r>
              <a:rPr lang="cs-CZ" sz="2800" dirty="0" smtClean="0"/>
              <a:t>      </a:t>
            </a:r>
            <a:r>
              <a:rPr lang="cs-CZ" sz="2800" i="1" dirty="0" smtClean="0"/>
              <a:t>(Za </a:t>
            </a:r>
            <a:r>
              <a:rPr lang="cs-CZ" sz="2800" i="1" dirty="0" err="1" smtClean="0"/>
              <a:t>starú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Breclavú</a:t>
            </a:r>
            <a:r>
              <a:rPr lang="cs-CZ" sz="2800" i="1" dirty="0" smtClean="0"/>
              <a:t>, za </a:t>
            </a:r>
            <a:r>
              <a:rPr lang="cs-CZ" sz="2800" i="1" dirty="0" err="1" smtClean="0"/>
              <a:t>starú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Breclavú</a:t>
            </a:r>
            <a:r>
              <a:rPr lang="cs-CZ" sz="2800" i="1" dirty="0" smtClean="0"/>
              <a:t>,</a:t>
            </a:r>
          </a:p>
          <a:p>
            <a:r>
              <a:rPr lang="cs-CZ" sz="2800" i="1" dirty="0"/>
              <a:t> </a:t>
            </a:r>
            <a:r>
              <a:rPr lang="cs-CZ" sz="2800" i="1" dirty="0" smtClean="0"/>
              <a:t>               u </a:t>
            </a:r>
            <a:r>
              <a:rPr lang="cs-CZ" sz="2800" i="1" dirty="0" err="1" smtClean="0"/>
              <a:t>tej</a:t>
            </a:r>
            <a:r>
              <a:rPr lang="cs-CZ" sz="2800" i="1" dirty="0" smtClean="0"/>
              <a:t> boží </a:t>
            </a:r>
            <a:r>
              <a:rPr lang="cs-CZ" sz="2800" i="1" dirty="0" err="1" smtClean="0"/>
              <a:t>muký</a:t>
            </a:r>
            <a:r>
              <a:rPr lang="cs-CZ" sz="2800" i="1" dirty="0" smtClean="0"/>
              <a:t>, u </a:t>
            </a:r>
            <a:r>
              <a:rPr lang="cs-CZ" sz="2800" i="1" dirty="0" err="1" smtClean="0"/>
              <a:t>tej</a:t>
            </a:r>
            <a:r>
              <a:rPr lang="cs-CZ" sz="2800" i="1" dirty="0" smtClean="0"/>
              <a:t> boží </a:t>
            </a:r>
            <a:r>
              <a:rPr lang="cs-CZ" sz="2800" i="1" dirty="0" err="1" smtClean="0"/>
              <a:t>muký</a:t>
            </a:r>
            <a:r>
              <a:rPr lang="cs-CZ" sz="2800" i="1" dirty="0" smtClean="0"/>
              <a:t> …)</a:t>
            </a:r>
          </a:p>
          <a:p>
            <a:r>
              <a:rPr lang="cs-CZ" sz="2800" b="1" dirty="0" smtClean="0"/>
              <a:t>robota</a:t>
            </a:r>
            <a:r>
              <a:rPr lang="cs-CZ" sz="2800" dirty="0" smtClean="0"/>
              <a:t>   </a:t>
            </a:r>
            <a:r>
              <a:rPr lang="cs-CZ" sz="2800" i="1" dirty="0" smtClean="0"/>
              <a:t>(Sluníčko za hory zachází,</a:t>
            </a:r>
          </a:p>
          <a:p>
            <a:r>
              <a:rPr lang="cs-CZ" sz="2800" i="1" dirty="0"/>
              <a:t> </a:t>
            </a:r>
            <a:r>
              <a:rPr lang="cs-CZ" sz="2800" i="1" dirty="0" smtClean="0"/>
              <a:t>               pusťte nás z roboty, rychtáři …)</a:t>
            </a:r>
          </a:p>
          <a:p>
            <a:r>
              <a:rPr lang="cs-CZ" sz="2800" b="1" dirty="0" smtClean="0"/>
              <a:t>vojna</a:t>
            </a:r>
            <a:r>
              <a:rPr lang="cs-CZ" sz="2800" dirty="0" smtClean="0"/>
              <a:t>    </a:t>
            </a:r>
            <a:r>
              <a:rPr lang="cs-CZ" sz="2800" i="1" dirty="0" smtClean="0"/>
              <a:t>(Na tu </a:t>
            </a:r>
            <a:r>
              <a:rPr lang="cs-CZ" sz="2800" i="1" dirty="0" err="1" smtClean="0"/>
              <a:t>svatú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Katerinu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katerinskú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nedělu</a:t>
            </a:r>
            <a:endParaRPr lang="cs-CZ" sz="2800" i="1" dirty="0" smtClean="0"/>
          </a:p>
          <a:p>
            <a:r>
              <a:rPr lang="cs-CZ" sz="2800" i="1" dirty="0"/>
              <a:t> </a:t>
            </a:r>
            <a:r>
              <a:rPr lang="cs-CZ" sz="2800" i="1" dirty="0" smtClean="0"/>
              <a:t>              zverbovali šohajíčka na vojnu …) </a:t>
            </a:r>
            <a:endParaRPr lang="cs-CZ" sz="28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5731099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 smtClean="0"/>
              <a:t>č.9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6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" y="721217"/>
            <a:ext cx="4224270" cy="532448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357611" y="721217"/>
            <a:ext cx="68343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pro děti</a:t>
            </a:r>
          </a:p>
          <a:p>
            <a:endParaRPr lang="cs-CZ" sz="2800" dirty="0"/>
          </a:p>
          <a:p>
            <a:r>
              <a:rPr lang="cs-CZ" sz="2800" b="1" dirty="0" smtClean="0"/>
              <a:t>říkadla  </a:t>
            </a:r>
            <a:r>
              <a:rPr lang="cs-CZ" sz="2800" dirty="0" smtClean="0"/>
              <a:t>           </a:t>
            </a:r>
            <a:r>
              <a:rPr lang="cs-CZ" sz="2800" i="1" dirty="0" smtClean="0"/>
              <a:t>(Foukej, foukej, větříčku …)</a:t>
            </a:r>
          </a:p>
          <a:p>
            <a:r>
              <a:rPr lang="cs-CZ" sz="2800" b="1" dirty="0" smtClean="0"/>
              <a:t>rozpočítadla</a:t>
            </a:r>
            <a:r>
              <a:rPr lang="cs-CZ" sz="2800" dirty="0" smtClean="0"/>
              <a:t>   </a:t>
            </a:r>
            <a:r>
              <a:rPr lang="cs-CZ" sz="2800" i="1" dirty="0" smtClean="0"/>
              <a:t>(En ten týky …)</a:t>
            </a:r>
          </a:p>
          <a:p>
            <a:r>
              <a:rPr lang="cs-CZ" sz="2800" b="1" dirty="0" smtClean="0"/>
              <a:t>koledy</a:t>
            </a:r>
            <a:r>
              <a:rPr lang="cs-CZ" sz="2800" dirty="0" smtClean="0"/>
              <a:t>             </a:t>
            </a:r>
            <a:r>
              <a:rPr lang="cs-CZ" sz="2800" i="1" dirty="0" smtClean="0"/>
              <a:t>(Hody, hody, doprovody …)</a:t>
            </a:r>
          </a:p>
          <a:p>
            <a:r>
              <a:rPr lang="cs-CZ" sz="2800" b="1" dirty="0" smtClean="0"/>
              <a:t>hádanky</a:t>
            </a:r>
            <a:r>
              <a:rPr lang="cs-CZ" sz="2800" dirty="0" smtClean="0"/>
              <a:t>         </a:t>
            </a:r>
            <a:r>
              <a:rPr lang="cs-CZ" sz="2800" i="1" dirty="0" smtClean="0"/>
              <a:t>(Čtyři nohy, čtyři rohy …)</a:t>
            </a:r>
          </a:p>
          <a:p>
            <a:r>
              <a:rPr lang="cs-CZ" sz="2800" b="1" dirty="0" smtClean="0"/>
              <a:t>ukolébavky   </a:t>
            </a:r>
            <a:r>
              <a:rPr lang="cs-CZ" sz="2800" dirty="0" smtClean="0"/>
              <a:t> </a:t>
            </a:r>
            <a:r>
              <a:rPr lang="cs-CZ" sz="2800" i="1" dirty="0" smtClean="0"/>
              <a:t>(Hajej, dadej, broučku </a:t>
            </a:r>
            <a:r>
              <a:rPr lang="cs-CZ" sz="2800" i="1" dirty="0" err="1" smtClean="0"/>
              <a:t>malej</a:t>
            </a:r>
            <a:r>
              <a:rPr lang="cs-CZ" sz="2800" i="1" dirty="0" smtClean="0"/>
              <a:t>…)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72732" y="6045699"/>
            <a:ext cx="180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 smtClean="0"/>
              <a:t>č.10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4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b) tvorba pololidová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 smtClean="0"/>
              <a:t>jarmareční  (kramářské) písně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zpívány na tržištích (potulní zpěváci, komedianti, kejklíři)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pojednávaly o výjimečných příhodách – požáry, různá neštěstí 					          		      šťastné i nešťastné lásky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jednoduchý nápěv, větší množství slok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doprovázené hrou na hudební nástroj (flašinet)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a  předváděním obrázků s příběhem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9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2107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4400" dirty="0" smtClean="0"/>
              <a:t>tvorba písmáků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- kronikářské záznamy o místních událostech</a:t>
            </a:r>
          </a:p>
          <a:p>
            <a:pPr marL="0" indent="0">
              <a:buNone/>
            </a:pPr>
            <a:r>
              <a:rPr lang="cs-CZ" dirty="0" smtClean="0"/>
              <a:t>   - zápisy veršovaných skladeb (vlastní tvorba)  </a:t>
            </a:r>
          </a:p>
          <a:p>
            <a:pPr marL="0" indent="0">
              <a:buNone/>
            </a:pPr>
            <a:r>
              <a:rPr lang="cs-CZ" dirty="0" smtClean="0"/>
              <a:t>   - praktické rady pro všední život        </a:t>
            </a:r>
          </a:p>
          <a:p>
            <a:pPr marL="0" indent="0">
              <a:buNone/>
            </a:pPr>
            <a:r>
              <a:rPr lang="cs-CZ" dirty="0" smtClean="0"/>
              <a:t>   - záznam písní a dalších žánrů ústní lidové</a:t>
            </a:r>
            <a:br>
              <a:rPr lang="cs-CZ" dirty="0" smtClean="0"/>
            </a:br>
            <a:r>
              <a:rPr lang="cs-CZ" dirty="0" smtClean="0"/>
              <a:t>     slovesnosti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např. František Jan Vavák                                     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(rychtář z Milčic na </a:t>
            </a:r>
            <a:r>
              <a:rPr lang="cs-CZ" dirty="0" err="1" smtClean="0"/>
              <a:t>Poděbradsku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559" y="115911"/>
            <a:ext cx="3492134" cy="642552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645499" y="6297769"/>
            <a:ext cx="141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 smtClean="0"/>
              <a:t>č.11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1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537</Words>
  <Application>Microsoft Office PowerPoint</Application>
  <PresentationFormat>Vlastní</PresentationFormat>
  <Paragraphs>89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Prezentace aplikace PowerPoint</vt:lpstr>
      <vt:lpstr>Prezentace aplikace PowerPoint</vt:lpstr>
      <vt:lpstr>LIDOVÁ A POLOLIDOVÁ SLOVESNOST </vt:lpstr>
      <vt:lpstr>a) tvorba lidová (ústní lidová slovesnost)</vt:lpstr>
      <vt:lpstr>pohádky a pověsti</vt:lpstr>
      <vt:lpstr>lidové písně</vt:lpstr>
      <vt:lpstr>Prezentace aplikace PowerPoint</vt:lpstr>
      <vt:lpstr>b) tvorba pololidová</vt:lpstr>
      <vt:lpstr>Prezentace aplikace PowerPoint</vt:lpstr>
      <vt:lpstr>loutkové divadlo</vt:lpstr>
      <vt:lpstr>Zdroje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LIDOVÁ A POLOLIDOVÁ SLOVESNOST</dc:title>
  <dc:creator>Alex</dc:creator>
  <cp:lastModifiedBy>Ondřej Havrda</cp:lastModifiedBy>
  <cp:revision>42</cp:revision>
  <dcterms:created xsi:type="dcterms:W3CDTF">2014-02-24T14:49:55Z</dcterms:created>
  <dcterms:modified xsi:type="dcterms:W3CDTF">2014-03-03T17:12:53Z</dcterms:modified>
</cp:coreProperties>
</file>