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4" r:id="rId3"/>
    <p:sldId id="256" r:id="rId4"/>
    <p:sldId id="257" r:id="rId5"/>
    <p:sldId id="261" r:id="rId6"/>
    <p:sldId id="259" r:id="rId7"/>
    <p:sldId id="260" r:id="rId8"/>
    <p:sldId id="262" r:id="rId9"/>
    <p:sldId id="263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Josef_Jungmann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citaty.net/autori/josef-jungmann/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citaty.net/autori/josef-jungman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217" y="1"/>
            <a:ext cx="9391110" cy="166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odnadpis 2"/>
          <p:cNvSpPr txBox="1">
            <a:spLocks/>
          </p:cNvSpPr>
          <p:nvPr/>
        </p:nvSpPr>
        <p:spPr>
          <a:xfrm>
            <a:off x="2895600" y="4725144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Střední průmyslová škola, Mladá Boleslav, Havlíčkova 456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CZ.1.07/1.5.00/34.0861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>
                    <a:tint val="7500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MODERNIZACE VÝUKY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tint val="75000"/>
                </a:sys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2207568" y="2564905"/>
            <a:ext cx="7844408" cy="15420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5300" b="1" noProof="0" dirty="0" smtClean="0">
                <a:solidFill>
                  <a:sysClr val="windowText" lastClr="000000"/>
                </a:solidFill>
                <a:latin typeface="Calibri"/>
              </a:rPr>
              <a:t>JOSEF JUNGMANN</a:t>
            </a:r>
            <a: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cs-CZ" sz="4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cs-CZ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cs-CZ" sz="27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Mgr. Ludmila Růžičková</a:t>
            </a: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/>
            </a:r>
            <a:b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cs-CZ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59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67644" y="891822"/>
            <a:ext cx="103632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Zdroje</a:t>
            </a:r>
          </a:p>
          <a:p>
            <a:endParaRPr lang="cs-CZ" sz="2800" b="1" dirty="0"/>
          </a:p>
          <a:p>
            <a:r>
              <a:rPr lang="cs-CZ" sz="2800" dirty="0" smtClean="0"/>
              <a:t> </a:t>
            </a:r>
            <a:r>
              <a:rPr lang="cs-CZ" sz="2800" dirty="0"/>
              <a:t>SOCHROVÁ, M. KOMPLETNÍ PŘEHLED české a světové LITERATURY. 1. vyd. Havlíčkův Brod: FRAGMENT, 2007. ISBN 978-80-253-0311-5</a:t>
            </a:r>
            <a:r>
              <a:rPr lang="cs-CZ" sz="2800" b="1" dirty="0" smtClean="0"/>
              <a:t> </a:t>
            </a:r>
          </a:p>
          <a:p>
            <a:r>
              <a:rPr lang="cs-CZ" sz="2800" dirty="0"/>
              <a:t>Obr. č. </a:t>
            </a:r>
            <a:r>
              <a:rPr lang="cs-CZ" sz="2800" dirty="0" smtClean="0"/>
              <a:t>1: </a:t>
            </a:r>
            <a:r>
              <a:rPr lang="cs-CZ" sz="2800" i="1" dirty="0" smtClean="0"/>
              <a:t>Wikipedie.cz </a:t>
            </a:r>
            <a:r>
              <a:rPr lang="cs-CZ" sz="2800" dirty="0"/>
              <a:t>: [online] </a:t>
            </a:r>
            <a:r>
              <a:rPr lang="cs-CZ" sz="2800" dirty="0" smtClean="0"/>
              <a:t>[vid.31.4.2014 </a:t>
            </a:r>
            <a:r>
              <a:rPr lang="cs-CZ" sz="2800" dirty="0"/>
              <a:t>]. Dostupné z: </a:t>
            </a:r>
            <a:r>
              <a:rPr lang="cs-CZ" sz="2800" dirty="0">
                <a:hlinkClick r:id="rId2"/>
              </a:rPr>
              <a:t>http://</a:t>
            </a:r>
            <a:r>
              <a:rPr lang="cs-CZ" sz="2800" dirty="0" smtClean="0">
                <a:hlinkClick r:id="rId2"/>
              </a:rPr>
              <a:t>cs.wikipedia.org/wiki/Josef_Jungmann</a:t>
            </a:r>
            <a:endParaRPr lang="cs-CZ" sz="2800" dirty="0" smtClean="0"/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12771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49250" y="1481070"/>
            <a:ext cx="10122794" cy="413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Anotace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Předmět: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český jazyk a literatura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Ročník: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I. ročník SŠ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  <a:p>
            <a:pPr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Tematický celek: </a:t>
            </a:r>
            <a:r>
              <a:rPr lang="cs-CZ" sz="3200" i="1" dirty="0">
                <a:solidFill>
                  <a:sysClr val="windowText" lastClr="000000"/>
                </a:solidFill>
                <a:latin typeface="Calibri"/>
              </a:rPr>
              <a:t>Literatura od doby pobělohorské                                   		           až po národní obrození</a:t>
            </a: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Klíčová </a:t>
            </a: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slova: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 panose="020F0502020204030204"/>
              </a:rPr>
              <a:t>Josef Jungmann</a:t>
            </a:r>
            <a:endParaRPr lang="cs-CZ" sz="3200" i="1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defTabSz="914400">
              <a:lnSpc>
                <a:spcPct val="110000"/>
              </a:lnSpc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Forma</a:t>
            </a:r>
            <a:r>
              <a:rPr lang="cs-CZ" sz="3200" b="1" dirty="0" smtClean="0">
                <a:solidFill>
                  <a:sysClr val="windowText" lastClr="000000"/>
                </a:solidFill>
                <a:latin typeface="Calibri"/>
              </a:rPr>
              <a:t>:</a:t>
            </a:r>
            <a:r>
              <a:rPr lang="cs-CZ" sz="32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výklad</a:t>
            </a:r>
            <a:endParaRPr lang="cs-CZ" sz="3200" i="1" dirty="0">
              <a:solidFill>
                <a:sysClr val="windowText" lastClr="000000"/>
              </a:solidFill>
              <a:latin typeface="Calibri"/>
            </a:endParaRPr>
          </a:p>
          <a:p>
            <a:pPr lvl="0" defTabSz="914400">
              <a:defRPr/>
            </a:pPr>
            <a:r>
              <a:rPr lang="cs-CZ" sz="3200" b="1" dirty="0">
                <a:solidFill>
                  <a:sysClr val="windowText" lastClr="000000"/>
                </a:solidFill>
                <a:latin typeface="Calibri"/>
              </a:rPr>
              <a:t>Datum vytvoření:  </a:t>
            </a:r>
            <a:r>
              <a:rPr lang="cs-CZ" sz="3200" i="1" dirty="0" smtClean="0">
                <a:solidFill>
                  <a:sysClr val="windowText" lastClr="000000"/>
                </a:solidFill>
                <a:latin typeface="Calibri"/>
              </a:rPr>
              <a:t>31. 03. 2014</a:t>
            </a:r>
            <a:endParaRPr lang="cs-CZ" sz="3200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017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4955" y="733778"/>
            <a:ext cx="8825658" cy="2991555"/>
          </a:xfrm>
        </p:spPr>
        <p:txBody>
          <a:bodyPr/>
          <a:lstStyle/>
          <a:p>
            <a:r>
              <a:rPr lang="cs-CZ" b="1" dirty="0" smtClean="0"/>
              <a:t>       </a:t>
            </a:r>
            <a:r>
              <a:rPr lang="cs-CZ" sz="6000" b="1" dirty="0" smtClean="0"/>
              <a:t>JOSEF JUNGMANN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1605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99289" y="609600"/>
            <a:ext cx="5371923" cy="5410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„V jazyku je naše národnost.“</a:t>
            </a:r>
          </a:p>
          <a:p>
            <a:pPr marL="0" indent="0">
              <a:buNone/>
            </a:pPr>
            <a:r>
              <a:rPr lang="cs-CZ" b="1" dirty="0" smtClean="0">
                <a:hlinkClick r:id="rId2" tooltip="Josef Jungmann citáty"/>
              </a:rPr>
              <a:t>                                      Josef </a:t>
            </a:r>
            <a:r>
              <a:rPr lang="cs-CZ" b="1" dirty="0">
                <a:hlinkClick r:id="rId2" tooltip="Josef Jungmann citáty"/>
              </a:rPr>
              <a:t>Jungmann</a:t>
            </a:r>
            <a:endParaRPr lang="cs-CZ" sz="2800" b="1" dirty="0" smtClean="0"/>
          </a:p>
          <a:p>
            <a:pPr marL="0" indent="0">
              <a:buNone/>
            </a:pPr>
            <a:endParaRPr lang="cs-CZ" sz="1400" b="1" dirty="0" smtClean="0"/>
          </a:p>
          <a:p>
            <a:pPr marL="0" indent="0">
              <a:buNone/>
            </a:pPr>
            <a:r>
              <a:rPr lang="cs-CZ" sz="1600" b="1" dirty="0" smtClean="0"/>
              <a:t>1773- 1847</a:t>
            </a:r>
          </a:p>
          <a:p>
            <a:endParaRPr lang="cs-CZ" sz="400" dirty="0"/>
          </a:p>
          <a:p>
            <a:endParaRPr lang="cs-CZ" sz="400" dirty="0" smtClean="0"/>
          </a:p>
          <a:p>
            <a:endParaRPr lang="cs-CZ" sz="400" dirty="0" smtClean="0"/>
          </a:p>
          <a:p>
            <a:pPr marL="0" indent="0">
              <a:buNone/>
            </a:pPr>
            <a:endParaRPr lang="cs-CZ" sz="400" dirty="0" smtClean="0"/>
          </a:p>
          <a:p>
            <a:endParaRPr lang="cs-CZ" sz="400" dirty="0" smtClean="0"/>
          </a:p>
          <a:p>
            <a:r>
              <a:rPr lang="cs-CZ" sz="2400" b="1" dirty="0" smtClean="0"/>
              <a:t>nejvýznamnější představitel                  2. generace národního obrození</a:t>
            </a:r>
          </a:p>
          <a:p>
            <a:r>
              <a:rPr lang="cs-CZ" sz="2400" b="1" dirty="0" smtClean="0"/>
              <a:t>jazykovědec, autor, překladatel</a:t>
            </a:r>
          </a:p>
          <a:p>
            <a:r>
              <a:rPr lang="cs-CZ" sz="2400" b="1" dirty="0" smtClean="0"/>
              <a:t>překlady z němčiny, francouzštiny, angličtiny</a:t>
            </a:r>
          </a:p>
          <a:p>
            <a:r>
              <a:rPr lang="cs-CZ" sz="2400" b="1" dirty="0" smtClean="0"/>
              <a:t>organizátor obrozeneckého dění</a:t>
            </a:r>
            <a:endParaRPr lang="cs-CZ" sz="2400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444" y="1309511"/>
            <a:ext cx="3499161" cy="444782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4730044" y="6019800"/>
            <a:ext cx="1144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č.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1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1421" y="2099732"/>
            <a:ext cx="8479191" cy="3307645"/>
          </a:xfrm>
        </p:spPr>
        <p:txBody>
          <a:bodyPr/>
          <a:lstStyle/>
          <a:p>
            <a:r>
              <a:rPr lang="cs-CZ" sz="3600" b="1" dirty="0"/>
              <a:t>Slovesnost</a:t>
            </a:r>
            <a:r>
              <a:rPr lang="cs-CZ" sz="3600" dirty="0"/>
              <a:t>  </a:t>
            </a:r>
            <a:r>
              <a:rPr lang="cs-CZ" sz="3600" dirty="0" smtClean="0"/>
              <a:t> /1820/</a:t>
            </a:r>
            <a:br>
              <a:rPr lang="cs-CZ" sz="3600" dirty="0" smtClean="0"/>
            </a:br>
            <a:r>
              <a:rPr lang="cs-CZ" sz="3600" dirty="0" smtClean="0"/>
              <a:t> </a:t>
            </a:r>
            <a:br>
              <a:rPr lang="cs-CZ" sz="3600" dirty="0" smtClean="0"/>
            </a:br>
            <a:r>
              <a:rPr lang="cs-CZ" sz="2800" dirty="0" smtClean="0"/>
              <a:t> - první česká teorie </a:t>
            </a:r>
            <a:r>
              <a:rPr lang="cs-CZ" sz="2800" dirty="0"/>
              <a:t>literatury </a:t>
            </a:r>
            <a:r>
              <a:rPr lang="cs-CZ" sz="2800" dirty="0" smtClean="0"/>
              <a:t>a slohu </a:t>
            </a:r>
            <a:br>
              <a:rPr lang="cs-CZ" sz="2800" dirty="0" smtClean="0"/>
            </a:br>
            <a:r>
              <a:rPr lang="cs-CZ" sz="2800" dirty="0"/>
              <a:t> </a:t>
            </a:r>
            <a:r>
              <a:rPr lang="cs-CZ" sz="2800" dirty="0" smtClean="0"/>
              <a:t>	spojená s čítankou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- zachycuje bohatství české literatury od dob       	M. J. Husa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 - stala se pomůckou k výuce české literatury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73748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600" b="1" dirty="0"/>
              <a:t>Historie literatury české </a:t>
            </a:r>
            <a:r>
              <a:rPr lang="cs-CZ" sz="3600" b="1" dirty="0" smtClean="0"/>
              <a:t> </a:t>
            </a:r>
            <a:r>
              <a:rPr lang="cs-CZ" sz="3200" dirty="0" smtClean="0"/>
              <a:t>/1825/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>-  vychází </a:t>
            </a:r>
            <a:r>
              <a:rPr lang="cs-CZ" sz="2800" dirty="0"/>
              <a:t>z díla </a:t>
            </a:r>
            <a:r>
              <a:rPr lang="cs-CZ" sz="2800" dirty="0" smtClean="0"/>
              <a:t>Dobrovského</a:t>
            </a:r>
            <a:br>
              <a:rPr lang="cs-CZ" sz="2800" dirty="0" smtClean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>-</a:t>
            </a:r>
            <a:r>
              <a:rPr lang="cs-CZ" sz="2800" dirty="0" smtClean="0"/>
              <a:t>  jde </a:t>
            </a:r>
            <a:r>
              <a:rPr lang="cs-CZ" sz="2800" dirty="0"/>
              <a:t>o soupis všech tehdy známých českých </a:t>
            </a:r>
            <a:r>
              <a:rPr lang="cs-CZ" sz="2800" dirty="0" smtClean="0"/>
              <a:t> 	literárních památek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03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99822" y="1087526"/>
            <a:ext cx="863599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>
                <a:solidFill>
                  <a:schemeClr val="bg1"/>
                </a:solidFill>
              </a:rPr>
              <a:t>Rozmlouvání o </a:t>
            </a:r>
            <a:r>
              <a:rPr lang="cs-CZ" sz="3600" b="1" dirty="0" smtClean="0">
                <a:solidFill>
                  <a:schemeClr val="bg1"/>
                </a:solidFill>
              </a:rPr>
              <a:t>jazyku českém</a:t>
            </a:r>
          </a:p>
          <a:p>
            <a:endParaRPr lang="cs-CZ" sz="3600" b="1" dirty="0" smtClean="0">
              <a:solidFill>
                <a:schemeClr val="bg1"/>
              </a:solidFill>
            </a:endParaRPr>
          </a:p>
          <a:p>
            <a:r>
              <a:rPr lang="cs-CZ" sz="3600" dirty="0" smtClean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chemeClr val="bg1"/>
                </a:solidFill>
              </a:rPr>
              <a:t>– jedná se o dvě statě</a:t>
            </a:r>
            <a:r>
              <a:rPr lang="cs-CZ" sz="2400" dirty="0" smtClean="0">
                <a:solidFill>
                  <a:schemeClr val="bg1"/>
                </a:solidFill>
              </a:rPr>
              <a:t>, ve kterých </a:t>
            </a:r>
            <a:r>
              <a:rPr lang="cs-CZ" sz="2400" dirty="0">
                <a:solidFill>
                  <a:schemeClr val="bg1"/>
                </a:solidFill>
              </a:rPr>
              <a:t>Jungmann </a:t>
            </a:r>
            <a:r>
              <a:rPr lang="cs-CZ" sz="2400" dirty="0" smtClean="0">
                <a:solidFill>
                  <a:schemeClr val="bg1"/>
                </a:solidFill>
              </a:rPr>
              <a:t>vyjádřil 	</a:t>
            </a:r>
            <a:r>
              <a:rPr lang="cs-CZ" sz="2400" b="1" dirty="0" smtClean="0">
                <a:solidFill>
                  <a:schemeClr val="bg1"/>
                </a:solidFill>
              </a:rPr>
              <a:t>kulturní program </a:t>
            </a:r>
            <a:r>
              <a:rPr lang="cs-CZ" sz="2400" b="1" dirty="0">
                <a:solidFill>
                  <a:schemeClr val="bg1"/>
                </a:solidFill>
              </a:rPr>
              <a:t>své </a:t>
            </a:r>
            <a:r>
              <a:rPr lang="cs-CZ" sz="2400" b="1" dirty="0" smtClean="0">
                <a:solidFill>
                  <a:schemeClr val="bg1"/>
                </a:solidFill>
              </a:rPr>
              <a:t>generace</a:t>
            </a:r>
          </a:p>
          <a:p>
            <a:endParaRPr lang="cs-CZ" sz="2400" dirty="0" smtClean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 - Jungmann </a:t>
            </a:r>
            <a:r>
              <a:rPr lang="cs-CZ" sz="2400" dirty="0">
                <a:solidFill>
                  <a:schemeClr val="bg1"/>
                </a:solidFill>
              </a:rPr>
              <a:t>vyzdvihuje </a:t>
            </a:r>
            <a:r>
              <a:rPr lang="cs-CZ" sz="2400" b="1" dirty="0">
                <a:solidFill>
                  <a:schemeClr val="bg1"/>
                </a:solidFill>
              </a:rPr>
              <a:t>kvalitu veleslavínské češtiny </a:t>
            </a:r>
            <a:r>
              <a:rPr lang="cs-CZ" sz="2400" b="1" dirty="0" smtClean="0">
                <a:solidFill>
                  <a:schemeClr val="bg1"/>
                </a:solidFill>
              </a:rPr>
              <a:t>       </a:t>
            </a:r>
            <a:r>
              <a:rPr lang="cs-CZ" sz="2400" dirty="0" smtClean="0">
                <a:solidFill>
                  <a:schemeClr val="bg1"/>
                </a:solidFill>
              </a:rPr>
              <a:t>	a </a:t>
            </a:r>
            <a:r>
              <a:rPr lang="cs-CZ" sz="2400" dirty="0">
                <a:solidFill>
                  <a:schemeClr val="bg1"/>
                </a:solidFill>
              </a:rPr>
              <a:t>ostře kritizuje češtinu své </a:t>
            </a:r>
            <a:r>
              <a:rPr lang="cs-CZ" sz="2400" dirty="0" smtClean="0">
                <a:solidFill>
                  <a:schemeClr val="bg1"/>
                </a:solidFill>
              </a:rPr>
              <a:t>doby, zejména Čechy,   	kteří </a:t>
            </a:r>
            <a:r>
              <a:rPr lang="cs-CZ" sz="2400" dirty="0">
                <a:solidFill>
                  <a:schemeClr val="bg1"/>
                </a:solidFill>
              </a:rPr>
              <a:t>mluví </a:t>
            </a:r>
            <a:r>
              <a:rPr lang="cs-CZ" sz="2400" dirty="0" smtClean="0">
                <a:solidFill>
                  <a:schemeClr val="bg1"/>
                </a:solidFill>
              </a:rPr>
              <a:t>špatně,  </a:t>
            </a:r>
            <a:r>
              <a:rPr lang="cs-CZ" sz="2400" dirty="0">
                <a:solidFill>
                  <a:schemeClr val="bg1"/>
                </a:solidFill>
              </a:rPr>
              <a:t>nesrozumitelně, </a:t>
            </a:r>
            <a:r>
              <a:rPr lang="cs-CZ" sz="2400" dirty="0" smtClean="0">
                <a:solidFill>
                  <a:schemeClr val="bg1"/>
                </a:solidFill>
              </a:rPr>
              <a:t>poloněmecky</a:t>
            </a:r>
          </a:p>
          <a:p>
            <a:endParaRPr lang="cs-CZ" sz="2400" dirty="0">
              <a:solidFill>
                <a:schemeClr val="bg1"/>
              </a:solidFill>
            </a:endParaRPr>
          </a:p>
          <a:p>
            <a:r>
              <a:rPr lang="cs-CZ" sz="2400" dirty="0" smtClean="0">
                <a:solidFill>
                  <a:schemeClr val="bg1"/>
                </a:solidFill>
              </a:rPr>
              <a:t> - za pravého Čecha považuje autor jen toho, </a:t>
            </a:r>
            <a:r>
              <a:rPr lang="cs-CZ" sz="2400" dirty="0">
                <a:solidFill>
                  <a:schemeClr val="bg1"/>
                </a:solidFill>
              </a:rPr>
              <a:t>kdo mluví </a:t>
            </a:r>
            <a:r>
              <a:rPr lang="cs-CZ" sz="2400" dirty="0" smtClean="0">
                <a:solidFill>
                  <a:schemeClr val="bg1"/>
                </a:solidFill>
              </a:rPr>
              <a:t>	česky 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505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21088" y="2551288"/>
            <a:ext cx="8825658" cy="3793067"/>
          </a:xfrm>
        </p:spPr>
        <p:txBody>
          <a:bodyPr/>
          <a:lstStyle/>
          <a:p>
            <a:r>
              <a:rPr lang="cs-CZ" sz="3600" b="1" dirty="0" smtClean="0"/>
              <a:t>Slovník česko-německý    -   5 dílů</a:t>
            </a:r>
            <a:br>
              <a:rPr lang="cs-CZ" sz="3600" b="1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/>
              <a:t>-</a:t>
            </a:r>
            <a:r>
              <a:rPr lang="cs-CZ" sz="3600" b="1" dirty="0" smtClean="0"/>
              <a:t>  </a:t>
            </a:r>
            <a:r>
              <a:rPr lang="cs-CZ" sz="2800" dirty="0" smtClean="0"/>
              <a:t>jedná se o kolektivní dílo</a:t>
            </a:r>
            <a:br>
              <a:rPr lang="cs-CZ" sz="2800" dirty="0" smtClean="0"/>
            </a:br>
            <a:r>
              <a:rPr lang="cs-CZ" sz="2800" dirty="0" smtClean="0"/>
              <a:t>-   je dokladem vyspělosti českého jazyka</a:t>
            </a:r>
            <a:br>
              <a:rPr lang="cs-CZ" sz="2800" dirty="0" smtClean="0"/>
            </a:br>
            <a:r>
              <a:rPr lang="cs-CZ" sz="2800" dirty="0" smtClean="0"/>
              <a:t>-   obsahuje asi 120 000 slov včetně odborného   	názvosloví</a:t>
            </a:r>
            <a:br>
              <a:rPr lang="cs-CZ" sz="2800" dirty="0" smtClean="0"/>
            </a:b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2800" dirty="0" smtClean="0"/>
              <a:t>-  zdrojem slovní zásoby – vedle řeči lidu a starých   	literárních památek také slovanské jazyky (zvl. 	ruština a polština)</a:t>
            </a:r>
            <a:br>
              <a:rPr lang="cs-CZ" sz="2800" dirty="0" smtClean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7163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95222" y="2009422"/>
            <a:ext cx="9016334" cy="2677648"/>
          </a:xfrm>
        </p:spPr>
        <p:txBody>
          <a:bodyPr/>
          <a:lstStyle/>
          <a:p>
            <a:r>
              <a:rPr lang="cs-CZ" dirty="0"/>
              <a:t>„</a:t>
            </a:r>
            <a:r>
              <a:rPr lang="cs-CZ" sz="3200" dirty="0"/>
              <a:t>Kdo z nás může, ten pracuj</a:t>
            </a:r>
            <a:r>
              <a:rPr lang="cs-CZ" sz="3200" dirty="0" smtClean="0"/>
              <a:t>,            abychom lepší </a:t>
            </a:r>
            <a:r>
              <a:rPr lang="cs-CZ" sz="3200" dirty="0"/>
              <a:t>vlasti dochovali potomkům, než </a:t>
            </a:r>
            <a:r>
              <a:rPr lang="cs-CZ" sz="3200" dirty="0" smtClean="0"/>
              <a:t>	nám </a:t>
            </a:r>
            <a:r>
              <a:rPr lang="cs-CZ" sz="3200" dirty="0"/>
              <a:t>od předků zůstavena</a:t>
            </a:r>
            <a:r>
              <a:rPr lang="cs-CZ" sz="3200" dirty="0" smtClean="0"/>
              <a:t>.“</a:t>
            </a:r>
            <a:br>
              <a:rPr lang="cs-CZ" sz="3200" dirty="0" smtClean="0"/>
            </a:br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 smtClean="0"/>
              <a:t>                                             </a:t>
            </a:r>
            <a:r>
              <a:rPr lang="cs-CZ" sz="3200" b="1" dirty="0" smtClean="0">
                <a:hlinkClick r:id="rId2" tooltip="Josef Jungmann citáty"/>
              </a:rPr>
              <a:t>Josef </a:t>
            </a:r>
            <a:r>
              <a:rPr lang="cs-CZ" sz="3200" b="1" dirty="0">
                <a:hlinkClick r:id="rId2" tooltip="Josef Jungmann citáty"/>
              </a:rPr>
              <a:t>Jungmann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9450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2761</TotalTime>
  <Words>169</Words>
  <Application>Microsoft Office PowerPoint</Application>
  <PresentationFormat>Vlastní</PresentationFormat>
  <Paragraphs>41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Iontový efekt</vt:lpstr>
      <vt:lpstr>Prezentace aplikace PowerPoint</vt:lpstr>
      <vt:lpstr>Prezentace aplikace PowerPoint</vt:lpstr>
      <vt:lpstr>       JOSEF JUNGMANN</vt:lpstr>
      <vt:lpstr>Prezentace aplikace PowerPoint</vt:lpstr>
      <vt:lpstr>Slovesnost   /1820/    - první česká teorie literatury a slohu    spojená s čítankou   - zachycuje bohatství české literatury od dob        M. J. Husa   - stala se pomůckou k výuce české literatury </vt:lpstr>
      <vt:lpstr>Historie literatury české  /1825/   -  vychází z díla Dobrovského  -  jde o soupis všech tehdy známých českých   literárních památek </vt:lpstr>
      <vt:lpstr>Prezentace aplikace PowerPoint</vt:lpstr>
      <vt:lpstr>Slovník česko-německý    -   5 dílů  -  jedná se o kolektivní dílo -   je dokladem vyspělosti českého jazyka -   obsahuje asi 120 000 slov včetně odborného    názvosloví  -  zdrojem slovní zásoby – vedle řeči lidu a starých    literárních památek také slovanské jazyky (zvl.  ruština a polština) </vt:lpstr>
      <vt:lpstr>„Kdo z nás může, ten pracuj,            abychom lepší vlasti dochovali potomkům, než  nám od předků zůstavena.“                                               Josef Jungmann 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JOSEF JUNGMANN</dc:title>
  <dc:creator>Alex</dc:creator>
  <cp:lastModifiedBy>ONDRA</cp:lastModifiedBy>
  <cp:revision>24</cp:revision>
  <dcterms:created xsi:type="dcterms:W3CDTF">2014-04-27T20:52:27Z</dcterms:created>
  <dcterms:modified xsi:type="dcterms:W3CDTF">2014-05-04T21:17:26Z</dcterms:modified>
</cp:coreProperties>
</file>