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66" r:id="rId3"/>
    <p:sldId id="256" r:id="rId4"/>
    <p:sldId id="257" r:id="rId5"/>
    <p:sldId id="258" r:id="rId6"/>
    <p:sldId id="260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bicko.avcr.cz/miranda2/export/sitesavcr/data.avcr.cz/abicko/2007/2/obsah/images/b_2007-02-06_92327.jpg" TargetMode="External"/><Relationship Id="rId2" Type="http://schemas.openxmlformats.org/officeDocument/2006/relationships/hyperlink" Target="http://leccos.com/pics/pic/kollar_jan.jpg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100000">
              <a:schemeClr val="tx1">
                <a:lumMod val="0"/>
                <a:lumOff val="100000"/>
                <a:alpha val="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445" y="0"/>
            <a:ext cx="9391110" cy="166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07568" y="2564905"/>
            <a:ext cx="7844408" cy="1542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300" b="1" dirty="0" smtClean="0">
                <a:solidFill>
                  <a:sysClr val="windowText" lastClr="000000"/>
                </a:solidFill>
                <a:latin typeface="Calibri"/>
              </a:rPr>
              <a:t>Jan Kollár</a:t>
            </a:r>
            <a:r>
              <a:rPr lang="cs-CZ" sz="4000" b="1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sz="40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cs-CZ" sz="2700" dirty="0" smtClean="0">
                <a:solidFill>
                  <a:sysClr val="windowText" lastClr="000000"/>
                </a:solidFill>
                <a:latin typeface="Calibri"/>
              </a:rPr>
              <a:t>Mgr. Ludmila Růžičková</a:t>
            </a:r>
            <a:r>
              <a:rPr lang="cs-CZ" sz="36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cs-CZ" sz="3600" dirty="0" smtClean="0">
                <a:solidFill>
                  <a:sysClr val="windowText" lastClr="000000"/>
                </a:solidFill>
                <a:latin typeface="Calibri"/>
              </a:rPr>
            </a:br>
            <a:endParaRPr lang="cs-CZ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895600" y="4725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Střední průmyslová škola, Mladá Boleslav, Havlíčkova 456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CZ.1.07/1.5.00/34.0861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MODERNIZACE VÝUKY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3048000" y="48775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Střední průmyslová škola, Mladá Boleslav, Havlíčkova 456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CZ.1.07/1.5.00/34.0861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MODERNIZACE VÝUKY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3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67508" y="1481070"/>
            <a:ext cx="10504536" cy="413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Anotace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Předmět: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český jazyk a literatura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Ročník: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I. ročník SŠ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Tematický celek: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Literatura od doby pobělohorské                                   		           až po národní obrození</a:t>
            </a:r>
          </a:p>
          <a:p>
            <a:pPr lvl="0" defTabSz="914400">
              <a:lnSpc>
                <a:spcPct val="110000"/>
              </a:lnSpc>
              <a:defRPr/>
            </a:pP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Klíčová </a:t>
            </a: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slova</a:t>
            </a: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: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Jan Kollár,  Slávy dcera</a:t>
            </a:r>
            <a:endParaRPr lang="cs-CZ" sz="3200" i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 defTabSz="914400">
              <a:lnSpc>
                <a:spcPct val="110000"/>
              </a:lnSpc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Forma</a:t>
            </a: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výklad</a:t>
            </a:r>
            <a:endParaRPr lang="cs-CZ" sz="3200" i="1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Datum vytvoření: 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31. 03. 2014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333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jan</a:t>
            </a:r>
            <a:r>
              <a:rPr lang="cs-CZ" dirty="0" smtClean="0"/>
              <a:t> </a:t>
            </a:r>
            <a:r>
              <a:rPr lang="cs-CZ" dirty="0" err="1" smtClean="0"/>
              <a:t>kollár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74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077155" y="1693334"/>
            <a:ext cx="93133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Pracuj každý s chutí usilovnou</a:t>
            </a:r>
          </a:p>
          <a:p>
            <a:r>
              <a:rPr lang="cs-CZ" sz="2800" b="1" dirty="0" smtClean="0"/>
              <a:t>na národu roli dědičné, </a:t>
            </a:r>
          </a:p>
          <a:p>
            <a:r>
              <a:rPr lang="cs-CZ" sz="2800" b="1" dirty="0" smtClean="0"/>
              <a:t>cesty mohou býti rozličné,</a:t>
            </a:r>
          </a:p>
          <a:p>
            <a:r>
              <a:rPr lang="cs-CZ" sz="2800" b="1" dirty="0" smtClean="0"/>
              <a:t>jenom vůli mějme všichni rovnou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J. Kolár   Slávy dcera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2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94967" y="685800"/>
            <a:ext cx="3657600" cy="668867"/>
          </a:xfrm>
        </p:spPr>
        <p:txBody>
          <a:bodyPr/>
          <a:lstStyle/>
          <a:p>
            <a:r>
              <a:rPr lang="cs-CZ" dirty="0" smtClean="0"/>
              <a:t>1793-1852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4386" y="685800"/>
            <a:ext cx="3372793" cy="4756503"/>
          </a:xfrm>
          <a:prstGeom prst="rect">
            <a:avLst/>
          </a:prstGeo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24424" y="2009422"/>
            <a:ext cx="6048376" cy="2619021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Slovák píšící česky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zastánce myšlenky slovanské vzájemnosti (panslavismus)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studijní pobyt v Jeně (seznámení            s </a:t>
            </a:r>
            <a:r>
              <a:rPr lang="cs-CZ" sz="2400" dirty="0" err="1" smtClean="0">
                <a:solidFill>
                  <a:schemeClr val="tx1"/>
                </a:solidFill>
              </a:rPr>
              <a:t>Friderikou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</a:rPr>
              <a:t>Wilheminou</a:t>
            </a:r>
            <a:r>
              <a:rPr lang="cs-CZ" sz="2400" dirty="0" smtClean="0">
                <a:solidFill>
                  <a:schemeClr val="tx1"/>
                </a:solidFill>
              </a:rPr>
              <a:t> Schmidtovou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4386" y="5442303"/>
            <a:ext cx="1691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Obr. č. 1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194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Slávy dcera</a:t>
            </a:r>
          </a:p>
          <a:p>
            <a:endParaRPr lang="cs-CZ" sz="3200" b="1" dirty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Kollárovo celoživotní dílo, které několikrát přepracoval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je oslavou Slovanstva</a:t>
            </a:r>
          </a:p>
          <a:p>
            <a:endParaRPr lang="cs-CZ" sz="2800" dirty="0" smtClean="0">
              <a:solidFill>
                <a:schemeClr val="tx1"/>
              </a:solidFill>
            </a:endParaRPr>
          </a:p>
          <a:p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812" y="483101"/>
            <a:ext cx="3407959" cy="535275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389812" y="5835853"/>
            <a:ext cx="1607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Obr. č. 2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541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Slávy dcera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/</a:t>
            </a:r>
            <a:r>
              <a:rPr lang="cs-CZ" sz="2800" dirty="0" smtClean="0">
                <a:solidFill>
                  <a:schemeClr val="tx1"/>
                </a:solidFill>
              </a:rPr>
              <a:t>=dcera bohyně Slovanstva/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básnická skladba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Předzpěv</a:t>
            </a:r>
            <a:r>
              <a:rPr lang="cs-CZ" sz="2400" dirty="0" smtClean="0">
                <a:solidFill>
                  <a:schemeClr val="tx1"/>
                </a:solidFill>
              </a:rPr>
              <a:t> – vyjadřuje žal nad záhubou  	Pobaltských Slovanů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	odsuzuje germanizaci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	vyjadřuje víru ve slavnou 	budoucnost Slovanů (myšlenka 	slovanské vzájemnosti)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256462" y="2895599"/>
            <a:ext cx="3657600" cy="2670811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5 oddílů básní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nazvaných podle řek protékajících slovanským územím (Sála, Labe, Dunaj, </a:t>
            </a:r>
            <a:r>
              <a:rPr lang="cs-CZ" sz="2400" dirty="0" err="1" smtClean="0">
                <a:solidFill>
                  <a:schemeClr val="tx1"/>
                </a:solidFill>
              </a:rPr>
              <a:t>Rén</a:t>
            </a:r>
            <a:r>
              <a:rPr lang="cs-CZ" sz="2400" dirty="0" smtClean="0">
                <a:solidFill>
                  <a:schemeClr val="tx1"/>
                </a:solidFill>
              </a:rPr>
              <a:t>, Vltava)                                              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1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1" y="685800"/>
            <a:ext cx="8854899" cy="5173133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Slávy dcera je inspirována Dantovou Božskou komedií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básník</a:t>
            </a:r>
            <a:r>
              <a:rPr lang="cs-CZ" sz="2400" dirty="0" smtClean="0">
                <a:solidFill>
                  <a:schemeClr val="tx1"/>
                </a:solidFill>
              </a:rPr>
              <a:t> zde putuje slovanskými zeměmi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	provázen </a:t>
            </a:r>
            <a:r>
              <a:rPr lang="cs-CZ" sz="2400" b="1" dirty="0" smtClean="0">
                <a:solidFill>
                  <a:schemeClr val="tx1"/>
                </a:solidFill>
              </a:rPr>
              <a:t>Mínou</a:t>
            </a:r>
            <a:r>
              <a:rPr lang="cs-CZ" sz="2400" dirty="0" smtClean="0">
                <a:solidFill>
                  <a:schemeClr val="tx1"/>
                </a:solidFill>
              </a:rPr>
              <a:t> (alegorie slovanské budoucnosti)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     a </a:t>
            </a:r>
            <a:r>
              <a:rPr lang="cs-CZ" sz="2400" b="1" dirty="0" smtClean="0">
                <a:solidFill>
                  <a:schemeClr val="tx1"/>
                </a:solidFill>
              </a:rPr>
              <a:t>Milkem </a:t>
            </a:r>
            <a:r>
              <a:rPr lang="cs-CZ" sz="2400" dirty="0" smtClean="0">
                <a:solidFill>
                  <a:schemeClr val="tx1"/>
                </a:solidFill>
              </a:rPr>
              <a:t>(slovanský bůh lásky)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celým dílem se prolíná láska vlastenecká s city milostnými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20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9876464" cy="5308600"/>
          </a:xfrm>
        </p:spPr>
        <p:txBody>
          <a:bodyPr/>
          <a:lstStyle/>
          <a:p>
            <a:r>
              <a:rPr lang="cs-CZ" dirty="0" smtClean="0"/>
              <a:t>Zdroje</a:t>
            </a:r>
          </a:p>
          <a:p>
            <a:r>
              <a:rPr lang="cs-CZ" dirty="0"/>
              <a:t>SOCHROVÁ, M. KOMPLETNÍ PŘEHLED české a světové LITERATURY. 1. vyd. Havlíčkův Brod: FRAGMENT, 2007. ISBN </a:t>
            </a:r>
            <a:r>
              <a:rPr lang="cs-CZ" dirty="0" smtClean="0"/>
              <a:t>978-80-253-0311-5</a:t>
            </a:r>
          </a:p>
          <a:p>
            <a:r>
              <a:rPr lang="cs-CZ" dirty="0"/>
              <a:t>Obr</a:t>
            </a:r>
            <a:r>
              <a:rPr lang="cs-CZ" dirty="0" smtClean="0"/>
              <a:t>. </a:t>
            </a:r>
            <a:r>
              <a:rPr lang="cs-CZ" dirty="0"/>
              <a:t>č. 1: </a:t>
            </a:r>
            <a:r>
              <a:rPr lang="cs-CZ" i="1" dirty="0" smtClean="0"/>
              <a:t>leccos.com </a:t>
            </a:r>
            <a:r>
              <a:rPr lang="cs-CZ" dirty="0" smtClean="0"/>
              <a:t>: </a:t>
            </a:r>
            <a:r>
              <a:rPr lang="cs-CZ" dirty="0"/>
              <a:t>[online] </a:t>
            </a:r>
            <a:r>
              <a:rPr lang="cs-CZ" dirty="0" smtClean="0"/>
              <a:t>26.9.2011[vid.31.4.2014 </a:t>
            </a:r>
            <a:r>
              <a:rPr lang="cs-CZ" dirty="0"/>
              <a:t>]. Dostupné z: </a:t>
            </a:r>
            <a:r>
              <a:rPr lang="cs-CZ" dirty="0" smtClean="0">
                <a:hlinkClick r:id="rId2"/>
              </a:rPr>
              <a:t>http://leccos.com/pics/pic/kollar_jan.jpg</a:t>
            </a:r>
            <a:endParaRPr lang="cs-CZ" dirty="0" smtClean="0"/>
          </a:p>
          <a:p>
            <a:r>
              <a:rPr lang="cs-CZ" dirty="0"/>
              <a:t>Obr. č. </a:t>
            </a:r>
            <a:r>
              <a:rPr lang="cs-CZ" dirty="0" smtClean="0"/>
              <a:t>2: </a:t>
            </a:r>
            <a:r>
              <a:rPr lang="cs-CZ" i="1" dirty="0"/>
              <a:t>abicko.avcr.cz </a:t>
            </a:r>
            <a:r>
              <a:rPr lang="cs-CZ" dirty="0" smtClean="0"/>
              <a:t>: </a:t>
            </a:r>
            <a:r>
              <a:rPr lang="cs-CZ" dirty="0"/>
              <a:t>[online] </a:t>
            </a:r>
            <a:r>
              <a:rPr lang="cs-CZ" dirty="0" smtClean="0"/>
              <a:t>5.11.2013[vid.31.4.2014 </a:t>
            </a:r>
            <a:r>
              <a:rPr lang="cs-CZ" dirty="0"/>
              <a:t>]. Dostupné z: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abicko.avcr.cz/miranda2/export/sitesavcr/data.avcr.cz/abicko/2007/2/obsah/images/b_2007-02-06_92327.jpg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9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116</TotalTime>
  <Words>228</Words>
  <Application>Microsoft Office PowerPoint</Application>
  <PresentationFormat>Vlastní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Řez</vt:lpstr>
      <vt:lpstr>Prezentace aplikace PowerPoint</vt:lpstr>
      <vt:lpstr>Prezentace aplikace PowerPoint</vt:lpstr>
      <vt:lpstr>jan kollár</vt:lpstr>
      <vt:lpstr>Prezentace aplikace PowerPoint</vt:lpstr>
      <vt:lpstr>1793-1852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kollár</dc:title>
  <dc:creator>Alex</dc:creator>
  <cp:lastModifiedBy>ONDRA</cp:lastModifiedBy>
  <cp:revision>11</cp:revision>
  <dcterms:created xsi:type="dcterms:W3CDTF">2014-04-30T03:25:39Z</dcterms:created>
  <dcterms:modified xsi:type="dcterms:W3CDTF">2014-05-04T21:17:33Z</dcterms:modified>
</cp:coreProperties>
</file>