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6" r:id="rId3"/>
    <p:sldId id="256" r:id="rId4"/>
    <p:sldId id="257" r:id="rId5"/>
    <p:sldId id="260" r:id="rId6"/>
    <p:sldId id="258" r:id="rId7"/>
    <p:sldId id="259" r:id="rId8"/>
    <p:sldId id="263" r:id="rId9"/>
    <p:sldId id="265" r:id="rId10"/>
    <p:sldId id="264" r:id="rId11"/>
    <p:sldId id="262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2631-E854-4A49-9E72-B9DA5907ADD5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1FE0581-488E-4EA4-B1B6-E06D19C507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635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2631-E854-4A49-9E72-B9DA5907ADD5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0581-488E-4EA4-B1B6-E06D19C507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04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2631-E854-4A49-9E72-B9DA5907ADD5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0581-488E-4EA4-B1B6-E06D19C507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48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2631-E854-4A49-9E72-B9DA5907ADD5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0581-488E-4EA4-B1B6-E06D19C507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37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FE82631-E854-4A49-9E72-B9DA5907ADD5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1FE0581-488E-4EA4-B1B6-E06D19C507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3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2631-E854-4A49-9E72-B9DA5907ADD5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0581-488E-4EA4-B1B6-E06D19C507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81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2631-E854-4A49-9E72-B9DA5907ADD5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0581-488E-4EA4-B1B6-E06D19C507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5235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2631-E854-4A49-9E72-B9DA5907ADD5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0581-488E-4EA4-B1B6-E06D19C507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68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2631-E854-4A49-9E72-B9DA5907ADD5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0581-488E-4EA4-B1B6-E06D19C507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72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2631-E854-4A49-9E72-B9DA5907ADD5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0581-488E-4EA4-B1B6-E06D19C507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78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2631-E854-4A49-9E72-B9DA5907ADD5}" type="datetimeFigureOut">
              <a:rPr lang="cs-CZ" smtClean="0"/>
              <a:t>28.2.2014</a:t>
            </a:fld>
            <a:endParaRPr lang="cs-CZ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0581-488E-4EA4-B1B6-E06D19C507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62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FE82631-E854-4A49-9E72-B9DA5907ADD5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1FE0581-488E-4EA4-B1B6-E06D19C507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47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totojemoje.blog.cz/galerie/mesta-a-obce-stadte-und-gemeindebund/fulnek/j-a-komensky/obrazek/72208523" TargetMode="External"/><Relationship Id="rId7" Type="http://schemas.openxmlformats.org/officeDocument/2006/relationships/hyperlink" Target="http://cit.uniba.sk/vzdelavanie/jak/jak4d.html" TargetMode="External"/><Relationship Id="rId2" Type="http://schemas.openxmlformats.org/officeDocument/2006/relationships/hyperlink" Target="http://www.kraj-jihocesky.cz/index.php?par%5bid_v%5d=1&amp;par%5blang%5d=CS&amp;par%5bakt%5d=385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bdias.cz/117-300-large/labyrint-sveta-a-raj-srdce-v-jazyce-21stol.jpg" TargetMode="External"/><Relationship Id="rId5" Type="http://schemas.openxmlformats.org/officeDocument/2006/relationships/hyperlink" Target="http://www.pmjak.cz/node/356" TargetMode="External"/><Relationship Id="rId4" Type="http://schemas.openxmlformats.org/officeDocument/2006/relationships/hyperlink" Target="http://img.radio.cz/pictures/osobnosti/komensky_naarden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482" y="0"/>
            <a:ext cx="8349117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3048000" y="2721114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3600" b="1" kern="0" dirty="0" smtClean="0">
                <a:solidFill>
                  <a:sysClr val="windowText" lastClr="000000"/>
                </a:solidFill>
              </a:rPr>
              <a:t> Jan Amos Komenský</a:t>
            </a:r>
            <a:r>
              <a:rPr lang="cs-CZ" sz="2800" b="1" kern="0" dirty="0" smtClean="0">
                <a:solidFill>
                  <a:sysClr val="windowText" lastClr="000000"/>
                </a:solidFill>
              </a:rPr>
              <a:t>                                               život a dílo filozofické</a:t>
            </a:r>
            <a:r>
              <a:rPr lang="cs-CZ" sz="2800" b="1" kern="0" dirty="0">
                <a:solidFill>
                  <a:sysClr val="windowText" lastClr="000000"/>
                </a:solidFill>
              </a:rPr>
              <a:t/>
            </a:r>
            <a:br>
              <a:rPr lang="cs-CZ" sz="2800" b="1" kern="0" dirty="0">
                <a:solidFill>
                  <a:sysClr val="windowText" lastClr="000000"/>
                </a:solidFill>
              </a:rPr>
            </a:br>
            <a:r>
              <a:rPr lang="cs-CZ" sz="3200" kern="0" dirty="0">
                <a:solidFill>
                  <a:sysClr val="windowText" lastClr="000000"/>
                </a:solidFill>
              </a:rPr>
              <a:t/>
            </a:r>
            <a:br>
              <a:rPr lang="cs-CZ" sz="3200" kern="0" dirty="0">
                <a:solidFill>
                  <a:sysClr val="windowText" lastClr="000000"/>
                </a:solidFill>
              </a:rPr>
            </a:br>
            <a:r>
              <a:rPr lang="cs-CZ" kern="0" dirty="0">
                <a:solidFill>
                  <a:sysClr val="windowText" lastClr="000000"/>
                </a:solidFill>
              </a:rPr>
              <a:t>Mgr. Ludmila Růžičková</a:t>
            </a:r>
            <a:br>
              <a:rPr lang="cs-CZ" kern="0" dirty="0">
                <a:solidFill>
                  <a:sysClr val="windowText" lastClr="000000"/>
                </a:solidFill>
              </a:rPr>
            </a:br>
            <a:endParaRPr lang="cs-CZ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614411" y="5164428"/>
            <a:ext cx="73538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cs-CZ" sz="2000">
                <a:solidFill>
                  <a:sysClr val="windowText" lastClr="000000">
                    <a:tint val="75000"/>
                  </a:sysClr>
                </a:solidFill>
                <a:latin typeface="Calibri" panose="020F0502020204030204"/>
              </a:rPr>
              <a:t>Střední průmyslová škola, Mladá Boleslav, Havlíčkova 456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cs-CZ" sz="2000">
                <a:solidFill>
                  <a:sysClr val="windowText" lastClr="000000">
                    <a:tint val="75000"/>
                  </a:sysClr>
                </a:solidFill>
                <a:latin typeface="Calibri" panose="020F0502020204030204"/>
              </a:rPr>
              <a:t>CZ.1.07/1.5.00/34.0861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cs-CZ" sz="2000">
                <a:solidFill>
                  <a:sysClr val="windowText" lastClr="000000">
                    <a:tint val="75000"/>
                  </a:sysClr>
                </a:solidFill>
                <a:latin typeface="Calibri" panose="020F0502020204030204"/>
              </a:rPr>
              <a:t>MODERNIZACE VÝUKY</a:t>
            </a:r>
            <a:endParaRPr lang="cs-CZ" sz="2000" dirty="0">
              <a:solidFill>
                <a:sysClr val="windowText" lastClr="000000">
                  <a:tint val="75000"/>
                </a:sys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4646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solidFill>
                  <a:srgbClr val="FF0000"/>
                </a:solidFill>
                <a:latin typeface="+mn-lt"/>
              </a:rPr>
              <a:t>listové do nebe</a:t>
            </a:r>
            <a:endParaRPr lang="cs-CZ" sz="4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596980"/>
            <a:ext cx="10058400" cy="457522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pět fiktivních dopisů chudých Kristu</a:t>
            </a:r>
          </a:p>
          <a:p>
            <a:endParaRPr lang="cs-CZ" sz="2400" dirty="0"/>
          </a:p>
          <a:p>
            <a:endParaRPr lang="cs-CZ" sz="2400" dirty="0" smtClean="0"/>
          </a:p>
          <a:p>
            <a:r>
              <a:rPr lang="cs-CZ" sz="4400" dirty="0" smtClean="0">
                <a:solidFill>
                  <a:srgbClr val="FF0000"/>
                </a:solidFill>
              </a:rPr>
              <a:t>TRUCHLIVÝ</a:t>
            </a:r>
          </a:p>
          <a:p>
            <a:pPr lvl="1"/>
            <a:r>
              <a:rPr lang="cs-CZ" sz="2400" dirty="0" smtClean="0"/>
              <a:t>útěšný spis, útěcha lidem hledajícím východisko z nejistoty</a:t>
            </a:r>
            <a:endParaRPr lang="cs-CZ" sz="2400" dirty="0"/>
          </a:p>
          <a:p>
            <a:endParaRPr lang="cs-CZ" sz="28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6387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1065" y="347730"/>
            <a:ext cx="10497183" cy="5824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Zdroje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Obr. č. </a:t>
            </a:r>
            <a:r>
              <a:rPr lang="cs-CZ" dirty="0"/>
              <a:t>6</a:t>
            </a:r>
            <a:r>
              <a:rPr lang="cs-CZ" dirty="0" smtClean="0"/>
              <a:t>: </a:t>
            </a:r>
            <a:r>
              <a:rPr lang="cs-CZ" i="1" dirty="0" smtClean="0"/>
              <a:t>jihočeskzkraj.cz:</a:t>
            </a:r>
            <a:r>
              <a:rPr lang="cs-CZ" dirty="0" smtClean="0"/>
              <a:t> [online][vid. 2.2.2014]. </a:t>
            </a:r>
            <a:r>
              <a:rPr lang="cs-CZ" dirty="0"/>
              <a:t>Dostupné z: </a:t>
            </a:r>
            <a:r>
              <a:rPr lang="cs-CZ" dirty="0">
                <a:hlinkClick r:id="rId2"/>
              </a:rPr>
              <a:t>http://www.kraj-jihocesky.cz/index.php?par[id_v]=1&amp;par[lang]=CS&amp;par[akt]=</a:t>
            </a:r>
            <a:r>
              <a:rPr lang="cs-CZ" dirty="0" smtClean="0">
                <a:hlinkClick r:id="rId2"/>
              </a:rPr>
              <a:t>3859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Obr. č. </a:t>
            </a:r>
            <a:r>
              <a:rPr lang="cs-CZ" dirty="0" smtClean="0"/>
              <a:t>1: </a:t>
            </a:r>
            <a:r>
              <a:rPr lang="cs-CZ" i="1" dirty="0" smtClean="0"/>
              <a:t>totojemoje.blog.cz </a:t>
            </a:r>
            <a:r>
              <a:rPr lang="cs-CZ" i="1" dirty="0"/>
              <a:t>:</a:t>
            </a:r>
            <a:r>
              <a:rPr lang="cs-CZ" dirty="0" smtClean="0"/>
              <a:t> </a:t>
            </a:r>
            <a:r>
              <a:rPr lang="cs-CZ" dirty="0"/>
              <a:t>[online][vid. 2.2.2014]. Dostupné z: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totojemoje.blog.cz/galerie/mesta-a-obce-stadte-und-gemeindebund/fulnek/j-a-komensky/obrazek/72208523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Obr. č. </a:t>
            </a:r>
            <a:r>
              <a:rPr lang="cs-CZ" dirty="0" smtClean="0"/>
              <a:t>2: </a:t>
            </a:r>
            <a:r>
              <a:rPr lang="cs-CZ" i="1" dirty="0" smtClean="0"/>
              <a:t>img.radio.cz:</a:t>
            </a:r>
            <a:r>
              <a:rPr lang="cs-CZ" dirty="0" smtClean="0"/>
              <a:t> </a:t>
            </a:r>
            <a:r>
              <a:rPr lang="cs-CZ" dirty="0"/>
              <a:t>[online][vid. 2.2.2014]. Dostupné z: </a:t>
            </a: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img.radio.cz/pictures/osobnosti/komensky_naarden.jpg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Obr. č. </a:t>
            </a:r>
            <a:r>
              <a:rPr lang="cs-CZ" dirty="0" smtClean="0"/>
              <a:t>3: </a:t>
            </a:r>
            <a:r>
              <a:rPr lang="cs-CZ" i="1" dirty="0" smtClean="0"/>
              <a:t>NPMK.cz</a:t>
            </a:r>
            <a:r>
              <a:rPr lang="cs-CZ" i="1" dirty="0"/>
              <a:t>:</a:t>
            </a:r>
            <a:r>
              <a:rPr lang="cs-CZ" dirty="0"/>
              <a:t> [online][vid. 2.2.2014]. Dostupné z: </a:t>
            </a:r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www.pmjak.cz/node/356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Obr. č. </a:t>
            </a:r>
            <a:r>
              <a:rPr lang="cs-CZ" dirty="0" smtClean="0"/>
              <a:t>4: </a:t>
            </a:r>
            <a:r>
              <a:rPr lang="cs-CZ" i="1" dirty="0" smtClean="0"/>
              <a:t>abdias.cz</a:t>
            </a:r>
            <a:r>
              <a:rPr lang="cs-CZ" i="1" dirty="0"/>
              <a:t>:</a:t>
            </a:r>
            <a:r>
              <a:rPr lang="cs-CZ" dirty="0"/>
              <a:t> [</a:t>
            </a:r>
            <a:r>
              <a:rPr lang="cs-CZ" dirty="0" smtClean="0"/>
              <a:t>online] 23.6.2012 [vid</a:t>
            </a:r>
            <a:r>
              <a:rPr lang="cs-CZ" dirty="0"/>
              <a:t>. 2.2.2014]. Dostupné z: </a:t>
            </a:r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www.abdias.cz/117-300-large/labyrint-sveta-a-raj-srdce-v-jazyce-21stol.jpg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Obr. č. </a:t>
            </a:r>
            <a:r>
              <a:rPr lang="cs-CZ" dirty="0" smtClean="0"/>
              <a:t>5: </a:t>
            </a:r>
            <a:r>
              <a:rPr lang="cs-CZ" i="1" dirty="0" smtClean="0"/>
              <a:t>uniba.sk:</a:t>
            </a:r>
            <a:r>
              <a:rPr lang="cs-CZ" dirty="0" smtClean="0"/>
              <a:t> </a:t>
            </a:r>
            <a:r>
              <a:rPr lang="cs-CZ" dirty="0"/>
              <a:t>[online</a:t>
            </a:r>
            <a:r>
              <a:rPr lang="cs-CZ" dirty="0" smtClean="0"/>
              <a:t>] 17.12.2009 [vid</a:t>
            </a:r>
            <a:r>
              <a:rPr lang="cs-CZ" dirty="0"/>
              <a:t>. 2.2.2014]. Dostupné </a:t>
            </a:r>
            <a:r>
              <a:rPr lang="cs-CZ"/>
              <a:t>z</a:t>
            </a:r>
            <a:r>
              <a:rPr lang="cs-CZ"/>
              <a:t>: </a:t>
            </a:r>
            <a:r>
              <a:rPr lang="cs-CZ">
                <a:hlinkClick r:id="rId7"/>
              </a:rPr>
              <a:t>http</a:t>
            </a:r>
            <a:r>
              <a:rPr lang="cs-CZ">
                <a:hlinkClick r:id="rId7"/>
              </a:rPr>
              <a:t>://</a:t>
            </a:r>
            <a:r>
              <a:rPr lang="cs-CZ" smtClean="0">
                <a:hlinkClick r:id="rId7"/>
              </a:rPr>
              <a:t>cit.uniba.sk/vzdelavanie/jak/jak4d.html</a:t>
            </a:r>
            <a:endParaRPr lang="cs-CZ" smtClean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802" y="778859"/>
            <a:ext cx="1066282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5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87131" y="1429556"/>
            <a:ext cx="8654603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800" b="1" dirty="0">
                <a:solidFill>
                  <a:sysClr val="windowText" lastClr="000000"/>
                </a:solidFill>
              </a:rPr>
              <a:t>Anotace</a:t>
            </a:r>
            <a:endParaRPr lang="cs-CZ" sz="280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cs-CZ" sz="2800" b="1" dirty="0">
                <a:solidFill>
                  <a:sysClr val="windowText" lastClr="000000"/>
                </a:solidFill>
              </a:rPr>
              <a:t>Předmět:</a:t>
            </a:r>
            <a:r>
              <a:rPr lang="cs-CZ" sz="2800" dirty="0">
                <a:solidFill>
                  <a:sysClr val="windowText" lastClr="000000"/>
                </a:solidFill>
              </a:rPr>
              <a:t> </a:t>
            </a:r>
            <a:r>
              <a:rPr lang="cs-CZ" sz="2800" i="1" dirty="0">
                <a:solidFill>
                  <a:sysClr val="windowText" lastClr="000000"/>
                </a:solidFill>
              </a:rPr>
              <a:t>český jazyk a literatura</a:t>
            </a:r>
            <a:endParaRPr lang="cs-CZ" sz="280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cs-CZ" sz="2800" b="1" dirty="0">
                <a:solidFill>
                  <a:sysClr val="windowText" lastClr="000000"/>
                </a:solidFill>
              </a:rPr>
              <a:t>Ročník: </a:t>
            </a:r>
            <a:r>
              <a:rPr lang="cs-CZ" sz="2800" i="1" dirty="0">
                <a:solidFill>
                  <a:sysClr val="windowText" lastClr="000000"/>
                </a:solidFill>
              </a:rPr>
              <a:t>I. ročník SŠ</a:t>
            </a:r>
            <a:endParaRPr lang="cs-CZ" sz="280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cs-CZ" sz="2800" b="1" dirty="0">
                <a:solidFill>
                  <a:sysClr val="windowText" lastClr="000000"/>
                </a:solidFill>
              </a:rPr>
              <a:t>Tematický celek: </a:t>
            </a:r>
            <a:r>
              <a:rPr lang="cs-CZ" sz="2800" i="1" dirty="0">
                <a:solidFill>
                  <a:sysClr val="windowText" lastClr="000000"/>
                </a:solidFill>
              </a:rPr>
              <a:t>Literatura od doby pobělohorské </a:t>
            </a:r>
            <a:r>
              <a:rPr lang="cs-CZ" sz="2800" i="1" dirty="0" smtClean="0">
                <a:solidFill>
                  <a:sysClr val="windowText" lastClr="000000"/>
                </a:solidFill>
              </a:rPr>
              <a:t>  	                         až </a:t>
            </a:r>
            <a:r>
              <a:rPr lang="cs-CZ" sz="2800" i="1" dirty="0">
                <a:solidFill>
                  <a:sysClr val="windowText" lastClr="000000"/>
                </a:solidFill>
              </a:rPr>
              <a:t>po </a:t>
            </a:r>
            <a:r>
              <a:rPr lang="cs-CZ" sz="2800" i="1" dirty="0" smtClean="0">
                <a:solidFill>
                  <a:sysClr val="windowText" lastClr="000000"/>
                </a:solidFill>
              </a:rPr>
              <a:t>národní </a:t>
            </a:r>
            <a:r>
              <a:rPr lang="cs-CZ" sz="2800" i="1" dirty="0">
                <a:solidFill>
                  <a:sysClr val="windowText" lastClr="000000"/>
                </a:solidFill>
              </a:rPr>
              <a:t>obrození</a:t>
            </a:r>
          </a:p>
          <a:p>
            <a:pPr lvl="0">
              <a:lnSpc>
                <a:spcPct val="110000"/>
              </a:lnSpc>
              <a:defRPr/>
            </a:pPr>
            <a:r>
              <a:rPr lang="cs-CZ" sz="2800" b="1" dirty="0">
                <a:solidFill>
                  <a:sysClr val="windowText" lastClr="000000"/>
                </a:solidFill>
              </a:rPr>
              <a:t>Klíčová </a:t>
            </a:r>
            <a:r>
              <a:rPr lang="cs-CZ" sz="2800" b="1" dirty="0" smtClean="0">
                <a:solidFill>
                  <a:sysClr val="windowText" lastClr="000000"/>
                </a:solidFill>
              </a:rPr>
              <a:t>slova:  </a:t>
            </a:r>
            <a:r>
              <a:rPr lang="cs-CZ" sz="2800" i="1" dirty="0" smtClean="0">
                <a:solidFill>
                  <a:sysClr val="windowText" lastClr="000000"/>
                </a:solidFill>
              </a:rPr>
              <a:t>J. A. Komenský, život, filozofické dílo </a:t>
            </a:r>
            <a:endParaRPr lang="cs-CZ" sz="2800" i="1" dirty="0">
              <a:solidFill>
                <a:sysClr val="windowText" lastClr="000000"/>
              </a:solidFill>
            </a:endParaRPr>
          </a:p>
          <a:p>
            <a:pPr lvl="0">
              <a:lnSpc>
                <a:spcPct val="110000"/>
              </a:lnSpc>
              <a:defRPr/>
            </a:pPr>
            <a:r>
              <a:rPr lang="cs-CZ" sz="2800" b="1" dirty="0">
                <a:solidFill>
                  <a:sysClr val="windowText" lastClr="000000"/>
                </a:solidFill>
              </a:rPr>
              <a:t>Forma:</a:t>
            </a:r>
            <a:r>
              <a:rPr lang="cs-CZ" sz="2800" dirty="0">
                <a:solidFill>
                  <a:sysClr val="windowText" lastClr="000000"/>
                </a:solidFill>
              </a:rPr>
              <a:t> </a:t>
            </a:r>
            <a:r>
              <a:rPr lang="cs-CZ" sz="2800" i="1" dirty="0">
                <a:solidFill>
                  <a:sysClr val="windowText" lastClr="000000"/>
                </a:solidFill>
              </a:rPr>
              <a:t>výklad</a:t>
            </a:r>
            <a:r>
              <a:rPr lang="cs-CZ" sz="2800" dirty="0">
                <a:solidFill>
                  <a:sysClr val="windowText" lastClr="000000"/>
                </a:solidFill>
              </a:rPr>
              <a:t>	</a:t>
            </a:r>
          </a:p>
          <a:p>
            <a:pPr lvl="0">
              <a:defRPr/>
            </a:pPr>
            <a:r>
              <a:rPr lang="cs-CZ" sz="2800" b="1" dirty="0">
                <a:solidFill>
                  <a:sysClr val="windowText" lastClr="000000"/>
                </a:solidFill>
              </a:rPr>
              <a:t>Datum vytvoření: </a:t>
            </a:r>
            <a:r>
              <a:rPr lang="cs-CZ" sz="2800" i="1" dirty="0">
                <a:solidFill>
                  <a:sysClr val="windowText" lastClr="000000"/>
                </a:solidFill>
              </a:rPr>
              <a:t>20. </a:t>
            </a:r>
            <a:r>
              <a:rPr lang="cs-CZ" sz="2800" i="1" dirty="0" smtClean="0">
                <a:solidFill>
                  <a:sysClr val="windowText" lastClr="000000"/>
                </a:solidFill>
              </a:rPr>
              <a:t>01</a:t>
            </a:r>
            <a:r>
              <a:rPr lang="cs-CZ" sz="2800" i="1" dirty="0">
                <a:solidFill>
                  <a:sysClr val="windowText" lastClr="000000"/>
                </a:solidFill>
              </a:rPr>
              <a:t>. 2014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0965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03" y="0"/>
            <a:ext cx="2570020" cy="291268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8040" y="2149530"/>
            <a:ext cx="9730633" cy="4479180"/>
          </a:xfrm>
        </p:spPr>
        <p:txBody>
          <a:bodyPr/>
          <a:lstStyle/>
          <a:p>
            <a:r>
              <a:rPr lang="cs-CZ" dirty="0" smtClean="0"/>
              <a:t>Jan </a:t>
            </a:r>
            <a:r>
              <a:rPr lang="cs-CZ" dirty="0" err="1" smtClean="0"/>
              <a:t>amos</a:t>
            </a:r>
            <a:r>
              <a:rPr lang="cs-CZ" dirty="0" smtClean="0"/>
              <a:t> </a:t>
            </a:r>
            <a:r>
              <a:rPr lang="cs-CZ" dirty="0" err="1" smtClean="0"/>
              <a:t>komenský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4800" dirty="0" smtClean="0"/>
              <a:t>život a dílo filozofické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9848" y="3500478"/>
            <a:ext cx="7891272" cy="1069848"/>
          </a:xfrm>
        </p:spPr>
        <p:txBody>
          <a:bodyPr/>
          <a:lstStyle/>
          <a:p>
            <a:endParaRPr lang="cs-CZ" dirty="0" smtClean="0"/>
          </a:p>
          <a:p>
            <a:r>
              <a:rPr lang="cs-CZ" sz="2400" b="1" dirty="0" smtClean="0"/>
              <a:t>                             28. března 1592 – 15. listopadu 1670</a:t>
            </a:r>
          </a:p>
          <a:p>
            <a:endParaRPr lang="cs-CZ" sz="2400" b="1" dirty="0"/>
          </a:p>
          <a:p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-20003" y="2933512"/>
            <a:ext cx="14166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Obr. č. </a:t>
            </a:r>
            <a:r>
              <a:rPr lang="cs-CZ" sz="1050" dirty="0" smtClean="0"/>
              <a:t>6 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146364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3037" y="506592"/>
            <a:ext cx="10175211" cy="5592651"/>
          </a:xfrm>
        </p:spPr>
        <p:txBody>
          <a:bodyPr>
            <a:normAutofit/>
          </a:bodyPr>
          <a:lstStyle/>
          <a:p>
            <a:r>
              <a:rPr lang="cs-CZ" sz="3200" dirty="0" smtClean="0"/>
              <a:t> narozen v Nivnici na jižní Moravě</a:t>
            </a:r>
          </a:p>
          <a:p>
            <a:pPr marL="0" indent="0">
              <a:buNone/>
            </a:pPr>
            <a:endParaRPr lang="cs-CZ" sz="3200" dirty="0" smtClean="0"/>
          </a:p>
          <a:p>
            <a:r>
              <a:rPr lang="cs-CZ" sz="3200" dirty="0" smtClean="0"/>
              <a:t> studia na bratrských školách na Moravě, pak             	na univerzitách v </a:t>
            </a:r>
            <a:r>
              <a:rPr lang="cs-CZ" sz="3200" dirty="0" err="1" smtClean="0"/>
              <a:t>Herbornu</a:t>
            </a:r>
            <a:r>
              <a:rPr lang="cs-CZ" sz="3200" dirty="0" smtClean="0"/>
              <a:t> a Heidelbergu</a:t>
            </a:r>
          </a:p>
          <a:p>
            <a:endParaRPr lang="cs-CZ" sz="3200" dirty="0" smtClean="0"/>
          </a:p>
          <a:p>
            <a:r>
              <a:rPr lang="cs-CZ" sz="3200" dirty="0" smtClean="0"/>
              <a:t> po návratu působí jako učitel v Přerově a ve Fulneku </a:t>
            </a:r>
          </a:p>
          <a:p>
            <a:pPr marL="0" indent="0">
              <a:buNone/>
            </a:pPr>
            <a:endParaRPr lang="cs-CZ" sz="3200" dirty="0" smtClean="0"/>
          </a:p>
          <a:p>
            <a:r>
              <a:rPr lang="cs-CZ" sz="3200" dirty="0" smtClean="0"/>
              <a:t> člen jednoty bratrské – po porážce na Bílé hoře         	a následném pronásledování nekatolíků                    	se skrývá na panství Karla st. ze Žerotína</a:t>
            </a:r>
          </a:p>
          <a:p>
            <a:pPr marL="0" indent="0"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88617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549640" y="778212"/>
            <a:ext cx="3162462" cy="4936787"/>
          </a:xfrm>
        </p:spPr>
        <p:txBody>
          <a:bodyPr/>
          <a:lstStyle/>
          <a:p>
            <a:r>
              <a:rPr lang="cs-CZ" sz="3200" dirty="0">
                <a:solidFill>
                  <a:prstClr val="black"/>
                </a:solidFill>
              </a:rPr>
              <a:t>r. 1628 </a:t>
            </a:r>
            <a:r>
              <a:rPr lang="cs-CZ" sz="3200" dirty="0" smtClean="0">
                <a:solidFill>
                  <a:prstClr val="black"/>
                </a:solidFill>
              </a:rPr>
              <a:t>opouští Komenský </a:t>
            </a:r>
            <a:r>
              <a:rPr lang="cs-CZ" sz="3200" dirty="0">
                <a:solidFill>
                  <a:prstClr val="black"/>
                </a:solidFill>
              </a:rPr>
              <a:t>vlast, odchází do polského Lešna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8397025" y="6387921"/>
            <a:ext cx="1352282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 1</a:t>
            </a:r>
            <a:endParaRPr lang="cs-CZ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" t="188" r="21019" b="-188"/>
          <a:stretch/>
        </p:blipFill>
        <p:spPr>
          <a:xfrm>
            <a:off x="0" y="0"/>
            <a:ext cx="8397025" cy="6858000"/>
          </a:xfrm>
        </p:spPr>
      </p:pic>
    </p:spTree>
    <p:extLst>
      <p:ext uri="{BB962C8B-B14F-4D97-AF65-F5344CB8AC3E}">
        <p14:creationId xmlns:p14="http://schemas.microsoft.com/office/powerpoint/2010/main" val="40227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560340" y="933855"/>
            <a:ext cx="3189700" cy="4781145"/>
          </a:xfrm>
        </p:spPr>
        <p:txBody>
          <a:bodyPr>
            <a:normAutofit/>
          </a:bodyPr>
          <a:lstStyle/>
          <a:p>
            <a:r>
              <a:rPr lang="cs-CZ" sz="2600" dirty="0" smtClean="0">
                <a:solidFill>
                  <a:schemeClr val="tx1"/>
                </a:solidFill>
              </a:rPr>
              <a:t> J. A. Komenský   působil </a:t>
            </a:r>
            <a:r>
              <a:rPr lang="cs-CZ" sz="2600" dirty="0">
                <a:solidFill>
                  <a:schemeClr val="tx1"/>
                </a:solidFill>
              </a:rPr>
              <a:t>v několika evropských zemích (Anglie, </a:t>
            </a:r>
            <a:r>
              <a:rPr lang="cs-CZ" sz="2600" dirty="0" smtClean="0">
                <a:solidFill>
                  <a:schemeClr val="tx1"/>
                </a:solidFill>
              </a:rPr>
              <a:t>Švédsko</a:t>
            </a:r>
            <a:r>
              <a:rPr lang="cs-CZ" sz="2600" dirty="0">
                <a:solidFill>
                  <a:schemeClr val="tx1"/>
                </a:solidFill>
              </a:rPr>
              <a:t>, </a:t>
            </a:r>
            <a:r>
              <a:rPr lang="cs-CZ" sz="2600" dirty="0" smtClean="0">
                <a:solidFill>
                  <a:schemeClr val="tx1"/>
                </a:solidFill>
              </a:rPr>
              <a:t>  Uhry</a:t>
            </a:r>
            <a:r>
              <a:rPr lang="cs-CZ" sz="2600" dirty="0">
                <a:solidFill>
                  <a:schemeClr val="tx1"/>
                </a:solidFill>
              </a:rPr>
              <a:t>, Nizozemí)</a:t>
            </a:r>
          </a:p>
          <a:p>
            <a:endParaRPr lang="cs-CZ" sz="26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 smtClean="0">
                <a:solidFill>
                  <a:schemeClr val="tx1"/>
                </a:solidFill>
              </a:rPr>
              <a:t>zemřel v Amsterodamu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 smtClean="0">
                <a:solidFill>
                  <a:schemeClr val="tx1"/>
                </a:solidFill>
              </a:rPr>
              <a:t>pohřben  v Naardenu </a:t>
            </a:r>
            <a:endParaRPr lang="cs-CZ" sz="26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971" y="1197735"/>
            <a:ext cx="5161182" cy="389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399971" y="5331854"/>
            <a:ext cx="5065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2                     Muzeum J.A. </a:t>
            </a:r>
            <a:r>
              <a:rPr lang="cs-CZ" dirty="0"/>
              <a:t>K</a:t>
            </a:r>
            <a:r>
              <a:rPr lang="cs-CZ" dirty="0" smtClean="0"/>
              <a:t>omenského    		    v NAARDENU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991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Komenského spisy filozofické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0456" y="2121408"/>
            <a:ext cx="10857792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smtClean="0">
                <a:solidFill>
                  <a:srgbClr val="FF0000"/>
                </a:solidFill>
              </a:rPr>
              <a:t> LABYRINT SVĚTA A RÁJ SRDCE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  </a:t>
            </a:r>
          </a:p>
          <a:p>
            <a:endParaRPr lang="cs-CZ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409" y="1635615"/>
            <a:ext cx="4701125" cy="453658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210614" y="2678806"/>
            <a:ext cx="57053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alegorický spis, který líčí </a:t>
            </a:r>
            <a:r>
              <a:rPr lang="cs-CZ" sz="2400" b="1" dirty="0" smtClean="0"/>
              <a:t>Poutníkovu </a:t>
            </a:r>
            <a:r>
              <a:rPr lang="cs-CZ" sz="2400" dirty="0" smtClean="0"/>
              <a:t>(autorovu) cestu Městem (světem)</a:t>
            </a:r>
          </a:p>
          <a:p>
            <a:endParaRPr lang="cs-CZ" sz="2400" dirty="0" smtClean="0"/>
          </a:p>
          <a:p>
            <a:r>
              <a:rPr lang="cs-CZ" sz="2400" dirty="0" smtClean="0"/>
              <a:t>Poutník touží po poznání světa, na své cestě má dva průvodce:</a:t>
            </a:r>
          </a:p>
          <a:p>
            <a:r>
              <a:rPr lang="cs-CZ" sz="2400" dirty="0" smtClean="0"/>
              <a:t>	</a:t>
            </a:r>
            <a:r>
              <a:rPr lang="cs-CZ" sz="2400" b="1" dirty="0" err="1" smtClean="0"/>
              <a:t>Všezvěd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Všudybud</a:t>
            </a:r>
            <a:r>
              <a:rPr lang="cs-CZ" sz="2400" b="1" dirty="0" smtClean="0"/>
              <a:t> </a:t>
            </a:r>
          </a:p>
          <a:p>
            <a:r>
              <a:rPr lang="cs-CZ" sz="2400" b="1" dirty="0" smtClean="0"/>
              <a:t>	Mámení Mámil </a:t>
            </a:r>
          </a:p>
          <a:p>
            <a:r>
              <a:rPr lang="cs-CZ" sz="2400" dirty="0" smtClean="0"/>
              <a:t>(snaží se Poutníka oklamat a zabránit mu v pravdivém poznání světa)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21409" y="6172200"/>
            <a:ext cx="159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227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7881" y="323646"/>
            <a:ext cx="10175211" cy="1485836"/>
          </a:xfrm>
        </p:spPr>
        <p:txBody>
          <a:bodyPr/>
          <a:lstStyle/>
          <a:p>
            <a:pPr marL="182880" lvl="0" indent="-182880">
              <a:spcBef>
                <a:spcPts val="1200"/>
              </a:spcBef>
            </a:pPr>
            <a:r>
              <a:rPr lang="cs-CZ" sz="4400" cap="none" dirty="0">
                <a:solidFill>
                  <a:srgbClr val="FF0000"/>
                </a:solidFill>
                <a:latin typeface="+mn-lt"/>
              </a:rPr>
              <a:t>LABYRINT SVĚTA A RÁJ SRDCE</a:t>
            </a:r>
            <a:r>
              <a:rPr lang="cs-CZ" sz="2800" cap="none" dirty="0">
                <a:solidFill>
                  <a:srgbClr val="FF0000"/>
                </a:solidFill>
                <a:latin typeface="Rockwell"/>
              </a:rPr>
              <a:t/>
            </a:r>
            <a:br>
              <a:rPr lang="cs-CZ" sz="2800" cap="none" dirty="0">
                <a:solidFill>
                  <a:srgbClr val="FF0000"/>
                </a:solidFill>
                <a:latin typeface="Rockwell"/>
              </a:rPr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5674" y="896756"/>
            <a:ext cx="4937374" cy="493737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82580" y="1236372"/>
            <a:ext cx="774020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- když však Poutník prohlédne, obrací se do vlastního</a:t>
            </a:r>
            <a:br>
              <a:rPr lang="cs-CZ" sz="2400" dirty="0" smtClean="0"/>
            </a:br>
            <a:r>
              <a:rPr lang="cs-CZ" sz="2400" dirty="0" smtClean="0"/>
              <a:t>   nitra (= k Bohu)</a:t>
            </a:r>
          </a:p>
          <a:p>
            <a:endParaRPr lang="cs-CZ" sz="2400" dirty="0"/>
          </a:p>
          <a:p>
            <a:r>
              <a:rPr lang="cs-CZ" sz="2400" dirty="0" smtClean="0"/>
              <a:t>        „… kdož doma v srdci svém sedě,</a:t>
            </a:r>
          </a:p>
          <a:p>
            <a:r>
              <a:rPr lang="cs-CZ" sz="2400" dirty="0" smtClean="0"/>
              <a:t>          s jediným Pánem Bohem se uzavírá,</a:t>
            </a:r>
          </a:p>
          <a:p>
            <a:r>
              <a:rPr lang="cs-CZ" sz="2400" dirty="0" smtClean="0"/>
              <a:t>          ten sám k pravému a plnému mysli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upokojení a radosti přichází…“</a:t>
            </a:r>
          </a:p>
          <a:p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- dílo je ostrou kritikou tehdejší společnosti (podvod,</a:t>
            </a:r>
            <a:br>
              <a:rPr lang="cs-CZ" sz="2400" dirty="0" smtClean="0"/>
            </a:br>
            <a:r>
              <a:rPr lang="cs-CZ" sz="2400" dirty="0" smtClean="0"/>
              <a:t>   klam, přetvářka touha po zisku)</a:t>
            </a:r>
          </a:p>
          <a:p>
            <a:r>
              <a:rPr lang="cs-CZ" sz="2400" dirty="0" smtClean="0"/>
              <a:t>   je psáno dokonalým jazykem</a:t>
            </a:r>
          </a:p>
          <a:p>
            <a:endParaRPr lang="cs-CZ" sz="2400" dirty="0"/>
          </a:p>
          <a:p>
            <a:r>
              <a:rPr lang="cs-CZ" sz="2400" dirty="0" smtClean="0"/>
              <a:t>                                                        /ukázka s. 102,103/</a:t>
            </a:r>
          </a:p>
          <a:p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8667482" y="5834130"/>
            <a:ext cx="2190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255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482" y="484632"/>
            <a:ext cx="10058400" cy="1609344"/>
          </a:xfrm>
        </p:spPr>
        <p:txBody>
          <a:bodyPr>
            <a:normAutofit/>
          </a:bodyPr>
          <a:lstStyle/>
          <a:p>
            <a:r>
              <a:rPr lang="cs-CZ" sz="4400" dirty="0" smtClean="0">
                <a:solidFill>
                  <a:srgbClr val="FF0000"/>
                </a:solidFill>
                <a:latin typeface="+mn-lt"/>
              </a:rPr>
              <a:t>kšaft umírající matky,</a:t>
            </a:r>
            <a:br>
              <a:rPr lang="cs-CZ" sz="4400" dirty="0" smtClean="0">
                <a:solidFill>
                  <a:srgbClr val="FF0000"/>
                </a:solidFill>
                <a:latin typeface="+mn-lt"/>
              </a:rPr>
            </a:br>
            <a:r>
              <a:rPr lang="cs-CZ" sz="4400" dirty="0" smtClean="0">
                <a:solidFill>
                  <a:srgbClr val="FF0000"/>
                </a:solidFill>
                <a:latin typeface="+mn-lt"/>
              </a:rPr>
              <a:t>jednoty bratrské</a:t>
            </a:r>
            <a:endParaRPr lang="cs-CZ" sz="4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1717" y="484632"/>
            <a:ext cx="3567449" cy="532739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184856" y="2318197"/>
            <a:ext cx="60273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alegorická forma závěti (autor tuší zánik jednoty bratrské)</a:t>
            </a:r>
          </a:p>
          <a:p>
            <a:r>
              <a:rPr lang="cs-CZ" sz="2400" dirty="0" smtClean="0"/>
              <a:t>rozloučení s národem</a:t>
            </a:r>
          </a:p>
          <a:p>
            <a:r>
              <a:rPr lang="cs-CZ" sz="2400" dirty="0" smtClean="0"/>
              <a:t>víra v jeho lepší budoucnost</a:t>
            </a:r>
          </a:p>
          <a:p>
            <a:r>
              <a:rPr lang="cs-CZ" sz="2400" dirty="0" smtClean="0"/>
              <a:t>útěcha exulantům v jejich bezvýchodné situaci</a:t>
            </a:r>
          </a:p>
          <a:p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/ukázka str. 104 – 105/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7791717" y="5812023"/>
            <a:ext cx="141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5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69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Dřev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řevo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TC103090434[[fn=Typ dřeva]]</Template>
  <TotalTime>968</TotalTime>
  <Words>382</Words>
  <Application>Microsoft Office PowerPoint</Application>
  <PresentationFormat>Vlastní</PresentationFormat>
  <Paragraphs>89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Dřevo</vt:lpstr>
      <vt:lpstr>Prezentace aplikace PowerPoint</vt:lpstr>
      <vt:lpstr>Prezentace aplikace PowerPoint</vt:lpstr>
      <vt:lpstr>Jan amos komenský  život a dílo filozofické</vt:lpstr>
      <vt:lpstr>Prezentace aplikace PowerPoint</vt:lpstr>
      <vt:lpstr>Prezentace aplikace PowerPoint</vt:lpstr>
      <vt:lpstr>Prezentace aplikace PowerPoint</vt:lpstr>
      <vt:lpstr>Komenského spisy filozofické</vt:lpstr>
      <vt:lpstr>LABYRINT SVĚTA A RÁJ SRDCE </vt:lpstr>
      <vt:lpstr>kšaft umírající matky, jednoty bratrské</vt:lpstr>
      <vt:lpstr>listové do nebe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 amos komenský</dc:title>
  <dc:creator>Alex</dc:creator>
  <cp:lastModifiedBy>Ondřej Havrda</cp:lastModifiedBy>
  <cp:revision>42</cp:revision>
  <dcterms:created xsi:type="dcterms:W3CDTF">2013-12-30T04:23:36Z</dcterms:created>
  <dcterms:modified xsi:type="dcterms:W3CDTF">2014-02-28T15:12:08Z</dcterms:modified>
</cp:coreProperties>
</file>