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64" r:id="rId2"/>
    <p:sldId id="266" r:id="rId3"/>
    <p:sldId id="256" r:id="rId4"/>
    <p:sldId id="258" r:id="rId5"/>
    <p:sldId id="257" r:id="rId6"/>
    <p:sldId id="260" r:id="rId7"/>
    <p:sldId id="263" r:id="rId8"/>
    <p:sldId id="259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179" autoAdjust="0"/>
  </p:normalViewPr>
  <p:slideViewPr>
    <p:cSldViewPr snapToGrid="0">
      <p:cViewPr varScale="1">
        <p:scale>
          <a:sx n="70" d="100"/>
          <a:sy n="70" d="100"/>
        </p:scale>
        <p:origin x="-74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DCBD6-8A32-4D44-B156-9A5A9FF20C3D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576D1-B57B-497A-A9A9-5A71E058ED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194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kyklop.blokuje.cz/pokladslovnik01.jpg" TargetMode="External"/><Relationship Id="rId2" Type="http://schemas.openxmlformats.org/officeDocument/2006/relationships/hyperlink" Target="http://www.cojeco.cz/Attach/photos/persons3933698ea1f93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age.srovname.cz/cz/500/1703388/frantisek-palacky-dejiny-narodu-ceskeho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0445" y="0"/>
            <a:ext cx="9391110" cy="166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2207568" y="2564905"/>
            <a:ext cx="7844408" cy="1542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300" b="1" dirty="0" smtClean="0">
                <a:solidFill>
                  <a:sysClr val="windowText" lastClr="000000"/>
                </a:solidFill>
                <a:latin typeface="Calibri"/>
              </a:rPr>
              <a:t>FRANTIŠEK PALACKÝ</a:t>
            </a:r>
            <a:r>
              <a:rPr lang="cs-CZ" sz="4000" b="1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sz="40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sz="2700" dirty="0" smtClean="0">
                <a:solidFill>
                  <a:sysClr val="windowText" lastClr="000000"/>
                </a:solidFill>
                <a:latin typeface="Calibri"/>
              </a:rPr>
              <a:t>Mgr. Ludmila Růžičková</a:t>
            </a:r>
            <a:r>
              <a:rPr lang="cs-CZ" sz="36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sz="3600" dirty="0" smtClean="0">
                <a:solidFill>
                  <a:sysClr val="windowText" lastClr="000000"/>
                </a:solidFill>
                <a:latin typeface="Calibri"/>
              </a:rPr>
            </a:br>
            <a:endParaRPr lang="cs-CZ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895600" y="47251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Střední průmyslová škola, Mladá Boleslav, Havlíčkova 456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CZ.1.07/1.5.00/34.0861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MODERNIZACE VÝUKY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167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67508" y="1481070"/>
            <a:ext cx="10504536" cy="413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Anotace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Předmět:</a:t>
            </a:r>
            <a:r>
              <a:rPr lang="cs-CZ" sz="3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český jazyk a literatura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Ročník: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I. ročník SŠ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Tematický celek: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Literatura od doby pobělohorské                                   		           až po národní obrození</a:t>
            </a:r>
          </a:p>
          <a:p>
            <a:pPr lvl="0" defTabSz="914400">
              <a:lnSpc>
                <a:spcPct val="110000"/>
              </a:lnSpc>
              <a:defRPr/>
            </a:pP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Klíčová </a:t>
            </a: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slova</a:t>
            </a: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: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František Palacký, austroslavismus, F. L. Rieger</a:t>
            </a:r>
            <a:endParaRPr lang="cs-CZ" sz="3200" i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0" defTabSz="914400">
              <a:lnSpc>
                <a:spcPct val="110000"/>
              </a:lnSpc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Forma</a:t>
            </a: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:</a:t>
            </a:r>
            <a:r>
              <a:rPr lang="cs-CZ" sz="3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výklad</a:t>
            </a:r>
            <a:endParaRPr lang="cs-CZ" sz="3200" i="1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Datum vytvoření: 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31. 03. 2014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716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latin typeface="Baskerville Old Face" panose="02020602080505020303" pitchFamily="18" charset="0"/>
              </a:rPr>
              <a:t>František Palacký</a:t>
            </a:r>
            <a:endParaRPr lang="cs-CZ" sz="5400" b="1" dirty="0">
              <a:latin typeface="Baskerville Old Face" panose="02020602080505020303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4726546"/>
            <a:ext cx="6400800" cy="1064654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tx1"/>
                </a:solidFill>
              </a:rPr>
              <a:t>1798 - 1876</a:t>
            </a:r>
            <a:endParaRPr lang="cs-CZ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6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 </a:t>
            </a:r>
            <a:r>
              <a:rPr lang="cs-CZ" sz="3200" dirty="0" smtClean="0">
                <a:solidFill>
                  <a:schemeClr val="tx1"/>
                </a:solidFill>
              </a:rPr>
              <a:t>historik, </a:t>
            </a:r>
            <a:r>
              <a:rPr lang="cs-CZ" sz="3200" dirty="0">
                <a:solidFill>
                  <a:schemeClr val="tx1"/>
                </a:solidFill>
              </a:rPr>
              <a:t>politik, </a:t>
            </a:r>
            <a:r>
              <a:rPr lang="cs-CZ" sz="3200" dirty="0" smtClean="0">
                <a:solidFill>
                  <a:schemeClr val="tx1"/>
                </a:solidFill>
              </a:rPr>
              <a:t>spisovatel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 výborný řečník</a:t>
            </a:r>
          </a:p>
          <a:p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smtClean="0">
                <a:solidFill>
                  <a:schemeClr val="tx1"/>
                </a:solidFill>
              </a:rPr>
              <a:t>organizátor </a:t>
            </a:r>
            <a:r>
              <a:rPr lang="cs-CZ" sz="3200" dirty="0">
                <a:solidFill>
                  <a:schemeClr val="tx1"/>
                </a:solidFill>
              </a:rPr>
              <a:t>veřejného </a:t>
            </a:r>
            <a:r>
              <a:rPr lang="cs-CZ" sz="3200" dirty="0" smtClean="0">
                <a:solidFill>
                  <a:schemeClr val="tx1"/>
                </a:solidFill>
              </a:rPr>
              <a:t>      kulturního </a:t>
            </a:r>
            <a:r>
              <a:rPr lang="cs-CZ" sz="3200" dirty="0">
                <a:solidFill>
                  <a:schemeClr val="tx1"/>
                </a:solidFill>
              </a:rPr>
              <a:t>a vědeckého </a:t>
            </a:r>
            <a:r>
              <a:rPr lang="cs-CZ" sz="3200" dirty="0" smtClean="0">
                <a:solidFill>
                  <a:schemeClr val="tx1"/>
                </a:solidFill>
              </a:rPr>
              <a:t> života 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 je </a:t>
            </a:r>
            <a:r>
              <a:rPr lang="cs-CZ" sz="3200" dirty="0">
                <a:solidFill>
                  <a:schemeClr val="tx1"/>
                </a:solidFill>
              </a:rPr>
              <a:t>považován za </a:t>
            </a:r>
            <a:r>
              <a:rPr lang="cs-CZ" sz="3200" dirty="0" smtClean="0">
                <a:solidFill>
                  <a:schemeClr val="tx1"/>
                </a:solidFill>
              </a:rPr>
              <a:t> zakladatele </a:t>
            </a:r>
            <a:r>
              <a:rPr lang="cs-CZ" sz="3200" dirty="0">
                <a:solidFill>
                  <a:schemeClr val="tx1"/>
                </a:solidFill>
              </a:rPr>
              <a:t>moderního českého </a:t>
            </a:r>
            <a:r>
              <a:rPr lang="cs-CZ" sz="3200" dirty="0" smtClean="0">
                <a:solidFill>
                  <a:schemeClr val="tx1"/>
                </a:solidFill>
              </a:rPr>
              <a:t>dějepisectví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715" y="354668"/>
            <a:ext cx="3593206" cy="620427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183630" y="6252210"/>
            <a:ext cx="1183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Obr. č. 1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5276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1334" y="389585"/>
            <a:ext cx="9509729" cy="5972577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tx1"/>
                </a:solidFill>
              </a:rPr>
              <a:t>Palackého politická a kulturně-osvětová činnost</a:t>
            </a:r>
          </a:p>
          <a:p>
            <a:pPr marL="0" indent="0">
              <a:buNone/>
            </a:pPr>
            <a:endParaRPr lang="cs-CZ" sz="3200" b="1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zasloužil se o založení </a:t>
            </a:r>
            <a:r>
              <a:rPr lang="cs-CZ" sz="2800" b="1" dirty="0" smtClean="0">
                <a:solidFill>
                  <a:schemeClr val="tx1"/>
                </a:solidFill>
              </a:rPr>
              <a:t>Matice české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vydával </a:t>
            </a:r>
            <a:r>
              <a:rPr lang="cs-CZ" sz="2800" dirty="0">
                <a:solidFill>
                  <a:schemeClr val="tx1"/>
                </a:solidFill>
              </a:rPr>
              <a:t>Č</a:t>
            </a:r>
            <a:r>
              <a:rPr lang="cs-CZ" sz="2800" dirty="0" smtClean="0">
                <a:solidFill>
                  <a:schemeClr val="tx1"/>
                </a:solidFill>
              </a:rPr>
              <a:t>asopis společnosti </a:t>
            </a:r>
            <a:r>
              <a:rPr lang="cs-CZ" sz="2800" b="1" dirty="0" smtClean="0">
                <a:solidFill>
                  <a:schemeClr val="tx1"/>
                </a:solidFill>
              </a:rPr>
              <a:t>vlasteneckého muzea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působil jako poslanec ústavodárného sněmu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v r. 1848 byl předsedou Slovanského sjezdu v Praze                              a účastníkem Kroměřížského sněmu, na kterém představil svůj návrh ústavy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účastnil se položení základního kamene </a:t>
            </a:r>
            <a:r>
              <a:rPr lang="cs-CZ" sz="2800" b="1" dirty="0" smtClean="0">
                <a:solidFill>
                  <a:schemeClr val="tx1"/>
                </a:solidFill>
              </a:rPr>
              <a:t>Národního divadla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tx1"/>
                </a:solidFill>
              </a:rPr>
              <a:t>Palackého koncepce austroslavismu</a:t>
            </a:r>
          </a:p>
          <a:p>
            <a:endParaRPr lang="cs-CZ" sz="3200" b="1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spočívala v myšlence, že by se slovanské národy mohly svobodně rozvíjet  v rámci rakouské monarchie, která by se stala federací</a:t>
            </a:r>
          </a:p>
          <a:p>
            <a:endParaRPr lang="cs-CZ" sz="3200" b="1" dirty="0">
              <a:solidFill>
                <a:schemeClr val="tx1"/>
              </a:solidFill>
            </a:endParaRPr>
          </a:p>
          <a:p>
            <a:endParaRPr lang="cs-CZ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9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349298"/>
            <a:ext cx="6400800" cy="464510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tx1"/>
                </a:solidFill>
              </a:rPr>
              <a:t>projekt české encyklopedie</a:t>
            </a:r>
          </a:p>
          <a:p>
            <a:endParaRPr lang="cs-CZ" sz="3200" b="1" dirty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vytvořil Palacký po vzoru francouzských encyklopedistů již r.1829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chtěl tak dokázat bohatství slovní zásoby českého jazyka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tento záměr se podařilo  realizovat      až v letech 1860-1874   </a:t>
            </a:r>
            <a:r>
              <a:rPr lang="cs-CZ" sz="2400" b="1" dirty="0" smtClean="0">
                <a:solidFill>
                  <a:schemeClr val="tx1"/>
                </a:solidFill>
              </a:rPr>
              <a:t>F. L. Riegrovi  </a:t>
            </a:r>
            <a:r>
              <a:rPr lang="cs-CZ" sz="2400" dirty="0" smtClean="0">
                <a:solidFill>
                  <a:schemeClr val="tx1"/>
                </a:solidFill>
              </a:rPr>
              <a:t>(</a:t>
            </a:r>
            <a:r>
              <a:rPr lang="cs-CZ" sz="2400" i="1" dirty="0" smtClean="0">
                <a:solidFill>
                  <a:schemeClr val="tx1"/>
                </a:solidFill>
              </a:rPr>
              <a:t>Slovník naučný)</a:t>
            </a:r>
            <a:endParaRPr lang="cs-CZ" sz="4400" b="1" dirty="0" smtClean="0">
              <a:solidFill>
                <a:schemeClr val="tx1"/>
              </a:solidFill>
            </a:endParaRPr>
          </a:p>
          <a:p>
            <a:endParaRPr lang="cs-CZ" sz="3200" b="1" dirty="0">
              <a:solidFill>
                <a:schemeClr val="tx1"/>
              </a:solidFill>
            </a:endParaRPr>
          </a:p>
          <a:p>
            <a:endParaRPr lang="cs-CZ" sz="3200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888" y="717217"/>
            <a:ext cx="3327510" cy="506226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7980888" y="5779477"/>
            <a:ext cx="1531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55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tx1"/>
                </a:solidFill>
              </a:rPr>
              <a:t>Dějiny národu českého              v Čechách a v Moravě</a:t>
            </a:r>
          </a:p>
          <a:p>
            <a:endParaRPr lang="cs-CZ" sz="2800" b="1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vrchol Palackého díla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zachycuje dějiny národa                 od nejstarších dob až do nástupu Habsburků na český trůn (1526)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vyzdvihuje zejména husitství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vysoká epická kvalita textu</a:t>
            </a: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/>
          <a:srcRect l="36000" t="20880" r="36160" b="20800"/>
          <a:stretch/>
        </p:blipFill>
        <p:spPr>
          <a:xfrm>
            <a:off x="7761550" y="599484"/>
            <a:ext cx="2943139" cy="462402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682120" y="5223510"/>
            <a:ext cx="1096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Obr. č. 2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7463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8828278" cy="447305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Zdroje</a:t>
            </a:r>
          </a:p>
          <a:p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SOCHROVÁ, M. KOMPLETNÍ PŘEHLED české a světové LITERATURY. 1. vyd. Havlíčkův Brod: FRAGMENT, 2007. ISBN 978-80-253-0311-5</a:t>
            </a:r>
            <a:r>
              <a:rPr lang="cs-CZ" b="1" dirty="0"/>
              <a:t> </a:t>
            </a:r>
          </a:p>
          <a:p>
            <a:endParaRPr lang="cs-CZ" b="1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Obr. č. 1: </a:t>
            </a:r>
            <a:r>
              <a:rPr lang="cs-CZ" i="1" dirty="0" smtClean="0"/>
              <a:t>cojeto.cz</a:t>
            </a:r>
            <a:r>
              <a:rPr lang="cs-CZ" dirty="0" smtClean="0"/>
              <a:t>: [online] 30.5.2000 [vid.31.4:2014 ]. Dostupné z:  </a:t>
            </a:r>
            <a:r>
              <a:rPr lang="cs-CZ" dirty="0">
                <a:hlinkClick r:id="rId2"/>
              </a:rPr>
              <a:t>http://www.cojeco.cz/Attach//</a:t>
            </a:r>
            <a:r>
              <a:rPr lang="cs-CZ" dirty="0" smtClean="0">
                <a:hlinkClick r:id="rId2"/>
              </a:rPr>
              <a:t>photos/persons3933698ea1f93.jpg</a:t>
            </a:r>
            <a:endParaRPr lang="cs-CZ" dirty="0" smtClean="0"/>
          </a:p>
          <a:p>
            <a:r>
              <a:rPr lang="cs-CZ" dirty="0"/>
              <a:t>Obr. č. </a:t>
            </a:r>
            <a:r>
              <a:rPr lang="cs-CZ" dirty="0" smtClean="0"/>
              <a:t>2: </a:t>
            </a:r>
            <a:r>
              <a:rPr lang="cs-CZ" i="1" dirty="0"/>
              <a:t>kyklop.blokuje.cz </a:t>
            </a:r>
            <a:r>
              <a:rPr lang="cs-CZ" dirty="0" smtClean="0"/>
              <a:t>: </a:t>
            </a:r>
            <a:r>
              <a:rPr lang="cs-CZ" dirty="0"/>
              <a:t>[online] </a:t>
            </a:r>
            <a:r>
              <a:rPr lang="cs-CZ" dirty="0" smtClean="0"/>
              <a:t>24.6.2012 </a:t>
            </a:r>
            <a:r>
              <a:rPr lang="cs-CZ" dirty="0"/>
              <a:t>[vid.31.4:2014 ]. Dostupné z:</a:t>
            </a:r>
            <a:r>
              <a:rPr lang="cs-CZ" dirty="0" smtClean="0"/>
              <a:t>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kyklop.blokuje.cz/pokladslovnik01.jpg</a:t>
            </a:r>
            <a:endParaRPr lang="cs-CZ" dirty="0"/>
          </a:p>
          <a:p>
            <a:r>
              <a:rPr lang="cs-CZ" dirty="0" smtClean="0"/>
              <a:t>Obr. č. 3: </a:t>
            </a:r>
            <a:r>
              <a:rPr lang="cs-CZ" i="1" dirty="0" smtClean="0"/>
              <a:t>srovname.cz </a:t>
            </a:r>
            <a:r>
              <a:rPr lang="cs-CZ" dirty="0"/>
              <a:t>: [online] </a:t>
            </a:r>
            <a:r>
              <a:rPr lang="cs-CZ" dirty="0" smtClean="0"/>
              <a:t>20.7.2011 </a:t>
            </a:r>
            <a:r>
              <a:rPr lang="cs-CZ" dirty="0"/>
              <a:t>[vid.31.4:2014 ]. Dostupné z:  </a:t>
            </a:r>
            <a:r>
              <a:rPr lang="cs-CZ" dirty="0" smtClean="0">
                <a:hlinkClick r:id="rId4"/>
              </a:rPr>
              <a:t>http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image.srovname.cz/cz/500/1703388/frantisek-palacky-dejiny-narodu-ceskeho.jpg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6879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562</TotalTime>
  <Words>314</Words>
  <Application>Microsoft Office PowerPoint</Application>
  <PresentationFormat>Vlastní</PresentationFormat>
  <Paragraphs>50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Řez</vt:lpstr>
      <vt:lpstr>Prezentace aplikace PowerPoint</vt:lpstr>
      <vt:lpstr>Prezentace aplikace PowerPoint</vt:lpstr>
      <vt:lpstr>František Palacký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František Palacký</dc:title>
  <dc:creator>Alex</dc:creator>
  <cp:lastModifiedBy>ONDRA</cp:lastModifiedBy>
  <cp:revision>30</cp:revision>
  <dcterms:created xsi:type="dcterms:W3CDTF">2014-04-29T18:43:08Z</dcterms:created>
  <dcterms:modified xsi:type="dcterms:W3CDTF">2014-05-04T21:17:39Z</dcterms:modified>
</cp:coreProperties>
</file>