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1" r:id="rId3"/>
    <p:sldId id="256" r:id="rId4"/>
    <p:sldId id="258" r:id="rId5"/>
    <p:sldId id="266" r:id="rId6"/>
    <p:sldId id="257" r:id="rId7"/>
    <p:sldId id="259" r:id="rId8"/>
    <p:sldId id="264" r:id="rId9"/>
    <p:sldId id="265" r:id="rId10"/>
    <p:sldId id="260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zs2krnov.cz/2013_14/FotoJazykovyKoutek/OhlasPisniCelakovsky.htm" TargetMode="External"/><Relationship Id="rId2" Type="http://schemas.openxmlformats.org/officeDocument/2006/relationships/hyperlink" Target="http://daniela18.webnode.cz/slavni-rodaci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Ilja_Murome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Kanonizace" TargetMode="External"/><Relationship Id="rId3" Type="http://schemas.openxmlformats.org/officeDocument/2006/relationships/hyperlink" Target="http://cs.wikipedia.org/wiki/Slovansk%C3%A1_mytologie" TargetMode="External"/><Relationship Id="rId7" Type="http://schemas.openxmlformats.org/officeDocument/2006/relationships/hyperlink" Target="http://cs.wikipedia.org/wiki/Tata%C5%99i" TargetMode="External"/><Relationship Id="rId2" Type="http://schemas.openxmlformats.org/officeDocument/2006/relationships/hyperlink" Target="http://cs.wikipedia.org/wiki/B%C3%A1j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Kyjev" TargetMode="External"/><Relationship Id="rId5" Type="http://schemas.openxmlformats.org/officeDocument/2006/relationships/hyperlink" Target="http://cs.wikipedia.org/wiki/Murom" TargetMode="External"/><Relationship Id="rId4" Type="http://schemas.openxmlformats.org/officeDocument/2006/relationships/hyperlink" Target="http://cs.wikipedia.org/wiki/Pov%C4%9Bst" TargetMode="External"/><Relationship Id="rId9" Type="http://schemas.openxmlformats.org/officeDocument/2006/relationships/hyperlink" Target="http://cs.wikipedia.org/wiki/Pravoslav%C3%A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1442" y="0"/>
            <a:ext cx="8349117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048000" y="5474832"/>
            <a:ext cx="60960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lang="cs-CZ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Střední průmyslová škola, Mladá Boleslav, Havlíčkova 456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cs-CZ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CZ.1.07/1.5.00/34.0861</a:t>
            </a:r>
          </a:p>
          <a:p>
            <a:pPr lvl="0" algn="ctr" defTabSz="914400">
              <a:spcBef>
                <a:spcPct val="20000"/>
              </a:spcBef>
              <a:defRPr/>
            </a:pPr>
            <a:r>
              <a:rPr lang="cs-CZ" dirty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MODERNIZACE VÝUKY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57848" y="226183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cs-CZ" sz="4000" b="1" dirty="0" smtClean="0">
                <a:solidFill>
                  <a:sysClr val="windowText" lastClr="000000"/>
                </a:solidFill>
                <a:latin typeface="Calibri"/>
              </a:rPr>
              <a:t>František Ladislav Čelakovský</a:t>
            </a:r>
            <a:r>
              <a:rPr lang="cs-CZ" sz="4000" b="1" dirty="0">
                <a:solidFill>
                  <a:sysClr val="windowText" lastClr="000000"/>
                </a:solidFill>
                <a:latin typeface="Calibri"/>
              </a:rPr>
              <a:t/>
            </a:r>
            <a:br>
              <a:rPr lang="cs-CZ" sz="4000" b="1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4400" dirty="0">
                <a:solidFill>
                  <a:sysClr val="windowText" lastClr="000000"/>
                </a:solidFill>
                <a:latin typeface="Calibri"/>
              </a:rPr>
              <a:t/>
            </a:r>
            <a:br>
              <a:rPr lang="cs-CZ" sz="4400" dirty="0">
                <a:solidFill>
                  <a:sysClr val="windowText" lastClr="000000"/>
                </a:solidFill>
                <a:latin typeface="Calibri"/>
              </a:rPr>
            </a:br>
            <a:r>
              <a:rPr lang="cs-CZ" sz="2800" dirty="0">
                <a:solidFill>
                  <a:sysClr val="windowText" lastClr="000000"/>
                </a:solidFill>
                <a:latin typeface="Calibri"/>
              </a:rPr>
              <a:t>Mgr. Ludmila Růžičková</a:t>
            </a:r>
            <a:br>
              <a:rPr lang="cs-CZ" sz="2800" dirty="0">
                <a:solidFill>
                  <a:sysClr val="windowText" lastClr="000000"/>
                </a:solidFill>
                <a:latin typeface="Calibri"/>
              </a:rPr>
            </a:br>
            <a:endParaRPr lang="cs-CZ" sz="28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1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0561" y="1030311"/>
            <a:ext cx="8825658" cy="5537916"/>
          </a:xfrm>
        </p:spPr>
        <p:txBody>
          <a:bodyPr/>
          <a:lstStyle/>
          <a:p>
            <a:r>
              <a:rPr lang="cs-CZ" b="1" dirty="0" smtClean="0"/>
              <a:t>Ohlas písní českých  </a:t>
            </a:r>
            <a:r>
              <a:rPr lang="cs-CZ" sz="3200" dirty="0" smtClean="0"/>
              <a:t>/1839/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sbírka je obrazem života českého lidu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zachycuje zejména venkovské prostředí</a:t>
            </a:r>
            <a:br>
              <a:rPr lang="cs-CZ" sz="2800" dirty="0" smtClean="0"/>
            </a:br>
            <a:r>
              <a:rPr lang="cs-CZ" sz="2800" dirty="0" smtClean="0"/>
              <a:t>je inspirována lidovou slovesností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převažují básně lyrické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ukázka    </a:t>
            </a:r>
            <a:r>
              <a:rPr lang="cs-CZ" sz="2800" b="1" dirty="0" smtClean="0"/>
              <a:t>Toman a lesní panna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1162" y="973669"/>
            <a:ext cx="9379451" cy="706964"/>
          </a:xfrm>
        </p:spPr>
        <p:txBody>
          <a:bodyPr/>
          <a:lstStyle/>
          <a:p>
            <a:r>
              <a:rPr lang="cs-CZ" dirty="0" smtClean="0"/>
              <a:t>Toman a lesní panna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162" y="2446986"/>
            <a:ext cx="3957959" cy="3688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Úkol: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Přečtěte si  báseň </a:t>
            </a:r>
            <a:r>
              <a:rPr lang="cs-CZ" sz="2800" b="1" dirty="0" smtClean="0"/>
              <a:t>Toman a lesní panna </a:t>
            </a:r>
            <a:r>
              <a:rPr lang="cs-CZ" sz="2800" dirty="0" smtClean="0"/>
              <a:t>a převyprávějte       její obsah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04" y="832972"/>
            <a:ext cx="6746596" cy="544225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431887" y="5905894"/>
            <a:ext cx="164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77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40158" y="1120462"/>
            <a:ext cx="100068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Zdroje </a:t>
            </a:r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SOCHROVÁ, M. KOMPLETNÍ PŘEHLED české a světové LITERATURY. 1. vyd. Havlíčkův Brod: FRAGMENT, 2007. ISBN 978-80-253-0311-5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r>
              <a:rPr lang="cs-CZ" dirty="0" smtClean="0"/>
              <a:t>Obr</a:t>
            </a:r>
            <a:r>
              <a:rPr lang="cs-CZ" dirty="0"/>
              <a:t>. č. </a:t>
            </a:r>
            <a:r>
              <a:rPr lang="cs-CZ" dirty="0" smtClean="0"/>
              <a:t>1</a:t>
            </a:r>
            <a:r>
              <a:rPr lang="cs-CZ" dirty="0"/>
              <a:t>: </a:t>
            </a:r>
            <a:r>
              <a:rPr lang="cs-CZ" i="1" dirty="0"/>
              <a:t>Strakonice</a:t>
            </a:r>
            <a:r>
              <a:rPr lang="cs-CZ" i="1" dirty="0" smtClean="0"/>
              <a:t>:</a:t>
            </a:r>
            <a:r>
              <a:rPr lang="cs-CZ" dirty="0" smtClean="0"/>
              <a:t> [online] [29.4.2014]. </a:t>
            </a:r>
            <a:r>
              <a:rPr lang="cs-CZ" dirty="0"/>
              <a:t>Dostupné z: </a:t>
            </a:r>
            <a:r>
              <a:rPr lang="cs-CZ" dirty="0">
                <a:hlinkClick r:id="rId2"/>
              </a:rPr>
              <a:t>http://daniela18.webnode.cz/slavni-rodaci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/>
              <a:t>Obr. č. </a:t>
            </a:r>
            <a:r>
              <a:rPr lang="cs-CZ" dirty="0" smtClean="0"/>
              <a:t>2: </a:t>
            </a:r>
            <a:r>
              <a:rPr lang="cs-CZ" i="1" dirty="0" smtClean="0"/>
              <a:t>zs2krnov.cz:</a:t>
            </a:r>
            <a:r>
              <a:rPr lang="cs-CZ" dirty="0" smtClean="0"/>
              <a:t> </a:t>
            </a:r>
            <a:r>
              <a:rPr lang="cs-CZ" dirty="0"/>
              <a:t>[online</a:t>
            </a:r>
            <a:r>
              <a:rPr lang="cs-CZ" dirty="0" smtClean="0"/>
              <a:t>] 6.11.2013 </a:t>
            </a:r>
            <a:r>
              <a:rPr lang="cs-CZ" dirty="0"/>
              <a:t>[29.4.2014].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zs2krnov.cz/2013_14/FotoJazykovyKoutek/OhlasPisniCelakovsky.htm</a:t>
            </a:r>
            <a:endParaRPr lang="cs-CZ" dirty="0" smtClean="0"/>
          </a:p>
          <a:p>
            <a:r>
              <a:rPr lang="cs-CZ" dirty="0" smtClean="0"/>
              <a:t>Obr</a:t>
            </a:r>
            <a:r>
              <a:rPr lang="cs-CZ" dirty="0"/>
              <a:t>. č. </a:t>
            </a:r>
            <a:r>
              <a:rPr lang="cs-CZ" dirty="0" smtClean="0"/>
              <a:t>3: </a:t>
            </a:r>
            <a:r>
              <a:rPr lang="cs-CZ" i="1" dirty="0" smtClean="0"/>
              <a:t>zs2krnov.cz:</a:t>
            </a:r>
            <a:r>
              <a:rPr lang="cs-CZ" dirty="0" smtClean="0"/>
              <a:t> </a:t>
            </a:r>
            <a:r>
              <a:rPr lang="cs-CZ" dirty="0"/>
              <a:t>[online</a:t>
            </a:r>
            <a:r>
              <a:rPr lang="cs-CZ" dirty="0" smtClean="0"/>
              <a:t>] 6.11.2013 </a:t>
            </a:r>
            <a:r>
              <a:rPr lang="cs-CZ" dirty="0"/>
              <a:t>[29.4.2014]. Dostupné z: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zs2krnov.cz/2013_14/FotoJazykovyKoutek/OhlasPisniCelakovsky.htm</a:t>
            </a:r>
            <a:endParaRPr lang="cs-CZ" dirty="0" smtClean="0"/>
          </a:p>
          <a:p>
            <a:r>
              <a:rPr lang="cs-CZ" dirty="0" smtClean="0"/>
              <a:t>Cit. </a:t>
            </a:r>
            <a:r>
              <a:rPr lang="cs-CZ" dirty="0"/>
              <a:t>č. </a:t>
            </a:r>
            <a:r>
              <a:rPr lang="cs-CZ" dirty="0" smtClean="0"/>
              <a:t>1: </a:t>
            </a:r>
            <a:r>
              <a:rPr lang="cs-CZ" dirty="0" err="1" smtClean="0"/>
              <a:t>wikipedia</a:t>
            </a:r>
            <a:r>
              <a:rPr lang="cs-CZ" dirty="0" smtClean="0"/>
              <a:t>: [</a:t>
            </a:r>
            <a:r>
              <a:rPr lang="cs-CZ" dirty="0"/>
              <a:t>online] </a:t>
            </a:r>
            <a:r>
              <a:rPr lang="cs-CZ" dirty="0" smtClean="0"/>
              <a:t>[</a:t>
            </a:r>
            <a:r>
              <a:rPr lang="cs-CZ" dirty="0"/>
              <a:t>29.4.2014]. Dostupné z: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cs.wikipedia.org/wiki/Ilja_Muromec</a:t>
            </a:r>
            <a:endParaRPr lang="cs-CZ" dirty="0" smtClean="0"/>
          </a:p>
          <a:p>
            <a:endParaRPr lang="cs-CZ" dirty="0" smtClean="0"/>
          </a:p>
          <a:p>
            <a:endParaRPr lang="cs-CZ" sz="200" i="1" dirty="0"/>
          </a:p>
          <a:p>
            <a:endParaRPr lang="cs-CZ" sz="200" i="1" dirty="0"/>
          </a:p>
        </p:txBody>
      </p:sp>
    </p:spTree>
    <p:extLst>
      <p:ext uri="{BB962C8B-B14F-4D97-AF65-F5344CB8AC3E}">
        <p14:creationId xmlns:p14="http://schemas.microsoft.com/office/powerpoint/2010/main" val="11350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52282" y="1249251"/>
            <a:ext cx="8551572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Anotace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Předmět:</a:t>
            </a:r>
            <a:r>
              <a:rPr lang="cs-CZ" sz="32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český jazyk a literatura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Ročník: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I. ročník SŠ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Tematický celek: </a:t>
            </a:r>
            <a:r>
              <a:rPr lang="cs-CZ" sz="3200" i="1" dirty="0">
                <a:solidFill>
                  <a:sysClr val="windowText" lastClr="000000"/>
                </a:solidFill>
                <a:latin typeface="Calibri" panose="020F0502020204030204"/>
              </a:rPr>
              <a:t>Literatura od </a:t>
            </a:r>
            <a:r>
              <a:rPr lang="cs-CZ" sz="3200" i="1" dirty="0" smtClean="0">
                <a:solidFill>
                  <a:sysClr val="windowText" lastClr="000000"/>
                </a:solidFill>
                <a:latin typeface="Calibri" panose="020F0502020204030204"/>
              </a:rPr>
              <a:t>doby pobělohorské 					</a:t>
            </a:r>
            <a:r>
              <a:rPr lang="cs-CZ" sz="3200" i="1" smtClean="0">
                <a:solidFill>
                  <a:sysClr val="windowText" lastClr="000000"/>
                </a:solidFill>
                <a:latin typeface="Calibri" panose="020F0502020204030204"/>
              </a:rPr>
              <a:t>	 až </a:t>
            </a:r>
            <a:r>
              <a:rPr lang="cs-CZ" sz="3200" i="1" dirty="0" smtClean="0">
                <a:solidFill>
                  <a:sysClr val="windowText" lastClr="000000"/>
                </a:solidFill>
                <a:latin typeface="Calibri" panose="020F0502020204030204"/>
              </a:rPr>
              <a:t>národní </a:t>
            </a:r>
            <a:r>
              <a:rPr lang="cs-CZ" sz="3200" i="1" dirty="0">
                <a:solidFill>
                  <a:sysClr val="windowText" lastClr="000000"/>
                </a:solidFill>
                <a:latin typeface="Calibri" panose="020F0502020204030204"/>
              </a:rPr>
              <a:t>obrození</a:t>
            </a:r>
            <a:endParaRPr lang="cs-CZ" sz="3600" i="1" dirty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Klíčová slova: </a:t>
            </a:r>
            <a:r>
              <a:rPr lang="cs-CZ" sz="3200" i="1" dirty="0" smtClean="0">
                <a:solidFill>
                  <a:sysClr val="windowText" lastClr="000000"/>
                </a:solidFill>
                <a:latin typeface="Calibri"/>
              </a:rPr>
              <a:t>ohlasová poezie</a:t>
            </a:r>
            <a:endParaRPr lang="cs-CZ" sz="3200" b="1" i="1" dirty="0">
              <a:solidFill>
                <a:sysClr val="windowText" lastClr="000000"/>
              </a:solidFill>
              <a:latin typeface="Calibri"/>
            </a:endParaRPr>
          </a:p>
          <a:p>
            <a:pPr>
              <a:lnSpc>
                <a:spcPct val="110000"/>
              </a:lnSpc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Forma:</a:t>
            </a:r>
            <a:r>
              <a:rPr lang="cs-CZ" sz="32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sz="3200" i="1" dirty="0">
                <a:solidFill>
                  <a:sysClr val="windowText" lastClr="000000"/>
                </a:solidFill>
                <a:latin typeface="Calibri"/>
              </a:rPr>
              <a:t>výklad</a:t>
            </a:r>
            <a:r>
              <a:rPr lang="cs-CZ" sz="3200" dirty="0">
                <a:solidFill>
                  <a:sysClr val="windowText" lastClr="000000"/>
                </a:solidFill>
                <a:latin typeface="Calibri"/>
              </a:rPr>
              <a:t>	</a:t>
            </a:r>
          </a:p>
          <a:p>
            <a:pPr>
              <a:defRPr/>
            </a:pPr>
            <a:r>
              <a:rPr lang="cs-CZ" sz="3200" b="1" dirty="0">
                <a:solidFill>
                  <a:sysClr val="windowText" lastClr="000000"/>
                </a:solidFill>
                <a:latin typeface="Calibri"/>
              </a:rPr>
              <a:t>Datum vytvoření:  </a:t>
            </a:r>
            <a:r>
              <a:rPr lang="cs-CZ" sz="3200" b="1" dirty="0" smtClean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cs-CZ" sz="3200" i="1" dirty="0" smtClean="0">
                <a:solidFill>
                  <a:sysClr val="windowText" lastClr="000000"/>
                </a:solidFill>
                <a:latin typeface="Calibri"/>
              </a:rPr>
              <a:t>30. 04. 2014 </a:t>
            </a:r>
            <a:endParaRPr lang="cs-CZ" sz="320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08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František Ladislav </a:t>
            </a:r>
            <a:r>
              <a:rPr lang="cs-CZ" sz="8000" b="1" dirty="0" smtClean="0"/>
              <a:t>Čelakovský</a:t>
            </a:r>
            <a:endParaRPr lang="cs-CZ" sz="8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r>
              <a:rPr lang="cs-CZ" sz="3200" dirty="0" smtClean="0"/>
              <a:t>/1799 – 1852/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5228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761" y="746974"/>
            <a:ext cx="5598301" cy="7096259"/>
          </a:xfrm>
        </p:spPr>
        <p:txBody>
          <a:bodyPr/>
          <a:lstStyle/>
          <a:p>
            <a:r>
              <a:rPr lang="cs-CZ" sz="4400" b="1" dirty="0" smtClean="0"/>
              <a:t>F. L. Čelakovský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 smtClean="0"/>
              <a:t> </a:t>
            </a:r>
            <a:r>
              <a:rPr lang="cs-CZ" sz="3200" dirty="0" smtClean="0"/>
              <a:t>- sběratel slovanské lidové  	slovesnosti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- překladatel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 - básník, autor ohlasové       	poezie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062" y="450762"/>
            <a:ext cx="5580561" cy="59235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431887" y="6387921"/>
            <a:ext cx="121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7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sběratelská činnost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Slovanské národní písně</a:t>
            </a:r>
          </a:p>
          <a:p>
            <a:r>
              <a:rPr lang="cs-CZ" sz="3200" b="1" dirty="0" smtClean="0"/>
              <a:t>Mudrosloví národu                                          slovanského v příslovích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7126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ohlasová poezie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autoři se inspirují lidovou slovesností</a:t>
            </a:r>
          </a:p>
          <a:p>
            <a:r>
              <a:rPr lang="cs-CZ" sz="2400" b="1" dirty="0" smtClean="0"/>
              <a:t>vycházejí z námětů lidových básní, písní, </a:t>
            </a:r>
            <a:r>
              <a:rPr lang="cs-CZ" sz="2400" b="1" smtClean="0"/>
              <a:t>pověstí,            </a:t>
            </a:r>
            <a:r>
              <a:rPr lang="cs-CZ" sz="2400" b="1" dirty="0" smtClean="0"/>
              <a:t>které přetvářejí a upravují</a:t>
            </a:r>
          </a:p>
          <a:p>
            <a:r>
              <a:rPr lang="cs-CZ" sz="2400" b="1" dirty="0" smtClean="0"/>
              <a:t>na jejich základě tvoří básně vlastní</a:t>
            </a:r>
          </a:p>
          <a:p>
            <a:endParaRPr lang="cs-CZ" sz="2400" b="1" dirty="0"/>
          </a:p>
          <a:p>
            <a:r>
              <a:rPr lang="cs-CZ" sz="2400" b="1" dirty="0" smtClean="0"/>
              <a:t>F. L. Čelakovský</a:t>
            </a:r>
          </a:p>
          <a:p>
            <a:r>
              <a:rPr lang="cs-CZ" sz="2400" b="1" dirty="0" smtClean="0"/>
              <a:t>K. J. Erben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22122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4803" y="1597456"/>
            <a:ext cx="10126938" cy="5260544"/>
          </a:xfrm>
        </p:spPr>
        <p:txBody>
          <a:bodyPr/>
          <a:lstStyle/>
          <a:p>
            <a:r>
              <a:rPr lang="cs-CZ" b="1" dirty="0"/>
              <a:t>O</a:t>
            </a:r>
            <a:r>
              <a:rPr lang="cs-CZ" b="1" dirty="0" smtClean="0"/>
              <a:t>hlas písní ruských  </a:t>
            </a:r>
            <a:r>
              <a:rPr lang="cs-CZ" sz="3200" dirty="0" smtClean="0"/>
              <a:t>/1829/</a:t>
            </a:r>
            <a:br>
              <a:rPr lang="cs-CZ" sz="3200" dirty="0" smtClean="0"/>
            </a:br>
            <a:r>
              <a:rPr lang="cs-CZ" sz="2800" dirty="0" smtClean="0"/>
              <a:t>autor</a:t>
            </a:r>
            <a:r>
              <a:rPr lang="cs-CZ" b="1" dirty="0"/>
              <a:t> </a:t>
            </a:r>
            <a:r>
              <a:rPr lang="cs-CZ" sz="2800" dirty="0" smtClean="0"/>
              <a:t>vychází z ruské lidové slovesnosti (z ruských bylin)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převažují  epické básně</a:t>
            </a:r>
            <a:br>
              <a:rPr lang="cs-CZ" sz="2800" dirty="0" smtClean="0"/>
            </a:br>
            <a:r>
              <a:rPr lang="cs-CZ" sz="2800" dirty="0" smtClean="0"/>
              <a:t>zachycuje boj s Turky a Tatary</a:t>
            </a:r>
            <a:br>
              <a:rPr lang="cs-CZ" sz="2800" dirty="0" smtClean="0"/>
            </a:br>
            <a:r>
              <a:rPr lang="cs-CZ" sz="2800" dirty="0" smtClean="0"/>
              <a:t>oslavuje hrdinství bohatýrů</a:t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>ukázka     </a:t>
            </a:r>
            <a:r>
              <a:rPr lang="cs-CZ" sz="2800" b="1" dirty="0" smtClean="0"/>
              <a:t>Bohatýr </a:t>
            </a:r>
            <a:r>
              <a:rPr lang="cs-CZ" sz="2800" b="1" dirty="0" err="1" smtClean="0"/>
              <a:t>Muromec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praví pověst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823" y="2163651"/>
            <a:ext cx="11050073" cy="4288664"/>
          </a:xfrm>
        </p:spPr>
        <p:txBody>
          <a:bodyPr>
            <a:noAutofit/>
          </a:bodyPr>
          <a:lstStyle/>
          <a:p>
            <a:r>
              <a:rPr lang="cs-CZ" sz="2800" b="1" dirty="0"/>
              <a:t>Ilja </a:t>
            </a:r>
            <a:r>
              <a:rPr lang="cs-CZ" sz="2800" b="1" dirty="0" err="1"/>
              <a:t>Muromec</a:t>
            </a:r>
            <a:r>
              <a:rPr lang="cs-CZ" sz="2800" dirty="0"/>
              <a:t> (</a:t>
            </a:r>
            <a:r>
              <a:rPr lang="az-Cyrl-AZ" sz="2800" dirty="0"/>
              <a:t>Илья Муромец) </a:t>
            </a:r>
            <a:r>
              <a:rPr lang="cs-CZ" sz="2800" dirty="0"/>
              <a:t>je jedna z hlavních postav starých ruských </a:t>
            </a:r>
            <a:r>
              <a:rPr lang="cs-CZ" sz="2800" dirty="0">
                <a:hlinkClick r:id="rId2" tooltip="Báje"/>
              </a:rPr>
              <a:t>bájí</a:t>
            </a:r>
            <a:r>
              <a:rPr lang="cs-CZ" sz="2800" dirty="0"/>
              <a:t> a </a:t>
            </a:r>
            <a:r>
              <a:rPr lang="cs-CZ" sz="2800" dirty="0">
                <a:hlinkClick r:id="rId3" tooltip="Slovanská mytologie"/>
              </a:rPr>
              <a:t>slovanské mytologie</a:t>
            </a:r>
            <a:r>
              <a:rPr lang="cs-CZ" sz="2800" dirty="0"/>
              <a:t>.</a:t>
            </a:r>
          </a:p>
          <a:p>
            <a:r>
              <a:rPr lang="cs-CZ" sz="2800" dirty="0"/>
              <a:t>Podle </a:t>
            </a:r>
            <a:r>
              <a:rPr lang="cs-CZ" sz="2800" dirty="0">
                <a:hlinkClick r:id="rId4" tooltip="Pověst"/>
              </a:rPr>
              <a:t>pověsti</a:t>
            </a:r>
            <a:r>
              <a:rPr lang="cs-CZ" sz="2800" dirty="0"/>
              <a:t> se narodil ve vísce </a:t>
            </a:r>
            <a:r>
              <a:rPr lang="cs-CZ" sz="2800" dirty="0" err="1"/>
              <a:t>Karačarovo</a:t>
            </a:r>
            <a:r>
              <a:rPr lang="cs-CZ" sz="2800" dirty="0"/>
              <a:t> u města </a:t>
            </a:r>
            <a:r>
              <a:rPr lang="cs-CZ" sz="2800" dirty="0" err="1">
                <a:hlinkClick r:id="rId5" tooltip="Murom"/>
              </a:rPr>
              <a:t>Murom</a:t>
            </a:r>
            <a:r>
              <a:rPr lang="cs-CZ" sz="2800" dirty="0"/>
              <a:t>. Do svých 30 let nemohl chodit, ale pak se zázračně uzdravil. S tím získal i nadlidské schopnosti. Osvobodil město </a:t>
            </a:r>
            <a:r>
              <a:rPr lang="cs-CZ" sz="2800" dirty="0">
                <a:hlinkClick r:id="rId6" tooltip="Kyjev"/>
              </a:rPr>
              <a:t>Kyjev</a:t>
            </a:r>
            <a:r>
              <a:rPr lang="cs-CZ" sz="2800" dirty="0"/>
              <a:t> a knížete Vladimíra. Stal se velitelem bohatýrů knížete Vladimíra a ochraňoval jeho knížectví před nájezdy </a:t>
            </a:r>
            <a:r>
              <a:rPr lang="cs-CZ" sz="2800" dirty="0">
                <a:hlinkClick r:id="rId7" tooltip="Tataři"/>
              </a:rPr>
              <a:t>Tatarů</a:t>
            </a:r>
            <a:r>
              <a:rPr lang="cs-CZ" sz="2800" dirty="0"/>
              <a:t>.</a:t>
            </a:r>
          </a:p>
          <a:p>
            <a:r>
              <a:rPr lang="cs-CZ" sz="2800" dirty="0"/>
              <a:t>Je jediným bájným hrdinou, </a:t>
            </a:r>
            <a:r>
              <a:rPr lang="cs-CZ" sz="2800" dirty="0">
                <a:hlinkClick r:id="rId8" tooltip="Kanonizace"/>
              </a:rPr>
              <a:t>kanonizovaným</a:t>
            </a:r>
            <a:r>
              <a:rPr lang="cs-CZ" sz="2800" dirty="0"/>
              <a:t> </a:t>
            </a:r>
            <a:r>
              <a:rPr lang="cs-CZ" sz="2800" dirty="0">
                <a:hlinkClick r:id="rId9" tooltip="Pravoslaví"/>
              </a:rPr>
              <a:t>pravoslavnou církví</a:t>
            </a:r>
            <a:r>
              <a:rPr lang="cs-CZ" sz="2800" dirty="0" smtClean="0"/>
              <a:t>. [cit.1]</a:t>
            </a:r>
            <a:endParaRPr lang="cs-CZ" sz="28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374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276" y="973669"/>
            <a:ext cx="9478337" cy="706964"/>
          </a:xfrm>
        </p:spPr>
        <p:txBody>
          <a:bodyPr/>
          <a:lstStyle/>
          <a:p>
            <a:r>
              <a:rPr lang="cs-CZ" b="1" dirty="0" smtClean="0"/>
              <a:t>co vypráví báseň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3065" y="470079"/>
            <a:ext cx="6988935" cy="58986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02276" y="2395470"/>
            <a:ext cx="45462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Úkol:</a:t>
            </a:r>
          </a:p>
          <a:p>
            <a:endParaRPr lang="cs-CZ" sz="2800" dirty="0"/>
          </a:p>
          <a:p>
            <a:r>
              <a:rPr lang="cs-CZ" sz="2800" dirty="0" smtClean="0"/>
              <a:t>Přečtěte si báseň </a:t>
            </a:r>
            <a:r>
              <a:rPr lang="cs-CZ" sz="2800" b="1" dirty="0" smtClean="0"/>
              <a:t>Bohatýr </a:t>
            </a:r>
            <a:r>
              <a:rPr lang="cs-CZ" sz="2800" b="1" dirty="0" err="1" smtClean="0"/>
              <a:t>Muromec</a:t>
            </a:r>
            <a:r>
              <a:rPr lang="cs-CZ" sz="2800" dirty="0" smtClean="0"/>
              <a:t>           a převyprávějte            její obsah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856890" y="6368739"/>
            <a:ext cx="1197735" cy="379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č.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tový efekt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5118</TotalTime>
  <Words>347</Words>
  <Application>Microsoft Office PowerPoint</Application>
  <PresentationFormat>Vlastní</PresentationFormat>
  <Paragraphs>51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Iontový efekt</vt:lpstr>
      <vt:lpstr>Prezentace aplikace PowerPoint</vt:lpstr>
      <vt:lpstr>Prezentace aplikace PowerPoint</vt:lpstr>
      <vt:lpstr>František Ladislav Čelakovský</vt:lpstr>
      <vt:lpstr>F. L. Čelakovský   - sběratel slovanské lidové   slovesnosti   - překladatel   - básník, autor ohlasové        poezie    </vt:lpstr>
      <vt:lpstr>sběratelská činnost</vt:lpstr>
      <vt:lpstr>ohlasová poezie</vt:lpstr>
      <vt:lpstr>Ohlas písní ruských  /1829/ autor vychází z ruské lidové slovesnosti (z ruských bylin)  převažují  epické básně zachycuje boj s Turky a Tatary oslavuje hrdinství bohatýrů  ukázka     Bohatýr Muromec  </vt:lpstr>
      <vt:lpstr>co praví pověst</vt:lpstr>
      <vt:lpstr>co vypráví báseň</vt:lpstr>
      <vt:lpstr>Ohlas písní českých  /1839/ sbírka je obrazem života českého lidu  zachycuje zejména venkovské prostředí je inspirována lidovou slovesností  převažují básně lyrické  ukázka    Toman a lesní panna </vt:lpstr>
      <vt:lpstr>Toman a lesní panna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František Ladislav Čelakovský</dc:title>
  <dc:creator>Alex</dc:creator>
  <cp:lastModifiedBy>Ondřej Havrda</cp:lastModifiedBy>
  <cp:revision>30</cp:revision>
  <dcterms:created xsi:type="dcterms:W3CDTF">2014-05-01T19:12:08Z</dcterms:created>
  <dcterms:modified xsi:type="dcterms:W3CDTF">2014-06-04T05:28:34Z</dcterms:modified>
</cp:coreProperties>
</file>