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kk.estranky.cz/clanky/prezentace--osobnosti/prezentace-osobnosti---spisovatele--basnici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1953" y="143981"/>
            <a:ext cx="9408093" cy="166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3048795" y="2998113"/>
            <a:ext cx="6094412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4000" b="1" dirty="0" smtClean="0">
                <a:solidFill>
                  <a:sysClr val="windowText" lastClr="000000"/>
                </a:solidFill>
                <a:latin typeface="Calibri"/>
              </a:rPr>
              <a:t>Divadlo ve třetí etapě národního obrození </a:t>
            </a:r>
          </a:p>
          <a:p>
            <a:r>
              <a:rPr lang="cs-CZ" sz="4000" b="1" dirty="0" smtClean="0">
                <a:solidFill>
                  <a:sysClr val="windowText" lastClr="000000"/>
                </a:solidFill>
                <a:latin typeface="Calibri"/>
              </a:rPr>
              <a:t>               </a:t>
            </a:r>
            <a:r>
              <a:rPr lang="cs-CZ" sz="2000" dirty="0" smtClean="0">
                <a:solidFill>
                  <a:sysClr val="windowText" lastClr="000000"/>
                </a:solidFill>
                <a:latin typeface="Calibri"/>
              </a:rPr>
              <a:t>Mgr</a:t>
            </a:r>
            <a:r>
              <a:rPr lang="cs-CZ" sz="2000" dirty="0">
                <a:solidFill>
                  <a:sysClr val="windowText" lastClr="000000"/>
                </a:solidFill>
                <a:latin typeface="Calibri"/>
              </a:rPr>
              <a:t>. Ludmila Růžičková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14930" y="5661249"/>
            <a:ext cx="6094412" cy="10341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cs-CZ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Střední průmyslová škola, Mladá Boleslav, Havlíčkova 456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CZ.1.07/1.5.00/34.0861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MODERNIZACE VÝUKY</a:t>
            </a:r>
          </a:p>
        </p:txBody>
      </p:sp>
    </p:spTree>
    <p:extLst>
      <p:ext uri="{BB962C8B-B14F-4D97-AF65-F5344CB8AC3E}">
        <p14:creationId xmlns:p14="http://schemas.microsoft.com/office/powerpoint/2010/main" val="3919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70207" y="1700809"/>
            <a:ext cx="9723612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Anotace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4572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Předmět: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český jazyk a literatura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4572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Ročník: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I. ročník SŠ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4572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Tematický celek: </a:t>
            </a:r>
            <a:r>
              <a:rPr lang="cs-CZ" sz="3200" i="1" dirty="0">
                <a:solidFill>
                  <a:sysClr val="windowText" lastClr="000000"/>
                </a:solidFill>
                <a:latin typeface="Calibri" panose="020F0502020204030204"/>
              </a:rPr>
              <a:t>Literatura od doby pobělohorské 						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 panose="020F0502020204030204"/>
              </a:rPr>
              <a:t>          až </a:t>
            </a:r>
            <a:r>
              <a:rPr lang="cs-CZ" sz="3200" i="1" dirty="0">
                <a:solidFill>
                  <a:sysClr val="windowText" lastClr="000000"/>
                </a:solidFill>
                <a:latin typeface="Calibri" panose="020F0502020204030204"/>
              </a:rPr>
              <a:t>národní obrození</a:t>
            </a:r>
            <a:endParaRPr lang="cs-CZ" sz="3600" i="1" dirty="0">
              <a:solidFill>
                <a:sysClr val="windowText" lastClr="000000"/>
              </a:solidFill>
              <a:latin typeface="Calibri"/>
            </a:endParaRPr>
          </a:p>
          <a:p>
            <a:pPr lvl="0" defTabSz="457200">
              <a:lnSpc>
                <a:spcPct val="110000"/>
              </a:lnSpc>
              <a:defRPr/>
            </a:pP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Klíčová </a:t>
            </a: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slova: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J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.K. Tyl, divadlo </a:t>
            </a:r>
            <a:endParaRPr lang="cs-CZ" sz="3200" i="1" dirty="0">
              <a:solidFill>
                <a:sysClr val="windowText" lastClr="000000"/>
              </a:solidFill>
              <a:latin typeface="Calibri"/>
            </a:endParaRPr>
          </a:p>
          <a:p>
            <a:pPr lvl="0" defTabSz="457200">
              <a:lnSpc>
                <a:spcPct val="110000"/>
              </a:lnSpc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Forma: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výklad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	</a:t>
            </a:r>
          </a:p>
          <a:p>
            <a:pPr lvl="0" defTabSz="4572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Datum vytvoření:  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30. 04. 2014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43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392234" cy="1646302"/>
          </a:xfrm>
        </p:spPr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ivadlo ve třetí etapě národního obrození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7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 smtClean="0"/>
              <a:t>Josef Kajetán Tyl</a:t>
            </a:r>
            <a:br>
              <a:rPr lang="cs-CZ" sz="4400" b="1" dirty="0" smtClean="0"/>
            </a:br>
            <a:r>
              <a:rPr lang="cs-CZ" sz="3100" dirty="0" smtClean="0"/>
              <a:t>/1808-1856/</a:t>
            </a:r>
            <a:br>
              <a:rPr lang="cs-CZ" sz="3100" dirty="0" smtClean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 smtClean="0"/>
              <a:t>- rodák z Kutné Hory</a:t>
            </a:r>
            <a:br>
              <a:rPr lang="cs-CZ" sz="3100" dirty="0" smtClean="0"/>
            </a:br>
            <a:r>
              <a:rPr lang="cs-CZ" sz="3100" dirty="0" smtClean="0"/>
              <a:t>- dramatik, prozaik, organizátor</a:t>
            </a:r>
            <a:br>
              <a:rPr lang="cs-CZ" sz="3100" dirty="0" smtClean="0"/>
            </a:br>
            <a:r>
              <a:rPr lang="cs-CZ" sz="3100" dirty="0"/>
              <a:t> </a:t>
            </a:r>
            <a:r>
              <a:rPr lang="cs-CZ" sz="3100" dirty="0" smtClean="0"/>
              <a:t>  kulturního života </a:t>
            </a:r>
            <a:br>
              <a:rPr lang="cs-CZ" sz="3100" dirty="0" smtClean="0"/>
            </a:br>
            <a:r>
              <a:rPr lang="cs-CZ" sz="3100" dirty="0" smtClean="0"/>
              <a:t>- herec ve vlastní divadelní</a:t>
            </a:r>
            <a:br>
              <a:rPr lang="cs-CZ" sz="3100" dirty="0" smtClean="0"/>
            </a:br>
            <a:r>
              <a:rPr lang="cs-CZ" sz="3100" dirty="0"/>
              <a:t> </a:t>
            </a:r>
            <a:r>
              <a:rPr lang="cs-CZ" sz="3100" dirty="0" smtClean="0"/>
              <a:t>  společnosti                                                                                   </a:t>
            </a:r>
            <a:br>
              <a:rPr lang="cs-CZ" sz="3100" dirty="0" smtClean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4400" b="1" dirty="0" smtClean="0"/>
              <a:t>										</a:t>
            </a:r>
            <a:endParaRPr lang="cs-CZ" sz="44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5410" y="399835"/>
            <a:ext cx="3328592" cy="440398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968544" y="4842360"/>
            <a:ext cx="1262849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Obr. č.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16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historické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Kutnohorští havíři</a:t>
            </a:r>
          </a:p>
          <a:p>
            <a:r>
              <a:rPr lang="cs-CZ" sz="3200" dirty="0" smtClean="0"/>
              <a:t>Jan Hus</a:t>
            </a:r>
          </a:p>
          <a:p>
            <a:r>
              <a:rPr lang="cs-CZ" sz="3200" dirty="0" smtClean="0"/>
              <a:t>Žižka z Trocnova</a:t>
            </a:r>
          </a:p>
          <a:p>
            <a:r>
              <a:rPr lang="cs-CZ" sz="3200" dirty="0" smtClean="0"/>
              <a:t>Krvavý soud, aneb Drahomíra a její synové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4653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dramatické báchorky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    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Strakonický dudák, aneb Hody divých žen</a:t>
            </a:r>
          </a:p>
          <a:p>
            <a:r>
              <a:rPr lang="cs-CZ" sz="3200" dirty="0" smtClean="0"/>
              <a:t>Lesní panna, aneb Cesta do Ameriky</a:t>
            </a:r>
          </a:p>
          <a:p>
            <a:r>
              <a:rPr lang="cs-CZ" sz="3200" dirty="0" smtClean="0"/>
              <a:t>Jiříkovo vidění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114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hry </a:t>
            </a:r>
            <a:r>
              <a:rPr lang="cs-CZ" dirty="0"/>
              <a:t>z</a:t>
            </a:r>
            <a:r>
              <a:rPr lang="cs-CZ" dirty="0" smtClean="0"/>
              <a:t>e současnosti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Pražský flamendr</a:t>
            </a:r>
          </a:p>
          <a:p>
            <a:r>
              <a:rPr lang="cs-CZ" sz="3200" dirty="0" smtClean="0"/>
              <a:t>Paličova dcera</a:t>
            </a:r>
          </a:p>
          <a:p>
            <a:r>
              <a:rPr lang="cs-CZ" sz="3200" dirty="0" smtClean="0"/>
              <a:t>Fidlovačka, aneb Žádný hněv a žádná rvačka  (zde poprvé zazněla roku 1834    					 píseň </a:t>
            </a:r>
            <a:r>
              <a:rPr lang="cs-CZ" sz="3200" i="1" dirty="0" smtClean="0"/>
              <a:t>Kde domov můj)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95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Význam Tylovy tvorby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výchovné působení v duchu vlastenectví</a:t>
            </a:r>
          </a:p>
          <a:p>
            <a:r>
              <a:rPr lang="cs-CZ" sz="2800" dirty="0" smtClean="0"/>
              <a:t>varování před odrodilectvím a před honbou        za penězi</a:t>
            </a:r>
          </a:p>
          <a:p>
            <a:r>
              <a:rPr lang="cs-CZ" sz="2800" dirty="0" smtClean="0"/>
              <a:t>oslava českého lidu – jeho houževnatosti, 				                               obětavosti, vlastenectví</a:t>
            </a:r>
          </a:p>
          <a:p>
            <a:r>
              <a:rPr lang="cs-CZ" sz="2800" dirty="0" smtClean="0"/>
              <a:t>šíření osvěty na venkově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235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49939" y="2060848"/>
            <a:ext cx="11164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cs-CZ" dirty="0" smtClean="0">
                <a:solidFill>
                  <a:prstClr val="black"/>
                </a:solidFill>
                <a:latin typeface="Century Gothic" panose="020B0502020202020204"/>
              </a:rPr>
              <a:t>Zdroje</a:t>
            </a:r>
          </a:p>
          <a:p>
            <a:pPr lvl="0" defTabSz="457200"/>
            <a:endParaRPr lang="cs-CZ" dirty="0">
              <a:solidFill>
                <a:prstClr val="black"/>
              </a:solidFill>
              <a:latin typeface="Century Gothic" panose="020B0502020202020204"/>
            </a:endParaRPr>
          </a:p>
          <a:p>
            <a:pPr lvl="0" defTabSz="457200"/>
            <a:r>
              <a:rPr lang="cs-CZ" dirty="0" smtClean="0">
                <a:solidFill>
                  <a:prstClr val="black"/>
                </a:solidFill>
                <a:latin typeface="Century Gothic" panose="020B0502020202020204"/>
              </a:rPr>
              <a:t>SOCHROVÁ</a:t>
            </a:r>
            <a:r>
              <a:rPr lang="cs-CZ" dirty="0">
                <a:solidFill>
                  <a:prstClr val="black"/>
                </a:solidFill>
                <a:latin typeface="Century Gothic" panose="020B0502020202020204"/>
              </a:rPr>
              <a:t>, M. KOMPLETNÍ PŘEHLED české a světové LITERATURY. 1. vyd. Havlíčkův Brod: FRAGMENT, 2007. ISBN 978-80-253-0311-5</a:t>
            </a:r>
            <a:r>
              <a:rPr lang="cs-CZ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endParaRPr lang="cs-CZ" b="1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lvl="0" defTabSz="457200"/>
            <a:endParaRPr lang="cs-CZ" b="1" dirty="0">
              <a:solidFill>
                <a:prstClr val="black"/>
              </a:solidFill>
              <a:latin typeface="Century Gothic" panose="020B0502020202020204"/>
            </a:endParaRPr>
          </a:p>
          <a:p>
            <a:pPr lvl="0" defTabSz="457200"/>
            <a:endParaRPr lang="cs-CZ" b="1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lvl="0"/>
            <a:r>
              <a:rPr lang="cs-CZ" dirty="0" smtClean="0">
                <a:solidFill>
                  <a:prstClr val="black"/>
                </a:solidFill>
                <a:latin typeface="Century Gothic" panose="020B0502020202020204"/>
              </a:rPr>
              <a:t>Obr. č. </a:t>
            </a:r>
            <a:r>
              <a:rPr lang="cs-CZ" dirty="0">
                <a:solidFill>
                  <a:prstClr val="black"/>
                </a:solidFill>
                <a:latin typeface="Century Gothic" panose="020B0502020202020204"/>
              </a:rPr>
              <a:t>1: Jiráskova knihovna </a:t>
            </a:r>
            <a:r>
              <a:rPr lang="cs-CZ" dirty="0" smtClean="0">
                <a:solidFill>
                  <a:prstClr val="black"/>
                </a:solidFill>
                <a:latin typeface="Century Gothic" panose="020B0502020202020204"/>
              </a:rPr>
              <a:t>Klučov: [online] [vid. 30.4.2014]. </a:t>
            </a:r>
            <a:r>
              <a:rPr lang="cs-CZ" dirty="0">
                <a:solidFill>
                  <a:prstClr val="black"/>
                </a:solidFill>
                <a:latin typeface="Century Gothic" panose="020B0502020202020204"/>
              </a:rPr>
              <a:t>Dostupné z: </a:t>
            </a:r>
            <a:r>
              <a:rPr lang="cs-CZ" dirty="0">
                <a:solidFill>
                  <a:prstClr val="black"/>
                </a:solidFill>
                <a:latin typeface="Century Gothic" panose="020B0502020202020204"/>
                <a:hlinkClick r:id="rId2"/>
              </a:rPr>
              <a:t>http://www.jkk.estranky.cz/clanky/prezentace--osobnosti/prezentace-osobnosti---spisovatele--</a:t>
            </a:r>
            <a:r>
              <a:rPr lang="cs-CZ" dirty="0" smtClean="0">
                <a:solidFill>
                  <a:prstClr val="black"/>
                </a:solidFill>
                <a:latin typeface="Century Gothic" panose="020B0502020202020204"/>
                <a:hlinkClick r:id="rId2"/>
              </a:rPr>
              <a:t>basnici.html</a:t>
            </a:r>
            <a:endParaRPr lang="cs-CZ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lvl="0"/>
            <a:endParaRPr lang="cs-CZ" b="1" dirty="0" smtClean="0">
              <a:solidFill>
                <a:prstClr val="black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90132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194</Words>
  <Application>Microsoft Office PowerPoint</Application>
  <PresentationFormat>Vlastní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Faseta</vt:lpstr>
      <vt:lpstr>Prezentace aplikace PowerPoint</vt:lpstr>
      <vt:lpstr>Prezentace aplikace PowerPoint</vt:lpstr>
      <vt:lpstr>Divadlo ve třetí etapě národního obrození</vt:lpstr>
      <vt:lpstr>Josef Kajetán Tyl /1808-1856/  - rodák z Kutné Hory - dramatik, prozaik, organizátor    kulturního života  - herec ve vlastní divadelní    společnosti                                                                                                </vt:lpstr>
      <vt:lpstr>1. historické hry</vt:lpstr>
      <vt:lpstr>2. dramatické báchorky               </vt:lpstr>
      <vt:lpstr>3. hry ze současnosti</vt:lpstr>
      <vt:lpstr> Význam Tylovy tvorby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Divadlo ve třetí etapě národního obrození</dc:title>
  <dc:creator>Alex</dc:creator>
  <cp:lastModifiedBy>Ondřej Havrda</cp:lastModifiedBy>
  <cp:revision>6</cp:revision>
  <dcterms:created xsi:type="dcterms:W3CDTF">2014-06-01T21:28:38Z</dcterms:created>
  <dcterms:modified xsi:type="dcterms:W3CDTF">2014-06-03T11:05:07Z</dcterms:modified>
</cp:coreProperties>
</file>