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56" r:id="rId4"/>
    <p:sldId id="257" r:id="rId5"/>
    <p:sldId id="258" r:id="rId6"/>
    <p:sldId id="259" r:id="rId7"/>
    <p:sldId id="261" r:id="rId8"/>
    <p:sldId id="260" r:id="rId9"/>
    <p:sldId id="262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204B-8446-48CC-B6C3-2BF7A3035604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2FB3-DE16-4FFC-A16C-1810A302E0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4224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204B-8446-48CC-B6C3-2BF7A3035604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2FB3-DE16-4FFC-A16C-1810A302E0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845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204B-8446-48CC-B6C3-2BF7A3035604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2FB3-DE16-4FFC-A16C-1810A302E0B1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9989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204B-8446-48CC-B6C3-2BF7A3035604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2FB3-DE16-4FFC-A16C-1810A302E0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929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204B-8446-48CC-B6C3-2BF7A3035604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2FB3-DE16-4FFC-A16C-1810A302E0B1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5844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204B-8446-48CC-B6C3-2BF7A3035604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2FB3-DE16-4FFC-A16C-1810A302E0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2546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204B-8446-48CC-B6C3-2BF7A3035604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2FB3-DE16-4FFC-A16C-1810A302E0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3503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204B-8446-48CC-B6C3-2BF7A3035604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2FB3-DE16-4FFC-A16C-1810A302E0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450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204B-8446-48CC-B6C3-2BF7A3035604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2FB3-DE16-4FFC-A16C-1810A302E0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506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204B-8446-48CC-B6C3-2BF7A3035604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2FB3-DE16-4FFC-A16C-1810A302E0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3377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204B-8446-48CC-B6C3-2BF7A3035604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2FB3-DE16-4FFC-A16C-1810A302E0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120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204B-8446-48CC-B6C3-2BF7A3035604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2FB3-DE16-4FFC-A16C-1810A302E0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429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204B-8446-48CC-B6C3-2BF7A3035604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2FB3-DE16-4FFC-A16C-1810A302E0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079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204B-8446-48CC-B6C3-2BF7A3035604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2FB3-DE16-4FFC-A16C-1810A302E0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6194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204B-8446-48CC-B6C3-2BF7A3035604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2FB3-DE16-4FFC-A16C-1810A302E0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4880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204B-8446-48CC-B6C3-2BF7A3035604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2FB3-DE16-4FFC-A16C-1810A302E0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14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6204B-8446-48CC-B6C3-2BF7A3035604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EFE2FB3-DE16-4FFC-A16C-1810A302E0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6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atelevize.cz/porady/1095927644-kalendarium/3153-vyhledavani/?searchType=date&amp;kMonth=11&amp;kDay=23" TargetMode="External"/><Relationship Id="rId2" Type="http://schemas.openxmlformats.org/officeDocument/2006/relationships/hyperlink" Target="http://www.ceskatelevize.cz/porady/899202-f-l-vek/271310538830013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1443" y="0"/>
            <a:ext cx="8349117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odnadpis 2"/>
          <p:cNvSpPr txBox="1">
            <a:spLocks/>
          </p:cNvSpPr>
          <p:nvPr/>
        </p:nvSpPr>
        <p:spPr>
          <a:xfrm>
            <a:off x="2895600" y="4725144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000" dirty="0" smtClean="0"/>
              <a:t>Střední průmyslová škola, Mladá Boleslav, Havlíčkova 456</a:t>
            </a:r>
          </a:p>
          <a:p>
            <a:pPr marL="0" indent="0" algn="ctr">
              <a:buNone/>
            </a:pPr>
            <a:r>
              <a:rPr lang="cs-CZ" sz="2000" dirty="0" smtClean="0"/>
              <a:t>CZ.1.07/1.5.00/34.0861</a:t>
            </a:r>
          </a:p>
          <a:p>
            <a:pPr marL="0" indent="0" algn="ctr">
              <a:buNone/>
            </a:pPr>
            <a:r>
              <a:rPr lang="cs-CZ" sz="2000" dirty="0" smtClean="0"/>
              <a:t>MODERNIZACE VÝUKY</a:t>
            </a:r>
          </a:p>
          <a:p>
            <a:endParaRPr lang="cs-CZ" sz="2000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207568" y="2564905"/>
            <a:ext cx="7844408" cy="1542033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b="1" dirty="0" smtClean="0"/>
              <a:t>Divadlo v době národního obrození</a:t>
            </a: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smtClean="0"/>
              <a:t>Mgr. Ludmila Růžičková</a:t>
            </a:r>
            <a:r>
              <a:rPr lang="cs-CZ" sz="3600" dirty="0" smtClean="0"/>
              <a:t/>
            </a:r>
            <a:br>
              <a:rPr lang="cs-CZ" sz="3600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743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1184854" y="1272986"/>
            <a:ext cx="8861821" cy="362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800" b="1" dirty="0">
                <a:solidFill>
                  <a:sysClr val="windowText" lastClr="000000"/>
                </a:solidFill>
              </a:rPr>
              <a:t>Anotace</a:t>
            </a:r>
            <a:endParaRPr lang="cs-CZ" sz="2800" dirty="0">
              <a:solidFill>
                <a:sysClr val="windowText" lastClr="000000"/>
              </a:solidFill>
            </a:endParaRPr>
          </a:p>
          <a:p>
            <a:pPr lvl="0">
              <a:defRPr/>
            </a:pPr>
            <a:r>
              <a:rPr lang="cs-CZ" sz="2800" b="1" dirty="0">
                <a:solidFill>
                  <a:sysClr val="windowText" lastClr="000000"/>
                </a:solidFill>
              </a:rPr>
              <a:t>Předmět:</a:t>
            </a:r>
            <a:r>
              <a:rPr lang="cs-CZ" sz="2800" dirty="0">
                <a:solidFill>
                  <a:sysClr val="windowText" lastClr="000000"/>
                </a:solidFill>
              </a:rPr>
              <a:t> </a:t>
            </a:r>
            <a:r>
              <a:rPr lang="cs-CZ" sz="2800" i="1" dirty="0">
                <a:solidFill>
                  <a:sysClr val="windowText" lastClr="000000"/>
                </a:solidFill>
              </a:rPr>
              <a:t>český jazyk a literatura</a:t>
            </a:r>
            <a:endParaRPr lang="cs-CZ" sz="2800" dirty="0">
              <a:solidFill>
                <a:sysClr val="windowText" lastClr="000000"/>
              </a:solidFill>
            </a:endParaRPr>
          </a:p>
          <a:p>
            <a:pPr lvl="0">
              <a:defRPr/>
            </a:pPr>
            <a:r>
              <a:rPr lang="cs-CZ" sz="2800" b="1" dirty="0">
                <a:solidFill>
                  <a:sysClr val="windowText" lastClr="000000"/>
                </a:solidFill>
              </a:rPr>
              <a:t>Ročník: </a:t>
            </a:r>
            <a:r>
              <a:rPr lang="cs-CZ" sz="2800" i="1" dirty="0">
                <a:solidFill>
                  <a:sysClr val="windowText" lastClr="000000"/>
                </a:solidFill>
              </a:rPr>
              <a:t>I. ročník SŠ</a:t>
            </a:r>
            <a:endParaRPr lang="cs-CZ" sz="2800" dirty="0">
              <a:solidFill>
                <a:sysClr val="windowText" lastClr="000000"/>
              </a:solidFill>
            </a:endParaRPr>
          </a:p>
          <a:p>
            <a:pPr lvl="0">
              <a:defRPr/>
            </a:pPr>
            <a:r>
              <a:rPr lang="cs-CZ" sz="2800" b="1" dirty="0">
                <a:solidFill>
                  <a:sysClr val="windowText" lastClr="000000"/>
                </a:solidFill>
              </a:rPr>
              <a:t>Tematický celek: </a:t>
            </a:r>
            <a:r>
              <a:rPr lang="cs-CZ" sz="2800" i="1" dirty="0">
                <a:solidFill>
                  <a:sysClr val="windowText" lastClr="000000"/>
                </a:solidFill>
              </a:rPr>
              <a:t>Literatura od doby pobělohorské                                   		           až po národní obrození</a:t>
            </a:r>
          </a:p>
          <a:p>
            <a:pPr lvl="0">
              <a:lnSpc>
                <a:spcPct val="110000"/>
              </a:lnSpc>
              <a:defRPr/>
            </a:pPr>
            <a:r>
              <a:rPr lang="cs-CZ" sz="2800" b="1" dirty="0">
                <a:solidFill>
                  <a:sysClr val="windowText" lastClr="000000"/>
                </a:solidFill>
              </a:rPr>
              <a:t>Klíčová </a:t>
            </a:r>
            <a:r>
              <a:rPr lang="cs-CZ" sz="2800" b="1" dirty="0" smtClean="0">
                <a:solidFill>
                  <a:sysClr val="windowText" lastClr="000000"/>
                </a:solidFill>
              </a:rPr>
              <a:t>slova: </a:t>
            </a:r>
            <a:r>
              <a:rPr lang="cs-CZ" sz="2800" i="1" dirty="0">
                <a:solidFill>
                  <a:sysClr val="windowText" lastClr="000000"/>
                </a:solidFill>
              </a:rPr>
              <a:t>Bouda, Thám, Klicpera </a:t>
            </a:r>
          </a:p>
          <a:p>
            <a:pPr lvl="0">
              <a:lnSpc>
                <a:spcPct val="110000"/>
              </a:lnSpc>
              <a:defRPr/>
            </a:pPr>
            <a:r>
              <a:rPr lang="cs-CZ" sz="2800" b="1" dirty="0" smtClean="0">
                <a:solidFill>
                  <a:sysClr val="windowText" lastClr="000000"/>
                </a:solidFill>
              </a:rPr>
              <a:t>Forma</a:t>
            </a:r>
            <a:r>
              <a:rPr lang="cs-CZ" sz="2800" b="1" dirty="0" smtClean="0">
                <a:solidFill>
                  <a:sysClr val="windowText" lastClr="000000"/>
                </a:solidFill>
              </a:rPr>
              <a:t>:</a:t>
            </a:r>
            <a:r>
              <a:rPr lang="cs-CZ" sz="2800" dirty="0" smtClean="0">
                <a:solidFill>
                  <a:sysClr val="windowText" lastClr="000000"/>
                </a:solidFill>
              </a:rPr>
              <a:t> </a:t>
            </a:r>
            <a:r>
              <a:rPr lang="cs-CZ" sz="2800" i="1" dirty="0" smtClean="0">
                <a:solidFill>
                  <a:sysClr val="windowText" lastClr="000000"/>
                </a:solidFill>
              </a:rPr>
              <a:t>výklad</a:t>
            </a:r>
            <a:endParaRPr lang="cs-CZ" sz="2800" dirty="0" smtClean="0">
              <a:solidFill>
                <a:sysClr val="windowText" lastClr="000000"/>
              </a:solidFill>
            </a:endParaRPr>
          </a:p>
          <a:p>
            <a:pPr lvl="0">
              <a:defRPr/>
            </a:pPr>
            <a:r>
              <a:rPr lang="cs-CZ" sz="2800" b="1" dirty="0" smtClean="0">
                <a:solidFill>
                  <a:sysClr val="windowText" lastClr="000000"/>
                </a:solidFill>
              </a:rPr>
              <a:t>Datum </a:t>
            </a:r>
            <a:r>
              <a:rPr lang="cs-CZ" sz="2800" b="1" dirty="0">
                <a:solidFill>
                  <a:sysClr val="windowText" lastClr="000000"/>
                </a:solidFill>
              </a:rPr>
              <a:t>vytvoření: </a:t>
            </a:r>
            <a:r>
              <a:rPr lang="cs-CZ" sz="2800" i="1" dirty="0" smtClean="0">
                <a:solidFill>
                  <a:sysClr val="windowText" lastClr="000000"/>
                </a:solidFill>
              </a:rPr>
              <a:t>18. 02. </a:t>
            </a:r>
            <a:r>
              <a:rPr lang="cs-CZ" sz="2800" i="1" dirty="0">
                <a:solidFill>
                  <a:sysClr val="windowText" lastClr="000000"/>
                </a:solidFill>
              </a:rPr>
              <a:t>2014</a:t>
            </a:r>
            <a:endParaRPr lang="cs-CZ" sz="28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77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Divadlo v době národního obrození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829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etapa národního obrození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7486" y="1838617"/>
            <a:ext cx="8596668" cy="3880773"/>
          </a:xfrm>
        </p:spPr>
        <p:txBody>
          <a:bodyPr>
            <a:normAutofit/>
          </a:bodyPr>
          <a:lstStyle/>
          <a:p>
            <a:r>
              <a:rPr lang="cs-CZ" sz="3200" dirty="0" smtClean="0"/>
              <a:t> divadlo sehrává důležitou roli 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			- z jeviště zaznívá český jazyk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			- šíří se myšlenky vlastenectví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			- posiluje národní sebevědomí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36570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386625"/>
          </a:xfrm>
        </p:spPr>
        <p:txBody>
          <a:bodyPr/>
          <a:lstStyle/>
          <a:p>
            <a:r>
              <a:rPr lang="cs-CZ" dirty="0" smtClean="0"/>
              <a:t>v 70. letech 18. stol.</a:t>
            </a:r>
            <a:br>
              <a:rPr lang="cs-CZ" dirty="0" smtClean="0"/>
            </a:br>
            <a:r>
              <a:rPr lang="cs-CZ" dirty="0" smtClean="0"/>
              <a:t>česká představení pouze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3888" y="2195517"/>
            <a:ext cx="8591422" cy="344289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v Kotcích – překlady z němčiny</a:t>
            </a:r>
          </a:p>
          <a:p>
            <a:r>
              <a:rPr lang="cs-CZ" sz="2800" dirty="0" smtClean="0"/>
              <a:t>ve Stavovském (</a:t>
            </a:r>
            <a:r>
              <a:rPr lang="cs-CZ" sz="2800" dirty="0" err="1" smtClean="0"/>
              <a:t>pův</a:t>
            </a:r>
            <a:r>
              <a:rPr lang="cs-CZ" sz="2800" dirty="0" smtClean="0"/>
              <a:t>. Nosticově) divadle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česká představení jen výjimečně, většinou 	odpoledne</a:t>
            </a:r>
          </a:p>
          <a:p>
            <a:pPr marL="0" indent="0">
              <a:buNone/>
            </a:pPr>
            <a:r>
              <a:rPr lang="cs-CZ" sz="3200" dirty="0"/>
              <a:t> </a:t>
            </a:r>
            <a:r>
              <a:rPr lang="cs-CZ" sz="3200" dirty="0" smtClean="0"/>
              <a:t>  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738259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 80. letech </a:t>
            </a:r>
            <a:r>
              <a:rPr lang="cs-CZ" dirty="0" smtClean="0"/>
              <a:t>18. stol.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19676"/>
            <a:ext cx="8596668" cy="4768245"/>
          </a:xfrm>
        </p:spPr>
        <p:txBody>
          <a:bodyPr>
            <a:normAutofit/>
          </a:bodyPr>
          <a:lstStyle/>
          <a:p>
            <a:r>
              <a:rPr lang="cs-CZ" sz="2800" dirty="0" smtClean="0"/>
              <a:t>na Koňském trhu postaveno vlastenecké divadlo 				</a:t>
            </a:r>
          </a:p>
          <a:p>
            <a:pPr marL="0" indent="0">
              <a:buNone/>
            </a:pPr>
            <a:r>
              <a:rPr lang="cs-CZ" sz="3200" b="1" dirty="0"/>
              <a:t> </a:t>
            </a:r>
            <a:r>
              <a:rPr lang="cs-CZ" sz="3200" b="1" dirty="0" smtClean="0"/>
              <a:t>                    BOUDA </a:t>
            </a:r>
            <a:r>
              <a:rPr lang="cs-CZ" sz="2800" dirty="0" smtClean="0"/>
              <a:t>(1786-1789)</a:t>
            </a:r>
          </a:p>
          <a:p>
            <a:pPr marL="0" indent="0">
              <a:buNone/>
            </a:pPr>
            <a:endParaRPr lang="cs-CZ" sz="2800" dirty="0" smtClean="0"/>
          </a:p>
          <a:p>
            <a:pPr>
              <a:buFontTx/>
              <a:buChar char="-"/>
            </a:pPr>
            <a:r>
              <a:rPr lang="cs-CZ" sz="2800" dirty="0" smtClean="0"/>
              <a:t>uváděny překlady světových klasiků</a:t>
            </a:r>
          </a:p>
          <a:p>
            <a:pPr>
              <a:buFontTx/>
              <a:buChar char="-"/>
            </a:pPr>
            <a:r>
              <a:rPr lang="cs-CZ" sz="2800" dirty="0" smtClean="0"/>
              <a:t>původní </a:t>
            </a:r>
            <a:r>
              <a:rPr lang="cs-CZ" sz="2800" b="1" dirty="0" smtClean="0"/>
              <a:t>hry s vlasteneckým obsahem</a:t>
            </a:r>
            <a:r>
              <a:rPr lang="cs-CZ" sz="2800" dirty="0" smtClean="0"/>
              <a:t>     (veselohry, hry s historickým námětem )</a:t>
            </a:r>
          </a:p>
          <a:p>
            <a:pPr>
              <a:buFontTx/>
              <a:buChar char="-"/>
            </a:pPr>
            <a:r>
              <a:rPr lang="cs-CZ" sz="2800" dirty="0" smtClean="0"/>
              <a:t>např. Václav Thám – Břetislav a Jitka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770503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300868"/>
            <a:ext cx="3854528" cy="1278466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Václav THÁM</a:t>
            </a:r>
            <a:endParaRPr lang="cs-CZ" sz="3600" b="1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7334" y="1785396"/>
            <a:ext cx="3854528" cy="4255965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cs-CZ" sz="2400" dirty="0" smtClean="0"/>
              <a:t>významná osobnost českého vlasteneckého života</a:t>
            </a:r>
          </a:p>
          <a:p>
            <a:pPr marL="285750" indent="-285750">
              <a:buFontTx/>
              <a:buChar char="-"/>
            </a:pPr>
            <a:r>
              <a:rPr lang="cs-CZ" sz="2400" dirty="0" smtClean="0"/>
              <a:t>organizátor, autor divadelních her</a:t>
            </a:r>
          </a:p>
          <a:p>
            <a:pPr marL="285750" indent="-285750">
              <a:buFontTx/>
              <a:buChar char="-"/>
            </a:pPr>
            <a:endParaRPr lang="cs-CZ" sz="2400" dirty="0"/>
          </a:p>
          <a:p>
            <a:pPr marL="285750" indent="-285750">
              <a:buFontTx/>
              <a:buChar char="-"/>
            </a:pPr>
            <a:r>
              <a:rPr lang="cs-CZ" sz="2400" dirty="0" smtClean="0"/>
              <a:t>jedna z postav Jiráskova románu z doby národního obrození      F. L. Věk </a:t>
            </a:r>
            <a:endParaRPr lang="cs-CZ" sz="24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231" y="1078523"/>
            <a:ext cx="4876800" cy="274320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4689231" y="3950677"/>
            <a:ext cx="51347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 smtClean="0"/>
              <a:t>Radovan Lukavský v roli V. Tháma                v televizním seriálu F. L. Věk (1971) </a:t>
            </a:r>
            <a:endParaRPr lang="cs-CZ" sz="2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9149862" y="3796788"/>
            <a:ext cx="8792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Obr.č.1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334940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519448"/>
            <a:ext cx="8596668" cy="858591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2. etapa národního obrození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45465"/>
            <a:ext cx="8596668" cy="4495897"/>
          </a:xfrm>
        </p:spPr>
        <p:txBody>
          <a:bodyPr>
            <a:normAutofit lnSpcReduction="10000"/>
          </a:bodyPr>
          <a:lstStyle/>
          <a:p>
            <a:r>
              <a:rPr lang="cs-CZ" sz="3200" b="1" dirty="0" smtClean="0">
                <a:solidFill>
                  <a:schemeClr val="accent1"/>
                </a:solidFill>
              </a:rPr>
              <a:t>Václav Kliment Klicpera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    - působil jako profesor na gymnáziu </a:t>
            </a:r>
            <a:r>
              <a:rPr lang="cs-CZ" sz="2400" dirty="0" smtClean="0">
                <a:solidFill>
                  <a:schemeClr val="tx1"/>
                </a:solidFill>
              </a:rPr>
              <a:t/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      v </a:t>
            </a:r>
            <a:r>
              <a:rPr lang="cs-CZ" sz="2400" dirty="0" smtClean="0">
                <a:solidFill>
                  <a:schemeClr val="tx1"/>
                </a:solidFill>
              </a:rPr>
              <a:t>Hradci </a:t>
            </a:r>
            <a:r>
              <a:rPr lang="cs-CZ" sz="2400" dirty="0" smtClean="0">
                <a:solidFill>
                  <a:schemeClr val="tx1"/>
                </a:solidFill>
              </a:rPr>
              <a:t>Králové (vliv </a:t>
            </a:r>
            <a:r>
              <a:rPr lang="cs-CZ" sz="2400" dirty="0" smtClean="0">
                <a:solidFill>
                  <a:schemeClr val="tx1"/>
                </a:solidFill>
              </a:rPr>
              <a:t>na J. K. Tyla</a:t>
            </a:r>
            <a:r>
              <a:rPr lang="cs-CZ" sz="2400" dirty="0" smtClean="0">
                <a:solidFill>
                  <a:schemeClr val="tx1"/>
                </a:solidFill>
              </a:rPr>
              <a:t>)</a:t>
            </a:r>
            <a:br>
              <a:rPr lang="cs-CZ" sz="2400" dirty="0" smtClean="0">
                <a:solidFill>
                  <a:schemeClr val="tx1"/>
                </a:solidFill>
              </a:rPr>
            </a:br>
            <a:endParaRPr lang="cs-CZ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    - psal veselohry, ve kterých hráli jeho </a:t>
            </a:r>
            <a:r>
              <a:rPr lang="cs-CZ" sz="2400" dirty="0" smtClean="0">
                <a:solidFill>
                  <a:schemeClr val="tx1"/>
                </a:solidFill>
              </a:rPr>
              <a:t>žáci</a:t>
            </a:r>
            <a:br>
              <a:rPr lang="cs-CZ" sz="2400" dirty="0" smtClean="0">
                <a:solidFill>
                  <a:schemeClr val="tx1"/>
                </a:solidFill>
              </a:rPr>
            </a:br>
            <a:endParaRPr lang="cs-CZ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    - hry – Hadrián z Římsů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              Divotvorný klobouk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smtClean="0">
                <a:solidFill>
                  <a:schemeClr val="tx1"/>
                </a:solidFill>
              </a:rPr>
              <a:t>             </a:t>
            </a:r>
            <a:r>
              <a:rPr lang="cs-CZ" sz="2400" dirty="0" err="1" smtClean="0">
                <a:solidFill>
                  <a:schemeClr val="tx1"/>
                </a:solidFill>
              </a:rPr>
              <a:t>Rohovín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 smtClean="0">
                <a:solidFill>
                  <a:schemeClr val="tx1"/>
                </a:solidFill>
              </a:rPr>
              <a:t>čtverrohý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smtClean="0">
                <a:solidFill>
                  <a:schemeClr val="tx1"/>
                </a:solidFill>
              </a:rPr>
              <a:t>             Veselohra na mostě</a:t>
            </a:r>
            <a:endParaRPr lang="cs-CZ" sz="2400" dirty="0" smtClean="0">
              <a:solidFill>
                <a:schemeClr val="tx1"/>
              </a:solidFill>
            </a:endParaRPr>
          </a:p>
          <a:p>
            <a:endParaRPr lang="cs-CZ" sz="2800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672" y="742583"/>
            <a:ext cx="3070895" cy="229369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9149861" y="3046510"/>
            <a:ext cx="8792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Obr.č.2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560125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SOCHROVÁ, M. KOMPLETNÍ PŘEHLED české a světové LITERATURY. 1. vyd. Havlíčkův Brod: FRAGMENT, 2007. ISBN 978-80-253-0311-5.</a:t>
            </a:r>
          </a:p>
          <a:p>
            <a:r>
              <a:rPr lang="cs-CZ" dirty="0"/>
              <a:t>Obr.č.1: </a:t>
            </a:r>
            <a:r>
              <a:rPr lang="cs-CZ" i="1" dirty="0" smtClean="0"/>
              <a:t>ceskatelevize.cz: </a:t>
            </a:r>
            <a:r>
              <a:rPr lang="cs-CZ" dirty="0" smtClean="0"/>
              <a:t>[online] [vid. 18.2.2014]. </a:t>
            </a:r>
            <a:r>
              <a:rPr lang="cs-CZ" dirty="0"/>
              <a:t>Dostupné z: </a:t>
            </a:r>
            <a:r>
              <a:rPr lang="cs-CZ" dirty="0">
                <a:hlinkClick r:id="rId2"/>
              </a:rPr>
              <a:t>http://www.ceskatelevize.cz/porady/899202-f-l-vek/271310538830013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 smtClean="0"/>
              <a:t>Obr.č.2: </a:t>
            </a:r>
            <a:r>
              <a:rPr lang="cs-CZ" i="1" dirty="0"/>
              <a:t>ceskatelevize.cz: </a:t>
            </a:r>
            <a:r>
              <a:rPr lang="cs-CZ" dirty="0"/>
              <a:t>[online] [vid. 18.2.2014]. Dostupné </a:t>
            </a:r>
            <a:r>
              <a:rPr lang="cs-CZ"/>
              <a:t>z</a:t>
            </a:r>
            <a:r>
              <a:rPr lang="cs-CZ"/>
              <a:t>: </a:t>
            </a:r>
            <a:r>
              <a:rPr lang="cs-CZ">
                <a:hlinkClick r:id="rId3"/>
              </a:rPr>
              <a:t>http://www.ceskatelevize.cz/porady/1095927644-kalendarium/3153-vyhledavani</a:t>
            </a:r>
            <a:r>
              <a:rPr lang="cs-CZ">
                <a:hlinkClick r:id="rId3"/>
              </a:rPr>
              <a:t>/?</a:t>
            </a:r>
            <a:r>
              <a:rPr lang="cs-CZ" smtClean="0">
                <a:hlinkClick r:id="rId3"/>
              </a:rPr>
              <a:t>searchType=date&amp;kMonth=11&amp;kDay=23</a:t>
            </a:r>
            <a:endParaRPr lang="cs-CZ" smtClean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076591323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222</Words>
  <Application>Microsoft Office PowerPoint</Application>
  <PresentationFormat>Vlastní</PresentationFormat>
  <Paragraphs>49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Faseta</vt:lpstr>
      <vt:lpstr>Prezentace aplikace PowerPoint</vt:lpstr>
      <vt:lpstr>Prezentace aplikace PowerPoint</vt:lpstr>
      <vt:lpstr>Divadlo v době národního obrození</vt:lpstr>
      <vt:lpstr>1. etapa národního obrození</vt:lpstr>
      <vt:lpstr>v 70. letech 18. stol. česká představení pouze</vt:lpstr>
      <vt:lpstr>v 80. letech 18. stol.</vt:lpstr>
      <vt:lpstr>Václav THÁM</vt:lpstr>
      <vt:lpstr>2. etapa národního obrození 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Divadlo v době národního obrození</dc:title>
  <dc:creator>Alex</dc:creator>
  <cp:lastModifiedBy>Ondřej Havrda</cp:lastModifiedBy>
  <cp:revision>13</cp:revision>
  <dcterms:created xsi:type="dcterms:W3CDTF">2014-03-31T10:48:21Z</dcterms:created>
  <dcterms:modified xsi:type="dcterms:W3CDTF">2014-03-31T17:24:50Z</dcterms:modified>
</cp:coreProperties>
</file>