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9" r:id="rId2"/>
    <p:sldId id="260" r:id="rId3"/>
    <p:sldId id="256" r:id="rId4"/>
    <p:sldId id="264" r:id="rId5"/>
    <p:sldId id="259" r:id="rId6"/>
    <p:sldId id="261" r:id="rId7"/>
    <p:sldId id="262" r:id="rId8"/>
    <p:sldId id="266" r:id="rId9"/>
    <p:sldId id="263" r:id="rId10"/>
    <p:sldId id="268" r:id="rId11"/>
    <p:sldId id="267" r:id="rId12"/>
    <p:sldId id="265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6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vnevily.cz/data/69/1091/holasovice-5_A.jpg" TargetMode="External"/><Relationship Id="rId2" Type="http://schemas.openxmlformats.org/officeDocument/2006/relationships/hyperlink" Target="http://www.praguecityline.cz/wp-content/uploads/2011/01/chram-sv.-Mikulase09113-Hlavni-olta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isovatele.cz/eduard-bass" TargetMode="External"/><Relationship Id="rId4" Type="http://schemas.openxmlformats.org/officeDocument/2006/relationships/hyperlink" Target="http://www.treky.cz/cyklotrasy/2-labska-cyklostezka-aneb-z-hradce-kralove-na-kuks-zpe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letnik.cz/fotogalerie/praha/praha-1-centrum-stare-mesto-josefov-mala/?radit=abc&amp;f_limit=24&amp;f_page=10" TargetMode="External"/><Relationship Id="rId7" Type="http://schemas.openxmlformats.org/officeDocument/2006/relationships/hyperlink" Target="http://www.slavnevily.cz/zpravy/z-oboru/holasovice-vesnicka-pamatkova-rezervace" TargetMode="External"/><Relationship Id="rId2" Type="http://schemas.openxmlformats.org/officeDocument/2006/relationships/hyperlink" Target="http://www.tvojdom.sk/dom-stavba/architektura/umelecke-styly-ii--od-baroka-do-sucasnosti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zland.net/praga/stragovskaya-biblioteka.html" TargetMode="External"/><Relationship Id="rId5" Type="http://schemas.openxmlformats.org/officeDocument/2006/relationships/hyperlink" Target="http://www.treky.cz/cyklotrasy/2-labska-cyklostezka-aneb-z-hradce-kralove-na-kuks-zpet" TargetMode="External"/><Relationship Id="rId4" Type="http://schemas.openxmlformats.org/officeDocument/2006/relationships/hyperlink" Target="http://www.praguecityline.cz/wp-content/uploads/2011/01/chram-sv.-Mikulase09113-Hlavni-oltar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909" y="571031"/>
            <a:ext cx="8352244" cy="141439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151031" y="5074780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cs-CZ" sz="2000" dirty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Střední průmyslová škola, Mladá Boleslav, Havlíčkova 456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cs-CZ" sz="2000" dirty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CZ.1.07/1.5.00/34.0861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cs-CZ" sz="2000" dirty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MODERNIZACE VÝUKY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88105" y="3054319"/>
            <a:ext cx="4493987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b="1" dirty="0" smtClean="0">
                <a:solidFill>
                  <a:prstClr val="black"/>
                </a:solidFill>
              </a:rPr>
              <a:t>BAROKO – opakování</a:t>
            </a:r>
          </a:p>
          <a:p>
            <a:pPr lvl="0"/>
            <a:endParaRPr lang="cs-CZ" sz="3600" b="1" dirty="0">
              <a:solidFill>
                <a:prstClr val="black"/>
              </a:solidFill>
            </a:endParaRPr>
          </a:p>
          <a:p>
            <a:pPr lvl="0"/>
            <a:r>
              <a:rPr lang="cs-CZ" sz="2800" dirty="0" smtClean="0">
                <a:solidFill>
                  <a:prstClr val="black"/>
                </a:solidFill>
              </a:rPr>
              <a:t>      Mgr. Ludmila Růžičková</a:t>
            </a:r>
            <a:endParaRPr lang="cs-CZ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545" y="679483"/>
            <a:ext cx="7620660" cy="42858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86153" y="679483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Strahovská knihovna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0244" y="1802351"/>
            <a:ext cx="5871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sz="2400" b="1" dirty="0" smtClean="0"/>
              <a:t>- bohatá </a:t>
            </a:r>
            <a:r>
              <a:rPr lang="cs-CZ" sz="2400" b="1" dirty="0" smtClean="0"/>
              <a:t>výzdoba interiéru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0244" y="2479346"/>
            <a:ext cx="395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400" b="1" dirty="0" smtClean="0"/>
              <a:t>- dřevořezba </a:t>
            </a:r>
            <a:r>
              <a:rPr lang="cs-CZ" sz="2400" b="1" dirty="0" smtClean="0"/>
              <a:t>– </a:t>
            </a:r>
            <a:r>
              <a:rPr lang="cs-CZ" sz="2400" b="1" dirty="0" smtClean="0"/>
              <a:t>mistrovské</a:t>
            </a:r>
            <a:br>
              <a:rPr lang="cs-CZ" sz="2400" b="1" dirty="0" smtClean="0"/>
            </a:br>
            <a:r>
              <a:rPr lang="cs-CZ" sz="2400" b="1" dirty="0" smtClean="0"/>
              <a:t>   dílo 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0243" y="3360591"/>
            <a:ext cx="5756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výmalba </a:t>
            </a:r>
            <a:r>
              <a:rPr lang="cs-CZ" sz="2400" b="1" dirty="0" smtClean="0"/>
              <a:t>stropu,</a:t>
            </a:r>
          </a:p>
          <a:p>
            <a:r>
              <a:rPr lang="cs-CZ" sz="2400" b="1" dirty="0" smtClean="0"/>
              <a:t>   náboženské </a:t>
            </a:r>
            <a:r>
              <a:rPr lang="cs-CZ" sz="2400" b="1" dirty="0" smtClean="0"/>
              <a:t>výjevy </a:t>
            </a:r>
          </a:p>
          <a:p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0244" y="4406918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alegorie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0244" y="5025625"/>
            <a:ext cx="587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zdobné </a:t>
            </a:r>
            <a:r>
              <a:rPr lang="cs-CZ" sz="2400" b="1" dirty="0" smtClean="0"/>
              <a:t>detaily, zlacení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176377" y="5011860"/>
            <a:ext cx="150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4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89" y="730095"/>
            <a:ext cx="6851561" cy="53009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357681" y="6101951"/>
            <a:ext cx="150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6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2818" y="1941613"/>
            <a:ext cx="575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 </a:t>
            </a:r>
            <a:r>
              <a:rPr lang="cs-CZ" sz="2400" b="1" dirty="0" smtClean="0"/>
              <a:t>    </a:t>
            </a:r>
            <a:r>
              <a:rPr lang="cs-CZ" sz="2400" b="1" dirty="0" smtClean="0"/>
              <a:t>- přirozené </a:t>
            </a:r>
            <a:r>
              <a:rPr lang="cs-CZ" sz="2400" b="1" dirty="0" smtClean="0"/>
              <a:t>zasazení staveb </a:t>
            </a:r>
          </a:p>
          <a:p>
            <a:r>
              <a:rPr lang="cs-CZ" sz="2400" b="1" dirty="0" smtClean="0"/>
              <a:t>     </a:t>
            </a:r>
            <a:r>
              <a:rPr lang="cs-CZ" sz="2400" b="1" dirty="0" smtClean="0"/>
              <a:t>  do </a:t>
            </a:r>
            <a:r>
              <a:rPr lang="cs-CZ" sz="2400" b="1" dirty="0" smtClean="0"/>
              <a:t>okolí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6151" y="2918902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obytná </a:t>
            </a:r>
            <a:r>
              <a:rPr lang="cs-CZ" sz="2400" b="1" dirty="0" smtClean="0"/>
              <a:t>stavení, kapličky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6152" y="3624725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oblé </a:t>
            </a:r>
            <a:r>
              <a:rPr lang="cs-CZ" sz="2400" b="1" dirty="0" smtClean="0"/>
              <a:t>tvary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0909" y="820928"/>
            <a:ext cx="354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selské baroko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481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Obr. č. 3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://www.praguecityline.cz/wp-content/uploads/2011/01/chram-sv.-</a:t>
            </a:r>
            <a:r>
              <a:rPr lang="cs-CZ" dirty="0" smtClean="0">
                <a:hlinkClick r:id="rId2"/>
              </a:rPr>
              <a:t>Mikulase09113-Hlavni-oltar.jpg</a:t>
            </a:r>
            <a:endParaRPr lang="cs-CZ" dirty="0" smtClean="0"/>
          </a:p>
          <a:p>
            <a:r>
              <a:rPr lang="cs-CZ" dirty="0" smtClean="0"/>
              <a:t> Obr. č. 1http</a:t>
            </a:r>
            <a:r>
              <a:rPr lang="cs-CZ" dirty="0"/>
              <a:t>://cms.tvujdum.cz/userdata/images/49897architekturabaroko.jpg</a:t>
            </a:r>
            <a:endParaRPr lang="cs-CZ" dirty="0" smtClean="0"/>
          </a:p>
          <a:p>
            <a:r>
              <a:rPr lang="cs-CZ" dirty="0" smtClean="0"/>
              <a:t>Obr. č. 1 </a:t>
            </a:r>
          </a:p>
          <a:p>
            <a:r>
              <a:rPr lang="cs-CZ" dirty="0" smtClean="0"/>
              <a:t>Obr. č</a:t>
            </a:r>
            <a:r>
              <a:rPr lang="cs-CZ" dirty="0"/>
              <a:t>.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www.slavnevily.cz/data/69/1091/holasovice-5_A.jpg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://www.treky.cz/cyklotrasy/2-labska-cyklostezka-aneb-z-hradce-kralove-na-kuks-zpet</a:t>
            </a:r>
            <a:r>
              <a:rPr lang="cs-CZ" dirty="0" smtClean="0">
                <a:hlinkClick r:id="rId4"/>
              </a:rPr>
              <a:t>#</a:t>
            </a:r>
            <a:endParaRPr lang="cs-CZ" dirty="0" smtClean="0"/>
          </a:p>
          <a:p>
            <a:r>
              <a:rPr lang="pl-PL" dirty="0"/>
              <a:t>Osobnosti.cz. [online]. [cit. 2013-02-12]. Dostupné z: </a:t>
            </a:r>
            <a:r>
              <a:rPr lang="pl-PL" dirty="0">
                <a:hlinkClick r:id="rId5"/>
              </a:rPr>
              <a:t>http://www.spisovatele.cz/eduard-bass</a:t>
            </a:r>
            <a:endParaRPr lang="pl-PL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0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592704"/>
            <a:ext cx="9872871" cy="4433341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Obr</a:t>
            </a:r>
            <a:r>
              <a:rPr lang="cs-CZ" dirty="0" smtClean="0"/>
              <a:t>. č. </a:t>
            </a:r>
            <a:r>
              <a:rPr lang="cs-CZ" dirty="0" smtClean="0"/>
              <a:t>1:  </a:t>
            </a:r>
            <a:r>
              <a:rPr lang="cs-CZ" i="1" dirty="0" smtClean="0"/>
              <a:t>tvojdom.sk:</a:t>
            </a:r>
            <a:r>
              <a:rPr lang="cs-CZ" dirty="0" smtClean="0"/>
              <a:t> </a:t>
            </a:r>
            <a:r>
              <a:rPr lang="pl-PL" dirty="0"/>
              <a:t>[online]. </a:t>
            </a:r>
            <a:r>
              <a:rPr lang="pl-PL" dirty="0" smtClean="0"/>
              <a:t>[vid. 2014-02-02</a:t>
            </a:r>
            <a:r>
              <a:rPr lang="pl-PL" dirty="0"/>
              <a:t>]. Dostupné z: </a:t>
            </a:r>
            <a:r>
              <a:rPr lang="pl-PL" dirty="0">
                <a:hlinkClick r:id="rId2"/>
              </a:rPr>
              <a:t>http://www.tvojdom.sk/dom-stavba/architektura/umelecke-styly-ii--</a:t>
            </a:r>
            <a:r>
              <a:rPr lang="pl-PL" dirty="0" smtClean="0">
                <a:hlinkClick r:id="rId2"/>
              </a:rPr>
              <a:t>od-baroka-do-sucasnosti.aspx</a:t>
            </a:r>
            <a:endParaRPr lang="pl-PL" dirty="0" smtClean="0"/>
          </a:p>
          <a:p>
            <a:r>
              <a:rPr lang="cs-CZ" dirty="0"/>
              <a:t>Obr. č. </a:t>
            </a:r>
            <a:r>
              <a:rPr lang="cs-CZ" dirty="0" smtClean="0"/>
              <a:t>2: </a:t>
            </a:r>
            <a:r>
              <a:rPr lang="cs-CZ" i="1" dirty="0" smtClean="0"/>
              <a:t>výletník.cz: </a:t>
            </a:r>
            <a:r>
              <a:rPr lang="pl-PL" dirty="0"/>
              <a:t>[online]. [vid. 2014-02-02]. Dostupné z: </a:t>
            </a:r>
            <a:r>
              <a:rPr lang="pl-PL" dirty="0">
                <a:hlinkClick r:id="rId3"/>
              </a:rPr>
              <a:t>http://www.vyletnik.cz/fotogalerie/praha/praha-1-centrum-stare-mesto-josefov-mala/?</a:t>
            </a:r>
            <a:r>
              <a:rPr lang="pl-PL" dirty="0" smtClean="0">
                <a:hlinkClick r:id="rId3"/>
              </a:rPr>
              <a:t>radit=abc&amp;f_limit=24&amp;f_page=10</a:t>
            </a:r>
            <a:endParaRPr lang="pl-PL" dirty="0" smtClean="0"/>
          </a:p>
          <a:p>
            <a:r>
              <a:rPr lang="cs-CZ" dirty="0"/>
              <a:t>Obr. č. </a:t>
            </a:r>
            <a:r>
              <a:rPr lang="cs-CZ" dirty="0" smtClean="0"/>
              <a:t>3: </a:t>
            </a:r>
            <a:r>
              <a:rPr lang="cs-CZ" i="1" dirty="0"/>
              <a:t>praguecityline.cz : </a:t>
            </a:r>
            <a:r>
              <a:rPr lang="pl-PL" dirty="0"/>
              <a:t>[online]. [vid. 2014-02-02]. Dostupné z: </a:t>
            </a:r>
            <a:r>
              <a:rPr lang="pl-PL" dirty="0">
                <a:hlinkClick r:id="rId4"/>
              </a:rPr>
              <a:t>http://www.praguecityline.cz/wp-content/uploads/2011/01/chram-sv.-</a:t>
            </a:r>
            <a:r>
              <a:rPr lang="pl-PL" dirty="0" smtClean="0">
                <a:hlinkClick r:id="rId4"/>
              </a:rPr>
              <a:t>Mikulase09113-Hlavni-oltar.jpg</a:t>
            </a:r>
            <a:endParaRPr lang="pl-PL" dirty="0" smtClean="0"/>
          </a:p>
          <a:p>
            <a:r>
              <a:rPr lang="cs-CZ" dirty="0"/>
              <a:t>Obr. č. </a:t>
            </a:r>
            <a:r>
              <a:rPr lang="cs-CZ" dirty="0" smtClean="0"/>
              <a:t>4: </a:t>
            </a:r>
            <a:r>
              <a:rPr lang="cs-CZ" i="1" dirty="0" smtClean="0"/>
              <a:t>treky.cz </a:t>
            </a:r>
            <a:r>
              <a:rPr lang="cs-CZ" i="1" dirty="0"/>
              <a:t>: </a:t>
            </a:r>
            <a:r>
              <a:rPr lang="pl-PL" dirty="0"/>
              <a:t>[online]. [vid. 2014-02-02]. Dostupné z: </a:t>
            </a:r>
            <a:r>
              <a:rPr lang="pl-PL" dirty="0">
                <a:hlinkClick r:id="rId5"/>
              </a:rPr>
              <a:t>http://www.treky.cz/cyklotrasy/2-labska-cyklostezka-aneb-z-hradce-kralove-na-kuks-zpet</a:t>
            </a:r>
            <a:r>
              <a:rPr lang="pl-PL" dirty="0" smtClean="0">
                <a:hlinkClick r:id="rId5"/>
              </a:rPr>
              <a:t>#</a:t>
            </a:r>
            <a:endParaRPr lang="pl-PL" dirty="0" smtClean="0"/>
          </a:p>
          <a:p>
            <a:r>
              <a:rPr lang="cs-CZ" dirty="0"/>
              <a:t>Obr. č. </a:t>
            </a:r>
            <a:r>
              <a:rPr lang="cs-CZ" dirty="0" smtClean="0"/>
              <a:t>5: </a:t>
            </a:r>
            <a:r>
              <a:rPr lang="cs-CZ" i="1" dirty="0" smtClean="0"/>
              <a:t>wikimwdia.org: </a:t>
            </a:r>
            <a:r>
              <a:rPr lang="pl-PL" dirty="0"/>
              <a:t>[online]. [vid. 2014-02-02]. Dostupné z: http://commons.wikimedia.org/wiki/File:Braunovy_sochy_Ctnost%C3%AD_a_Ne%C5%99est%C3%AD_na_Kuksu_%2817%29.jpg</a:t>
            </a:r>
            <a:endParaRPr lang="cs-CZ" dirty="0" smtClean="0"/>
          </a:p>
          <a:p>
            <a:r>
              <a:rPr lang="cs-CZ" dirty="0"/>
              <a:t>Obr. č. </a:t>
            </a:r>
            <a:r>
              <a:rPr lang="cs-CZ" dirty="0" smtClean="0"/>
              <a:t>6: </a:t>
            </a:r>
            <a:r>
              <a:rPr lang="cs-CZ" i="1" dirty="0" smtClean="0"/>
              <a:t>czland.net:  </a:t>
            </a:r>
            <a:r>
              <a:rPr lang="pl-PL" dirty="0"/>
              <a:t>[online]. [vid. 2014-02-02]. Dostupné z: </a:t>
            </a:r>
            <a:r>
              <a:rPr lang="pl-PL" dirty="0">
                <a:hlinkClick r:id="rId6"/>
              </a:rPr>
              <a:t>http://</a:t>
            </a:r>
            <a:r>
              <a:rPr lang="pl-PL" dirty="0" smtClean="0">
                <a:hlinkClick r:id="rId6"/>
              </a:rPr>
              <a:t>czland.net/praga/stragovskaya-biblioteka.html</a:t>
            </a:r>
            <a:endParaRPr lang="pl-PL" dirty="0" smtClean="0"/>
          </a:p>
          <a:p>
            <a:r>
              <a:rPr lang="cs-CZ" dirty="0"/>
              <a:t>Obr. č. 6: </a:t>
            </a:r>
            <a:r>
              <a:rPr lang="cs-CZ" i="1" dirty="0" smtClean="0"/>
              <a:t>slavnevilz.cz:  </a:t>
            </a:r>
            <a:r>
              <a:rPr lang="pl-PL" dirty="0"/>
              <a:t>[online]. [vid. 2014-02-02]. Dostupné z: </a:t>
            </a:r>
            <a:r>
              <a:rPr lang="pl-PL" dirty="0">
                <a:hlinkClick r:id="rId7"/>
              </a:rPr>
              <a:t>http://</a:t>
            </a:r>
            <a:r>
              <a:rPr lang="pl-PL" dirty="0" smtClean="0">
                <a:hlinkClick r:id="rId7"/>
              </a:rPr>
              <a:t>www.slavnevily.cz/zpravy/z-oboru/holasovice-vesnicka-pamatkova-rezervace</a:t>
            </a:r>
            <a:endParaRPr lang="pl-PL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3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493" y="1429555"/>
            <a:ext cx="10573555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Anotace</a:t>
            </a:r>
            <a:endParaRPr lang="cs-CZ" sz="3200" dirty="0">
              <a:solidFill>
                <a:sysClr val="windowText" lastClr="000000"/>
              </a:solidFill>
              <a:latin typeface="Calibri"/>
            </a:endParaRPr>
          </a:p>
          <a:p>
            <a:pPr lvl="0" defTabSz="914400"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Předmět:</a:t>
            </a:r>
            <a:r>
              <a:rPr lang="cs-CZ" sz="32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cs-CZ" sz="3200" i="1" dirty="0">
                <a:solidFill>
                  <a:sysClr val="windowText" lastClr="000000"/>
                </a:solidFill>
                <a:latin typeface="Calibri"/>
              </a:rPr>
              <a:t>český jazyk a literatura</a:t>
            </a:r>
            <a:endParaRPr lang="cs-CZ" sz="3200" dirty="0">
              <a:solidFill>
                <a:sysClr val="windowText" lastClr="000000"/>
              </a:solidFill>
              <a:latin typeface="Calibri"/>
            </a:endParaRPr>
          </a:p>
          <a:p>
            <a:pPr lvl="0" defTabSz="914400"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Ročník: </a:t>
            </a:r>
            <a:r>
              <a:rPr lang="cs-CZ" sz="3200" i="1" dirty="0">
                <a:solidFill>
                  <a:sysClr val="windowText" lastClr="000000"/>
                </a:solidFill>
                <a:latin typeface="Calibri"/>
              </a:rPr>
              <a:t>I. ročník SŠ</a:t>
            </a:r>
            <a:endParaRPr lang="cs-CZ" sz="3200" dirty="0">
              <a:solidFill>
                <a:sysClr val="windowText" lastClr="000000"/>
              </a:solidFill>
              <a:latin typeface="Calibri"/>
            </a:endParaRPr>
          </a:p>
          <a:p>
            <a:pPr lvl="0" defTabSz="914400"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Tematický celek: </a:t>
            </a:r>
            <a:r>
              <a:rPr lang="cs-CZ" sz="3200" i="1" dirty="0">
                <a:solidFill>
                  <a:sysClr val="windowText" lastClr="000000"/>
                </a:solidFill>
                <a:latin typeface="Calibri" panose="020F0502020204030204"/>
              </a:rPr>
              <a:t>Literatura od doby </a:t>
            </a:r>
            <a:r>
              <a:rPr lang="cs-CZ" sz="3200" i="1" dirty="0" smtClean="0">
                <a:solidFill>
                  <a:sysClr val="windowText" lastClr="000000"/>
                </a:solidFill>
                <a:latin typeface="Calibri" panose="020F0502020204030204"/>
              </a:rPr>
              <a:t>pobělohorské                                   		</a:t>
            </a:r>
            <a:r>
              <a:rPr lang="cs-CZ" sz="3200" i="1" smtClean="0">
                <a:solidFill>
                  <a:sysClr val="windowText" lastClr="000000"/>
                </a:solidFill>
                <a:latin typeface="Calibri" panose="020F0502020204030204"/>
              </a:rPr>
              <a:t>           až </a:t>
            </a:r>
            <a:r>
              <a:rPr lang="cs-CZ" sz="3200" i="1">
                <a:solidFill>
                  <a:sysClr val="windowText" lastClr="000000"/>
                </a:solidFill>
                <a:latin typeface="Calibri" panose="020F0502020204030204"/>
              </a:rPr>
              <a:t>po </a:t>
            </a:r>
            <a:r>
              <a:rPr lang="cs-CZ" sz="3200" i="1" smtClean="0">
                <a:solidFill>
                  <a:sysClr val="windowText" lastClr="000000"/>
                </a:solidFill>
                <a:latin typeface="Calibri" panose="020F0502020204030204"/>
              </a:rPr>
              <a:t>národní obrození</a:t>
            </a:r>
            <a:endParaRPr lang="cs-CZ" sz="3200" i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0" defTabSz="914400">
              <a:lnSpc>
                <a:spcPct val="110000"/>
              </a:lnSpc>
              <a:defRPr/>
            </a:pPr>
            <a:r>
              <a:rPr lang="cs-CZ" sz="3200" b="1" dirty="0" smtClean="0">
                <a:solidFill>
                  <a:sysClr val="windowText" lastClr="000000"/>
                </a:solidFill>
                <a:latin typeface="Calibri"/>
              </a:rPr>
              <a:t>Klíčová </a:t>
            </a: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slova: </a:t>
            </a:r>
            <a:r>
              <a:rPr lang="cs-CZ" sz="3200" i="1" dirty="0" smtClean="0">
                <a:solidFill>
                  <a:sysClr val="windowText" lastClr="000000"/>
                </a:solidFill>
                <a:latin typeface="Calibri"/>
              </a:rPr>
              <a:t>barokní objekty</a:t>
            </a:r>
            <a:endParaRPr lang="cs-CZ" sz="3200" i="1" dirty="0">
              <a:solidFill>
                <a:sysClr val="windowText" lastClr="000000"/>
              </a:solidFill>
              <a:latin typeface="Calibri"/>
            </a:endParaRPr>
          </a:p>
          <a:p>
            <a:pPr lvl="0" defTabSz="914400">
              <a:lnSpc>
                <a:spcPct val="110000"/>
              </a:lnSpc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Forma:</a:t>
            </a:r>
            <a:r>
              <a:rPr lang="cs-CZ" sz="32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cs-CZ" sz="3200" i="1" dirty="0" smtClean="0">
                <a:solidFill>
                  <a:sysClr val="windowText" lastClr="000000"/>
                </a:solidFill>
                <a:latin typeface="Calibri"/>
              </a:rPr>
              <a:t>opakování učiva</a:t>
            </a:r>
            <a:endParaRPr lang="cs-CZ" sz="3200" dirty="0">
              <a:solidFill>
                <a:sysClr val="windowText" lastClr="000000"/>
              </a:solidFill>
              <a:latin typeface="Calibri"/>
            </a:endParaRPr>
          </a:p>
          <a:p>
            <a:pPr lvl="0" defTabSz="914400"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Datum vytvoření: </a:t>
            </a:r>
            <a:r>
              <a:rPr lang="cs-CZ" sz="3200" i="1" dirty="0">
                <a:solidFill>
                  <a:sysClr val="windowText" lastClr="000000"/>
                </a:solidFill>
                <a:latin typeface="Calibri"/>
              </a:rPr>
              <a:t>15. 01. 2014</a:t>
            </a:r>
            <a:endParaRPr lang="cs-CZ" sz="32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8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BAROKO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1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4400" dirty="0" smtClean="0">
                <a:solidFill>
                  <a:schemeClr val="accent1">
                    <a:lumMod val="75000"/>
                  </a:schemeClr>
                </a:solidFill>
              </a:rPr>
              <a:t>Podle následujících obrázků                          charakterizujte barokní uměleckou tvorbu</a:t>
            </a:r>
            <a:endParaRPr lang="cs-CZ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374" y="890585"/>
            <a:ext cx="7620000" cy="50768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152743" y="5996441"/>
            <a:ext cx="155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1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6146" y="1971415"/>
            <a:ext cx="5756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- </a:t>
            </a:r>
            <a:r>
              <a:rPr lang="cs-CZ" sz="2400" b="1" dirty="0" smtClean="0"/>
              <a:t>splynutí </a:t>
            </a:r>
            <a:r>
              <a:rPr lang="cs-CZ" sz="2400" b="1" dirty="0"/>
              <a:t>stavby s </a:t>
            </a:r>
            <a:r>
              <a:rPr lang="cs-CZ" sz="2400" b="1" dirty="0" smtClean="0"/>
              <a:t>okolní</a:t>
            </a:r>
          </a:p>
          <a:p>
            <a:r>
              <a:rPr lang="cs-CZ" sz="2400" b="1" dirty="0" smtClean="0"/>
              <a:t> </a:t>
            </a:r>
            <a:r>
              <a:rPr lang="cs-CZ" sz="2400" b="1" dirty="0" smtClean="0"/>
              <a:t>  krajinou</a:t>
            </a:r>
            <a:endParaRPr lang="cs-CZ" sz="2400" b="1" dirty="0" smtClean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6146" y="3481322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monumentalita </a:t>
            </a:r>
            <a:r>
              <a:rPr lang="cs-CZ" sz="2400" b="1" dirty="0" smtClean="0"/>
              <a:t>stavby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6147" y="4066526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barevný </a:t>
            </a:r>
            <a:r>
              <a:rPr lang="cs-CZ" sz="2400" b="1" dirty="0" smtClean="0"/>
              <a:t>kontrast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147" y="4765948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- </a:t>
            </a:r>
            <a:r>
              <a:rPr lang="cs-CZ" sz="2400" b="1" dirty="0" smtClean="0"/>
              <a:t>oblé tvary</a:t>
            </a:r>
            <a:endParaRPr lang="cs-CZ" sz="2400" b="1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541223" y="723115"/>
            <a:ext cx="346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Svatá Hora</a:t>
            </a:r>
          </a:p>
          <a:p>
            <a:r>
              <a:rPr lang="cs-CZ" sz="2400" b="1" dirty="0" smtClean="0"/>
              <a:t>mariánské poutní místo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6145" y="2850380"/>
            <a:ext cx="306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</a:t>
            </a:r>
            <a:r>
              <a:rPr lang="cs-CZ" sz="2400" b="1" dirty="0"/>
              <a:t>kaskádové </a:t>
            </a:r>
            <a:r>
              <a:rPr lang="cs-CZ" sz="2400" b="1" dirty="0" smtClean="0"/>
              <a:t>schodiště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6147" y="5423043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kopule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44341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yletnik.cz/images/vylet/uzivatele/katerinac/img_067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66" y="496079"/>
            <a:ext cx="4459400" cy="59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68248" y="5926735"/>
            <a:ext cx="181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2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6153" y="679483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400" b="1" dirty="0" smtClean="0"/>
              <a:t>chrám sv. Mikuláše v Praze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6151" y="2010317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-mohutnost </a:t>
            </a:r>
            <a:r>
              <a:rPr lang="cs-CZ" sz="2400" b="1" dirty="0" smtClean="0"/>
              <a:t>stavby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6151" y="2665069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zaoblené </a:t>
            </a:r>
            <a:r>
              <a:rPr lang="cs-CZ" sz="2400" b="1" dirty="0" smtClean="0"/>
              <a:t>tvary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6150" y="4005830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barevný </a:t>
            </a:r>
            <a:r>
              <a:rPr lang="cs-CZ" sz="2400" b="1" dirty="0" smtClean="0"/>
              <a:t>kontrast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153" y="5405380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zdobnost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6151" y="3285255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kopule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6153" y="4710362"/>
            <a:ext cx="553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smysl </a:t>
            </a:r>
            <a:r>
              <a:rPr lang="cs-CZ" sz="2400" b="1" dirty="0" smtClean="0"/>
              <a:t>pro </a:t>
            </a:r>
            <a:r>
              <a:rPr lang="cs-CZ" sz="2400" b="1" dirty="0" smtClean="0"/>
              <a:t>detail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704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188" y="887315"/>
            <a:ext cx="7620000" cy="50768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091619" y="5964140"/>
            <a:ext cx="171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3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4637" y="1584504"/>
            <a:ext cx="575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bohatá výzdoba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</a:t>
            </a:r>
            <a:r>
              <a:rPr lang="cs-CZ" sz="2400" b="1" dirty="0" smtClean="0"/>
              <a:t>interiéru</a:t>
            </a:r>
            <a:endParaRPr lang="cs-CZ" sz="2400" b="1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534634" y="2494039"/>
            <a:ext cx="575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ušlechtilé materiály</a:t>
            </a:r>
          </a:p>
          <a:p>
            <a:r>
              <a:rPr lang="cs-CZ" sz="2400" b="1" dirty="0" smtClean="0"/>
              <a:t> </a:t>
            </a:r>
            <a:r>
              <a:rPr lang="cs-CZ" sz="2400" b="1" dirty="0" smtClean="0"/>
              <a:t>  </a:t>
            </a:r>
            <a:r>
              <a:rPr lang="cs-CZ" sz="2400" b="1" dirty="0" smtClean="0"/>
              <a:t>(mramor, zlacení)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31606" y="3398338"/>
            <a:ext cx="575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- oltář doplněný</a:t>
            </a:r>
          </a:p>
          <a:p>
            <a:r>
              <a:rPr lang="cs-CZ" sz="2400" b="1" dirty="0" smtClean="0"/>
              <a:t>    </a:t>
            </a:r>
            <a:r>
              <a:rPr lang="cs-CZ" sz="2400" b="1" dirty="0" smtClean="0"/>
              <a:t>sochami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83121" y="5037956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</a:t>
            </a:r>
            <a:r>
              <a:rPr lang="cs-CZ" sz="2400" b="1" dirty="0" smtClean="0"/>
              <a:t>mohutné </a:t>
            </a:r>
            <a:r>
              <a:rPr lang="cs-CZ" sz="2400" b="1" dirty="0" smtClean="0"/>
              <a:t>sloupy</a:t>
            </a:r>
            <a:endParaRPr lang="cs-CZ" sz="2400" b="1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483122" y="485663"/>
            <a:ext cx="5859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chrám sv. Mikuláše</a:t>
            </a:r>
          </a:p>
          <a:p>
            <a:r>
              <a:rPr lang="cs-CZ" sz="2400" b="1" dirty="0" smtClean="0"/>
              <a:t> v Praze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83121" y="4347907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kontrast světla a </a:t>
            </a:r>
            <a:r>
              <a:rPr lang="cs-CZ" sz="2400" b="1" dirty="0" smtClean="0"/>
              <a:t>stínu</a:t>
            </a:r>
            <a:endParaRPr lang="cs-CZ" sz="2400" b="1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483120" y="5675027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</a:t>
            </a:r>
            <a:r>
              <a:rPr lang="cs-CZ" sz="2400" b="1" dirty="0" smtClean="0"/>
              <a:t>postavy andílků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6885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006" y="740644"/>
            <a:ext cx="6754370" cy="449472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768728" y="5357677"/>
            <a:ext cx="17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4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6151" y="679483"/>
            <a:ext cx="575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zámek Kuks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5109" y="1017337"/>
            <a:ext cx="5878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b="1" dirty="0" smtClean="0"/>
              <a:t>splynutí stavby s okolní</a:t>
            </a:r>
          </a:p>
          <a:p>
            <a:r>
              <a:rPr lang="cs-CZ" sz="2000" b="1" dirty="0" smtClean="0"/>
              <a:t> krajinou </a:t>
            </a:r>
            <a:endParaRPr lang="cs-CZ" sz="2000" b="1" dirty="0"/>
          </a:p>
          <a:p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5109" y="2217739"/>
            <a:ext cx="575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mohutnost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6153" y="2787952"/>
            <a:ext cx="575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zaoblené tvary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6152" y="3466493"/>
            <a:ext cx="575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sochy v nadživotní velikosti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151" y="4174066"/>
            <a:ext cx="5756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autorem soch </a:t>
            </a:r>
          </a:p>
          <a:p>
            <a:r>
              <a:rPr lang="cs-CZ" sz="2000" b="1" dirty="0" smtClean="0"/>
              <a:t>Matyáš Bernard Braun</a:t>
            </a:r>
            <a:endParaRPr lang="cs-CZ" sz="2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86151" y="1700883"/>
            <a:ext cx="575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kaskádové schodiště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555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082" y="378655"/>
            <a:ext cx="4559030" cy="608653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692681" y="607398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5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6153" y="679483"/>
            <a:ext cx="57560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jedna z alegorických soch </a:t>
            </a:r>
            <a:r>
              <a:rPr lang="cs-CZ" sz="2400" b="1" dirty="0" err="1" smtClean="0"/>
              <a:t>M.M.Brauna</a:t>
            </a:r>
            <a:endParaRPr lang="cs-CZ" sz="2400" b="1" dirty="0" smtClean="0"/>
          </a:p>
          <a:p>
            <a:r>
              <a:rPr lang="cs-CZ" sz="2800" b="1" dirty="0" smtClean="0"/>
              <a:t>zobrazujících Ctnosti a Neřesti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6149" y="2545304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zde </a:t>
            </a:r>
            <a:r>
              <a:rPr lang="cs-CZ" sz="2400" b="1" dirty="0" smtClean="0"/>
              <a:t>zobrazena Pýcha</a:t>
            </a:r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6148" y="3249617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- vnitřní </a:t>
            </a:r>
            <a:r>
              <a:rPr lang="cs-CZ" sz="2400" b="1" dirty="0" smtClean="0"/>
              <a:t>napětí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6153" y="4036119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</a:t>
            </a:r>
            <a:r>
              <a:rPr lang="cs-CZ" sz="2000" b="1" dirty="0" smtClean="0"/>
              <a:t>- </a:t>
            </a:r>
            <a:r>
              <a:rPr lang="cs-CZ" sz="2400" b="1" dirty="0" smtClean="0"/>
              <a:t>bohatý </a:t>
            </a:r>
            <a:r>
              <a:rPr lang="cs-CZ" sz="2400" b="1" dirty="0" smtClean="0"/>
              <a:t>šat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150" y="4627541"/>
            <a:ext cx="575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 </a:t>
            </a:r>
            <a:r>
              <a:rPr lang="cs-CZ" sz="2000" b="1" dirty="0" smtClean="0"/>
              <a:t>- </a:t>
            </a:r>
            <a:r>
              <a:rPr lang="cs-CZ" sz="2400" b="1" dirty="0" smtClean="0"/>
              <a:t>zachycení </a:t>
            </a:r>
            <a:r>
              <a:rPr lang="cs-CZ" sz="2400" b="1" dirty="0" smtClean="0"/>
              <a:t>pohybu, gesta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8372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Základ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616</TotalTime>
  <Words>480</Words>
  <Application>Microsoft Office PowerPoint</Application>
  <PresentationFormat>Vlastní</PresentationFormat>
  <Paragraphs>93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Základ</vt:lpstr>
      <vt:lpstr>Prezentace aplikace PowerPoint</vt:lpstr>
      <vt:lpstr>Prezentace aplikace PowerPoint</vt:lpstr>
      <vt:lpstr>BAROKO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</dc:creator>
  <cp:lastModifiedBy>Ondřej Havrda</cp:lastModifiedBy>
  <cp:revision>35</cp:revision>
  <dcterms:created xsi:type="dcterms:W3CDTF">2014-01-27T20:29:03Z</dcterms:created>
  <dcterms:modified xsi:type="dcterms:W3CDTF">2014-02-28T14:11:24Z</dcterms:modified>
</cp:coreProperties>
</file>