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9121B0-4E4D-43E7-A5E0-2B25A5DA6FAF}" type="datetimeFigureOut">
              <a:rPr lang="cs-CZ" smtClean="0"/>
              <a:pPr/>
              <a:t>17.2.2013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0E9EA7-054D-4647-8C13-AFCAE0B13A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beznik.cz/pod-kridly-4050" TargetMode="External"/><Relationship Id="rId2" Type="http://schemas.openxmlformats.org/officeDocument/2006/relationships/hyperlink" Target="http://www.cojeco.cz/index.php?id_desc=78479&amp;s_lang=2&amp;detail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8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 smtClean="0">
                <a:solidFill>
                  <a:srgbClr val="000000"/>
                </a:solidFill>
              </a:rPr>
              <a:t>Marie </a:t>
            </a:r>
            <a:r>
              <a:rPr lang="cs-CZ" dirty="0" err="1" smtClean="0">
                <a:solidFill>
                  <a:srgbClr val="000000"/>
                </a:solidFill>
              </a:rPr>
              <a:t>Pujmanová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PaedDr. Hana </a:t>
            </a:r>
            <a:r>
              <a:rPr lang="cs-CZ" dirty="0" err="1" smtClean="0">
                <a:solidFill>
                  <a:srgbClr val="000000"/>
                </a:solidFill>
              </a:rPr>
              <a:t>Vítová</a:t>
            </a:r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endParaRPr lang="cs-CZ" dirty="0" smtClean="0">
              <a:solidFill>
                <a:srgbClr val="000000"/>
              </a:solidFill>
            </a:endParaRP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Střední průmyslová škola, Mladá Boleslav, Havlíčkova 456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CZ.1.07/1.5.00/34.0861</a:t>
            </a:r>
          </a:p>
          <a:p>
            <a:pPr algn="ctr"/>
            <a:r>
              <a:rPr lang="cs-CZ" dirty="0" smtClean="0">
                <a:solidFill>
                  <a:srgbClr val="000000"/>
                </a:solidFill>
              </a:rPr>
              <a:t>MODERNIZACE VÝUKY</a:t>
            </a: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je to novela? Znáte </a:t>
            </a:r>
            <a:r>
              <a:rPr lang="cs-CZ" dirty="0" smtClean="0"/>
              <a:t>příklady </a:t>
            </a:r>
            <a:r>
              <a:rPr lang="cs-CZ" dirty="0" smtClean="0"/>
              <a:t>novel jiných autorů?</a:t>
            </a:r>
            <a:endParaRPr lang="cs-CZ" dirty="0"/>
          </a:p>
        </p:txBody>
      </p:sp>
      <p:pic>
        <p:nvPicPr>
          <p:cNvPr id="3" name="Obrázek 2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20888"/>
            <a:ext cx="2669282" cy="355904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Lidé na Křižovatce</a:t>
            </a:r>
            <a:br>
              <a:rPr lang="cs-CZ" sz="2000" b="1" dirty="0" smtClean="0"/>
            </a:br>
            <a:r>
              <a:rPr lang="cs-CZ" sz="2000" b="1" dirty="0" smtClean="0"/>
              <a:t>Hra s ohněm</a:t>
            </a:r>
            <a:br>
              <a:rPr lang="cs-CZ" sz="2000" b="1" dirty="0" smtClean="0"/>
            </a:br>
            <a:r>
              <a:rPr lang="cs-CZ" sz="2000" b="1" dirty="0" smtClean="0"/>
              <a:t>Život proti smrti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trilogie</a:t>
            </a:r>
          </a:p>
          <a:p>
            <a:r>
              <a:rPr lang="cs-CZ" dirty="0" smtClean="0"/>
              <a:t>vrcholné dílo autorky</a:t>
            </a:r>
          </a:p>
          <a:p>
            <a:r>
              <a:rPr lang="cs-CZ" dirty="0" smtClean="0"/>
              <a:t>zájem o sociální téma</a:t>
            </a:r>
          </a:p>
          <a:p>
            <a:r>
              <a:rPr lang="cs-CZ" dirty="0" smtClean="0"/>
              <a:t>život lidí různých vrstev i společenských názorů</a:t>
            </a:r>
          </a:p>
          <a:p>
            <a:r>
              <a:rPr lang="cs-CZ" dirty="0" smtClean="0"/>
              <a:t> </a:t>
            </a:r>
            <a:r>
              <a:rPr lang="cs-CZ" dirty="0" smtClean="0"/>
              <a:t>od 20. let 20. století do konce II. světové války</a:t>
            </a:r>
          </a:p>
          <a:p>
            <a:r>
              <a:rPr lang="cs-CZ" dirty="0" smtClean="0"/>
              <a:t>dílo tzv. </a:t>
            </a:r>
            <a:r>
              <a:rPr lang="cs-CZ" dirty="0" smtClean="0"/>
              <a:t>sociálního realismu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700808"/>
            <a:ext cx="8534400" cy="758952"/>
          </a:xfrm>
        </p:spPr>
        <p:txBody>
          <a:bodyPr/>
          <a:lstStyle/>
          <a:p>
            <a:r>
              <a:rPr lang="cs-CZ" dirty="0" smtClean="0"/>
              <a:t>Co rozumíme pojmem sociální realismus?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2609850" cy="28575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Lidé na křižovatce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symbolický název</a:t>
            </a:r>
          </a:p>
          <a:p>
            <a:r>
              <a:rPr lang="cs-CZ" dirty="0" smtClean="0"/>
              <a:t>hlavní hrdinové příběhu stojí před rozhodnutím, zda se začlenit do společenské či politické angažovanosti</a:t>
            </a:r>
          </a:p>
          <a:p>
            <a:r>
              <a:rPr lang="cs-CZ" dirty="0" smtClean="0"/>
              <a:t>hlavní hrdina – Ondřej Urban pracuje v továrně připomínající Baťovy továrny ve Zlíně</a:t>
            </a:r>
          </a:p>
          <a:p>
            <a:r>
              <a:rPr lang="cs-CZ" dirty="0" smtClean="0"/>
              <a:t>Ondřej se stává aktivní v dělnickém hnutí, postupně ztrácí zidealizovanou představu o svém zaměstnavateli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Víte něco o Baťových továrnách v meziválečném Československu?</a:t>
            </a:r>
            <a:endParaRPr lang="cs-CZ" dirty="0"/>
          </a:p>
        </p:txBody>
      </p:sp>
      <p:pic>
        <p:nvPicPr>
          <p:cNvPr id="3" name="Obrázek 2" descr="dva-3d-loutky-instalaci-otaznik-pixmac-ilustrace-121676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2924944"/>
            <a:ext cx="2972048" cy="265255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„ ,Paní Hálová, když nám dělník hodí prací, my ho nezdržujeme. Nikdo není nenahraditelný, a vy jste od soboty volná. Hlaste se v pokladně.‘ A šel dál. </a:t>
            </a:r>
            <a:r>
              <a:rPr lang="cs-CZ" i="1" dirty="0" err="1" smtClean="0"/>
              <a:t>Halačka</a:t>
            </a:r>
            <a:r>
              <a:rPr lang="cs-CZ" i="1" dirty="0" smtClean="0"/>
              <a:t> ostala jak omámená. Stála tu, pootevřela ústa, zírala z prázdných očí a držela ruce poněkud od těla. Nevěděla kam s nimi. Ženské v osnovně pozvedly hlavy a ohlédly se po ní; zase sklopily oči k úkolům. Hned jako žába dělala u </a:t>
            </a:r>
            <a:r>
              <a:rPr lang="cs-CZ" i="1" dirty="0" err="1" smtClean="0"/>
              <a:t>Kazmara</a:t>
            </a:r>
            <a:r>
              <a:rPr lang="cs-CZ" i="1" dirty="0" smtClean="0"/>
              <a:t>, od čtrnácti tu dělala, dvacet pět let tu dělala, on se na ni nepodíval a šel dál.“</a:t>
            </a:r>
          </a:p>
          <a:p>
            <a:pPr>
              <a:buNone/>
            </a:pPr>
            <a:r>
              <a:rPr lang="cs-CZ" sz="1400" i="1" dirty="0" err="1" smtClean="0"/>
              <a:t>Sochrová</a:t>
            </a:r>
            <a:r>
              <a:rPr lang="cs-CZ" sz="1400" i="1" dirty="0" smtClean="0"/>
              <a:t>, M., Čítanka III. k Literatuře v kostce, str. 171</a:t>
            </a:r>
            <a:endParaRPr lang="cs-CZ" sz="1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2768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Ondřej se stává svědkem této situace. Jaký zásadní zlom v jeho názorech na zaměstnavatele to asi způsobí?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429000"/>
            <a:ext cx="2249810" cy="24632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 s ohněm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doba první poloviny 30. let 20. století</a:t>
            </a:r>
          </a:p>
          <a:p>
            <a:r>
              <a:rPr lang="cs-CZ" dirty="0" smtClean="0"/>
              <a:t>hospodářská krize, nástup nacismu, obava z válečného konfliktu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Zde jde o symbolický název. Pokuste se ho vysvětlit.</a:t>
            </a:r>
            <a:endParaRPr lang="cs-CZ" dirty="0"/>
          </a:p>
        </p:txBody>
      </p:sp>
      <p:pic>
        <p:nvPicPr>
          <p:cNvPr id="3" name="Obrázek 2" descr="otaznik2-150x1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24944"/>
            <a:ext cx="2442567" cy="24425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proti smrti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doba II. světové války</a:t>
            </a:r>
          </a:p>
          <a:p>
            <a:r>
              <a:rPr lang="cs-CZ" dirty="0" smtClean="0"/>
              <a:t>řada prostředí – fronta, koncentrační tábor, Lidice, odboj,…</a:t>
            </a:r>
          </a:p>
          <a:p>
            <a:r>
              <a:rPr lang="cs-CZ" dirty="0" smtClean="0"/>
              <a:t>zkratkovité, dějově roztříštěné</a:t>
            </a:r>
          </a:p>
          <a:p>
            <a:r>
              <a:rPr lang="cs-CZ" dirty="0" smtClean="0"/>
              <a:t>vypravování končí osvobozením Prahy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4572000" cy="23360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Anotace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Předmět:</a:t>
            </a:r>
            <a:r>
              <a:rPr lang="cs-CZ" dirty="0" smtClean="0"/>
              <a:t> </a:t>
            </a:r>
            <a:r>
              <a:rPr lang="cs-CZ" i="1" dirty="0" smtClean="0"/>
              <a:t>český jazyk a literatura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Ročník: </a:t>
            </a:r>
            <a:r>
              <a:rPr lang="cs-CZ" i="1" dirty="0" smtClean="0"/>
              <a:t>III. </a:t>
            </a:r>
            <a:r>
              <a:rPr lang="cs-CZ" i="1" dirty="0" smtClean="0"/>
              <a:t>ročník SŠ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Tematický celek: </a:t>
            </a:r>
            <a:r>
              <a:rPr lang="cs-CZ" dirty="0" smtClean="0"/>
              <a:t>literatura 1. poloviny 20. století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Klíčová slova:</a:t>
            </a:r>
            <a:r>
              <a:rPr lang="cs-CZ" dirty="0" smtClean="0"/>
              <a:t> novela, trilogie, sociální téma, poezie</a:t>
            </a:r>
            <a:endParaRPr lang="cs-CZ" b="1" dirty="0" smtClean="0"/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Forma:</a:t>
            </a:r>
            <a:r>
              <a:rPr lang="cs-CZ" dirty="0" smtClean="0"/>
              <a:t> výklad	</a:t>
            </a:r>
          </a:p>
          <a:p>
            <a:pPr>
              <a:lnSpc>
                <a:spcPct val="90000"/>
              </a:lnSpc>
              <a:buNone/>
            </a:pPr>
            <a:r>
              <a:rPr lang="cs-CZ" b="1" dirty="0" smtClean="0"/>
              <a:t>Datum vytvoření: </a:t>
            </a:r>
            <a:r>
              <a:rPr lang="cs-CZ" i="1" dirty="0" smtClean="0"/>
              <a:t>13. 2. 2013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Poezie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Radost i žal</a:t>
            </a:r>
          </a:p>
          <a:p>
            <a:r>
              <a:rPr lang="cs-CZ" dirty="0" smtClean="0"/>
              <a:t>reakce na válku a osvobození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Miliony holubiček</a:t>
            </a:r>
          </a:p>
          <a:p>
            <a:r>
              <a:rPr lang="cs-CZ" dirty="0" smtClean="0"/>
              <a:t>podpora mírové politiky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Paní </a:t>
            </a:r>
            <a:r>
              <a:rPr lang="cs-CZ" dirty="0" err="1" smtClean="0"/>
              <a:t>Curieová</a:t>
            </a:r>
            <a:endParaRPr lang="cs-CZ" dirty="0" smtClean="0"/>
          </a:p>
          <a:p>
            <a:r>
              <a:rPr lang="cs-CZ" dirty="0" smtClean="0"/>
              <a:t>oslava ženy, vědecké pracovnice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Pujmanová</a:t>
            </a:r>
            <a:r>
              <a:rPr lang="cs-CZ" dirty="0" smtClean="0"/>
              <a:t>: Lidé na křižovatce </a:t>
            </a:r>
            <a:r>
              <a:rPr lang="cs-CZ" i="1" dirty="0" smtClean="0"/>
              <a:t>(M. </a:t>
            </a:r>
            <a:r>
              <a:rPr lang="cs-CZ" i="1" dirty="0" err="1" smtClean="0"/>
              <a:t>Sochrová</a:t>
            </a:r>
            <a:r>
              <a:rPr lang="cs-CZ" i="1" dirty="0" smtClean="0"/>
              <a:t>, Čítanka III. k Literatuře v kostce, str. 170)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autorka próz se </a:t>
            </a:r>
            <a:r>
              <a:rPr lang="cs-CZ" smtClean="0"/>
              <a:t>sociální </a:t>
            </a:r>
            <a:r>
              <a:rPr lang="cs-CZ" smtClean="0"/>
              <a:t>tematikou</a:t>
            </a:r>
            <a:endParaRPr lang="cs-CZ" dirty="0" smtClean="0"/>
          </a:p>
          <a:p>
            <a:r>
              <a:rPr lang="cs-CZ" dirty="0" smtClean="0"/>
              <a:t>levicově zaměřená</a:t>
            </a:r>
          </a:p>
          <a:p>
            <a:pPr>
              <a:buNone/>
            </a:pPr>
            <a:r>
              <a:rPr lang="cs-CZ" dirty="0" smtClean="0"/>
              <a:t>Vrchol tvorby</a:t>
            </a:r>
          </a:p>
          <a:p>
            <a:r>
              <a:rPr lang="cs-CZ" dirty="0" smtClean="0"/>
              <a:t>Trilogie</a:t>
            </a:r>
          </a:p>
          <a:p>
            <a:r>
              <a:rPr lang="cs-CZ" dirty="0" smtClean="0"/>
              <a:t>Lidé na křižovatce</a:t>
            </a:r>
          </a:p>
          <a:p>
            <a:r>
              <a:rPr lang="cs-CZ" dirty="0" smtClean="0"/>
              <a:t>Hra s ohněm</a:t>
            </a:r>
          </a:p>
          <a:p>
            <a:r>
              <a:rPr lang="cs-CZ" dirty="0" smtClean="0"/>
              <a:t>Život proti smrti</a:t>
            </a:r>
          </a:p>
          <a:p>
            <a:endParaRPr lang="cs-CZ" dirty="0" smtClean="0"/>
          </a:p>
          <a:p>
            <a:r>
              <a:rPr lang="cs-CZ" dirty="0" smtClean="0"/>
              <a:t>poezie méně významná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Literatura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BALAJKA, Bohuš. </a:t>
            </a:r>
            <a:r>
              <a:rPr lang="cs-CZ" sz="2400" i="1" dirty="0" smtClean="0"/>
              <a:t>Přehledné dějiny literatury II</a:t>
            </a:r>
            <a:r>
              <a:rPr lang="cs-CZ" sz="2400" dirty="0" smtClean="0"/>
              <a:t>. Praha: Fortuna, 1995. ISBN 80-7168-225-X. 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24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ANDREE, Lukáš. </a:t>
            </a:r>
            <a:r>
              <a:rPr lang="cs-CZ" sz="2400" i="1" dirty="0" smtClean="0"/>
              <a:t>Literatura pro 3. ročník středních škol</a:t>
            </a:r>
            <a:r>
              <a:rPr lang="cs-CZ" sz="2400" dirty="0" smtClean="0"/>
              <a:t>. Brno: DIDAKTIS, 2009. ISBN 978-80-7358-135-0.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z="2400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cs-CZ" sz="2400" dirty="0" smtClean="0"/>
              <a:t>SOCHROVÁ, Marie. </a:t>
            </a:r>
            <a:r>
              <a:rPr lang="cs-CZ" sz="2400" i="1" dirty="0" smtClean="0"/>
              <a:t>Čítanka III. k Literatuře v kostce</a:t>
            </a:r>
            <a:r>
              <a:rPr lang="cs-CZ" sz="2400" dirty="0" smtClean="0"/>
              <a:t>. Praha: Fragment, 2008. ISBN 978-80-253-0188-3. </a:t>
            </a:r>
          </a:p>
          <a:p>
            <a:pPr marL="365760" indent="-256032">
              <a:buFont typeface="Wingdings 3"/>
              <a:buChar char=""/>
              <a:defRPr/>
            </a:pPr>
            <a:endParaRPr lang="cs-CZ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Obrázky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 smtClean="0"/>
              <a:t>Obrázek č. 1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000" dirty="0" smtClean="0"/>
              <a:t>CoJeCo. [online]. [cit. 2013-02-13]. Dostupné z: </a:t>
            </a:r>
            <a:r>
              <a:rPr lang="pl-PL" sz="2000" dirty="0" smtClean="0">
                <a:hlinkClick r:id="rId2"/>
              </a:rPr>
              <a:t>http://www.cojeco.cz/index.php?id_desc=78479&amp;s_lang=2&amp;detail=1 </a:t>
            </a:r>
            <a:endParaRPr lang="pl-PL" sz="2000" dirty="0" smtClean="0"/>
          </a:p>
          <a:p>
            <a:pPr>
              <a:buNone/>
            </a:pPr>
            <a:endParaRPr lang="pl-PL" sz="2000" i="1" dirty="0" smtClean="0"/>
          </a:p>
          <a:p>
            <a:r>
              <a:rPr lang="cs-CZ" i="1" dirty="0" smtClean="0"/>
              <a:t>Obrázek č. 2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000" dirty="0" err="1" smtClean="0"/>
              <a:t>Knihoběžník</a:t>
            </a:r>
            <a:r>
              <a:rPr lang="cs-CZ" sz="2000" dirty="0" smtClean="0"/>
              <a:t>. [online]. [cit. 2013-02-13]. Dostupné z: </a:t>
            </a: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knihobeznik.cz</a:t>
            </a:r>
            <a:r>
              <a:rPr lang="cs-CZ" sz="2000" dirty="0" smtClean="0">
                <a:hlinkClick r:id="rId3"/>
              </a:rPr>
              <a:t>/pod-</a:t>
            </a:r>
            <a:r>
              <a:rPr lang="cs-CZ" sz="2000" dirty="0" err="1" smtClean="0">
                <a:hlinkClick r:id="rId3"/>
              </a:rPr>
              <a:t>kridly</a:t>
            </a:r>
            <a:r>
              <a:rPr lang="cs-CZ" sz="2000" dirty="0" smtClean="0">
                <a:hlinkClick r:id="rId3"/>
              </a:rPr>
              <a:t>-4050</a:t>
            </a:r>
            <a:endParaRPr lang="cs-CZ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Marie </a:t>
            </a:r>
            <a:r>
              <a:rPr lang="cs-CZ" dirty="0" err="1" smtClean="0"/>
              <a:t>Pujmanová</a:t>
            </a:r>
            <a:r>
              <a:rPr lang="cs-CZ" dirty="0" smtClean="0"/>
              <a:t> (1893-1958)</a:t>
            </a:r>
            <a:endParaRPr lang="cs-CZ" dirty="0"/>
          </a:p>
        </p:txBody>
      </p:sp>
      <p:pic>
        <p:nvPicPr>
          <p:cNvPr id="4" name="Obrázek 3" descr="pers3952044b55d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140968"/>
            <a:ext cx="2160240" cy="2619291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28184" y="321297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Obrázek č. 1</a:t>
            </a:r>
            <a:endParaRPr lang="cs-CZ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Marie </a:t>
            </a:r>
            <a:r>
              <a:rPr lang="cs-CZ" dirty="0" err="1" smtClean="0"/>
              <a:t>Pujmanová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autorka próz i poezie</a:t>
            </a:r>
          </a:p>
          <a:p>
            <a:r>
              <a:rPr lang="cs-CZ" dirty="0" smtClean="0"/>
              <a:t>pocházela z bohaté rodiny</a:t>
            </a:r>
          </a:p>
          <a:p>
            <a:r>
              <a:rPr lang="cs-CZ" dirty="0" smtClean="0"/>
              <a:t>dobré vzdělání</a:t>
            </a:r>
          </a:p>
          <a:p>
            <a:r>
              <a:rPr lang="cs-CZ" dirty="0" smtClean="0"/>
              <a:t>politicky činná, levicově orientovaná</a:t>
            </a:r>
          </a:p>
          <a:p>
            <a:r>
              <a:rPr lang="cs-CZ" dirty="0" smtClean="0"/>
              <a:t>zájem o sociální téma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rozumíme pojmem levicově orientovaná autorka?</a:t>
            </a:r>
            <a:endParaRPr lang="cs-CZ" dirty="0"/>
          </a:p>
        </p:txBody>
      </p:sp>
      <p:pic>
        <p:nvPicPr>
          <p:cNvPr id="3" name="Obrázek 2" descr="2-question_mark_feath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068960"/>
            <a:ext cx="2537842" cy="277865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prózy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 křídly</a:t>
            </a:r>
          </a:p>
          <a:p>
            <a:r>
              <a:rPr lang="cs-CZ" dirty="0" smtClean="0"/>
              <a:t>vzpomínky na dětství</a:t>
            </a:r>
          </a:p>
          <a:p>
            <a:r>
              <a:rPr lang="cs-CZ" dirty="0" smtClean="0"/>
              <a:t>život dobře zajištěný, spokojený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Povídky z městského sadu</a:t>
            </a:r>
          </a:p>
          <a:p>
            <a:r>
              <a:rPr lang="cs-CZ" dirty="0" smtClean="0"/>
              <a:t>život lidí poznamenaných I. světovou válkou</a:t>
            </a:r>
          </a:p>
          <a:p>
            <a:r>
              <a:rPr lang="cs-CZ" dirty="0" smtClean="0"/>
              <a:t>poprvé se objevuje zájem o nižší společenské vrstvy, s kterými sympatizuje</a:t>
            </a:r>
            <a:endParaRPr lang="cs-CZ" dirty="0"/>
          </a:p>
        </p:txBody>
      </p:sp>
      <p:pic>
        <p:nvPicPr>
          <p:cNvPr id="4" name="Obrázek 3" descr="pod-kridly-det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700808"/>
            <a:ext cx="1123950" cy="17621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884368" y="1988840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smtClean="0"/>
              <a:t>Obrázek č. 2</a:t>
            </a:r>
            <a:endParaRPr lang="cs-CZ" sz="11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844824"/>
            <a:ext cx="8534400" cy="758952"/>
          </a:xfrm>
        </p:spPr>
        <p:txBody>
          <a:bodyPr/>
          <a:lstStyle/>
          <a:p>
            <a:r>
              <a:rPr lang="cs-CZ" dirty="0" smtClean="0"/>
              <a:t>Co je to autobiografie?</a:t>
            </a:r>
            <a:endParaRPr lang="cs-CZ" dirty="0"/>
          </a:p>
        </p:txBody>
      </p:sp>
      <p:pic>
        <p:nvPicPr>
          <p:cNvPr id="3" name="Obrázek 2" descr="3d-loutkovym-lisovanych-podle-otaznik-pixmac-ilustrace-121842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996952"/>
            <a:ext cx="2540000" cy="26289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Pacientka doktora </a:t>
            </a:r>
            <a:r>
              <a:rPr lang="cs-CZ" dirty="0" err="1" smtClean="0"/>
              <a:t>Hegla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próza podporující rovnoprávnost žen</a:t>
            </a:r>
          </a:p>
          <a:p>
            <a:r>
              <a:rPr lang="cs-CZ" dirty="0" smtClean="0"/>
              <a:t>útočí na přežitky v morálce</a:t>
            </a:r>
          </a:p>
          <a:p>
            <a:r>
              <a:rPr lang="cs-CZ" dirty="0" smtClean="0"/>
              <a:t>zastává se svobodných matek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Předtucha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novela </a:t>
            </a:r>
          </a:p>
          <a:p>
            <a:r>
              <a:rPr lang="cs-CZ" dirty="0" smtClean="0"/>
              <a:t>psychologická próza</a:t>
            </a:r>
          </a:p>
          <a:p>
            <a:r>
              <a:rPr lang="cs-CZ" dirty="0" smtClean="0"/>
              <a:t>zájem o pocity dospívající dívky</a:t>
            </a:r>
          </a:p>
          <a:p>
            <a:r>
              <a:rPr lang="cs-CZ" dirty="0" smtClean="0"/>
              <a:t>problémy s první láskou</a:t>
            </a:r>
          </a:p>
          <a:p>
            <a:r>
              <a:rPr lang="cs-CZ" dirty="0" smtClean="0"/>
              <a:t>kritický vztah k rodičům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</TotalTime>
  <Words>622</Words>
  <Application>Microsoft Office PowerPoint</Application>
  <PresentationFormat>Předvádění na obrazovce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Administrativní</vt:lpstr>
      <vt:lpstr>Prezentace aplikace PowerPoint</vt:lpstr>
      <vt:lpstr>Prezentace aplikace PowerPoint</vt:lpstr>
      <vt:lpstr>Marie Pujmanová (1893-1958)</vt:lpstr>
      <vt:lpstr>Marie Pujmanová</vt:lpstr>
      <vt:lpstr>Co rozumíme pojmem levicově orientovaná autorka?</vt:lpstr>
      <vt:lpstr>První prózy</vt:lpstr>
      <vt:lpstr>Co je to autobiografie?</vt:lpstr>
      <vt:lpstr>Pacientka doktora Hegla</vt:lpstr>
      <vt:lpstr>Předtucha</vt:lpstr>
      <vt:lpstr>Co je to novela? Znáte příklady novel jiných autorů?</vt:lpstr>
      <vt:lpstr>Lidé na Křižovatce Hra s ohněm Život proti smrti</vt:lpstr>
      <vt:lpstr>Co rozumíme pojmem sociální realismus?</vt:lpstr>
      <vt:lpstr>Lidé na křižovatce</vt:lpstr>
      <vt:lpstr>Víte něco o Baťových továrnách v meziválečném Československu?</vt:lpstr>
      <vt:lpstr>Ukázka</vt:lpstr>
      <vt:lpstr>Ondřej se stává svědkem této situace. Jaký zásadní zlom v jeho názorech na zaměstnavatele to asi způsobí?</vt:lpstr>
      <vt:lpstr>Hra s ohněm</vt:lpstr>
      <vt:lpstr>Zde jde o symbolický název. Pokuste se ho vysvětlit.</vt:lpstr>
      <vt:lpstr>Život proti smrti</vt:lpstr>
      <vt:lpstr>Poezie</vt:lpstr>
      <vt:lpstr>Interpretace textu</vt:lpstr>
      <vt:lpstr>Shrnutí</vt:lpstr>
      <vt:lpstr>Použité zdroje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Pujmanová (1893-1958)</dc:title>
  <dc:creator>Tereza Vítová</dc:creator>
  <cp:lastModifiedBy>Hana Vítová</cp:lastModifiedBy>
  <cp:revision>25</cp:revision>
  <dcterms:created xsi:type="dcterms:W3CDTF">2013-02-13T14:40:56Z</dcterms:created>
  <dcterms:modified xsi:type="dcterms:W3CDTF">2013-02-17T18:02:02Z</dcterms:modified>
</cp:coreProperties>
</file>