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63CCDC-A6E6-4737-9B13-D4131E1E5934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033CB2-070D-4F0E-90AD-F25C09436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W0BpGKvw0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tor-ad.cz/pruvodce/praha/sporilov/spisovat/havlicek.htm" TargetMode="External"/><Relationship Id="rId2" Type="http://schemas.openxmlformats.org/officeDocument/2006/relationships/hyperlink" Target="http://www.slovnikceskeliteratury.cz/showContent.jsp?docId=32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EgZZV9s1w" TargetMode="External"/><Relationship Id="rId2" Type="http://schemas.openxmlformats.org/officeDocument/2006/relationships/hyperlink" Target="https://www.youtube.com/watch?v=BVW0BpGKv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EgZZV9s1w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J. </a:t>
            </a:r>
            <a:r>
              <a:rPr lang="cs-CZ" dirty="0" err="1" smtClean="0">
                <a:solidFill>
                  <a:srgbClr val="000000"/>
                </a:solidFill>
              </a:rPr>
              <a:t>Glazarová</a:t>
            </a:r>
            <a:r>
              <a:rPr lang="cs-CZ" dirty="0" smtClean="0">
                <a:solidFill>
                  <a:srgbClr val="000000"/>
                </a:solidFill>
              </a:rPr>
              <a:t> a J. Havlíček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„Františka mele obilí a její srdce, plné úzkosti, sleduje Metoda krok co krok. Od hučícího kamene mlýnku klopýtá přes kořeny a pařezy rubiska, skáče přes kameny potoka a boří se do mokrého mechu. Rousá se a vlhne ve vysoké trávě v seči. Třesouc se sychravou zimou, krčí se pod prohnutou větví jedle, se které krůpěje těžce kanou na ramena, prolínají pytlem i kazajkou a studí. Mlýnek hučí a mouka šelestí a každý zvuk budí představu kanoucí vody, mokra, zábnutí.“</a:t>
            </a:r>
          </a:p>
          <a:p>
            <a:pPr>
              <a:buNone/>
            </a:pPr>
            <a:r>
              <a:rPr lang="cs-CZ" sz="1400" i="1" dirty="0" err="1" smtClean="0"/>
              <a:t>Sochrová</a:t>
            </a:r>
            <a:r>
              <a:rPr lang="cs-CZ" sz="1400" i="1" dirty="0" smtClean="0"/>
              <a:t>, M., Čítanka III. k Literatuře v kostce, str. 176</a:t>
            </a:r>
          </a:p>
          <a:p>
            <a:pPr>
              <a:buNone/>
            </a:pP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Jaké pocity Františky zachycuje ukázka?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996952"/>
            <a:ext cx="2900040" cy="30015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Jaroslav Havlíček (1896-1943)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 psychologických próz</a:t>
            </a:r>
          </a:p>
          <a:p>
            <a:r>
              <a:rPr lang="cs-CZ" dirty="0" smtClean="0"/>
              <a:t>v tvorbě se objeví prvky naturalismu</a:t>
            </a:r>
          </a:p>
          <a:p>
            <a:r>
              <a:rPr lang="cs-CZ" dirty="0" smtClean="0"/>
              <a:t>povídky vycházely v časopisech, později v knižních souborech</a:t>
            </a:r>
          </a:p>
          <a:p>
            <a:r>
              <a:rPr lang="cs-CZ" dirty="0" smtClean="0"/>
              <a:t>později autor románů</a:t>
            </a:r>
            <a:endParaRPr lang="cs-CZ" dirty="0"/>
          </a:p>
        </p:txBody>
      </p:sp>
      <p:pic>
        <p:nvPicPr>
          <p:cNvPr id="4" name="Obrázek 3" descr="havlic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789040"/>
            <a:ext cx="1848349" cy="269858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76256" y="38610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2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Vysvětlete podstatu literárního směru naturalismu.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2969890" cy="32517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Petrolejové lampy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doba přelomu 19. a 20. století</a:t>
            </a:r>
          </a:p>
          <a:p>
            <a:r>
              <a:rPr lang="cs-CZ" dirty="0" smtClean="0"/>
              <a:t>život na maloměstě</a:t>
            </a:r>
          </a:p>
          <a:p>
            <a:r>
              <a:rPr lang="cs-CZ" dirty="0" smtClean="0"/>
              <a:t>hlavní postava – Štěpka – touží po lásce a manželství</a:t>
            </a:r>
          </a:p>
          <a:p>
            <a:r>
              <a:rPr lang="cs-CZ" dirty="0" smtClean="0"/>
              <a:t>vdá se za muže, který si ji bere pro peníze</a:t>
            </a:r>
          </a:p>
          <a:p>
            <a:r>
              <a:rPr lang="cs-CZ" dirty="0" smtClean="0"/>
              <a:t>po svatbě Štěpka zjistí, </a:t>
            </a:r>
            <a:r>
              <a:rPr lang="cs-CZ" smtClean="0"/>
              <a:t>že manžel pije </a:t>
            </a:r>
            <a:r>
              <a:rPr lang="cs-CZ" dirty="0" smtClean="0"/>
              <a:t>a trpí syfilis</a:t>
            </a:r>
          </a:p>
          <a:p>
            <a:r>
              <a:rPr lang="cs-CZ" dirty="0" smtClean="0"/>
              <a:t>muže neopustí, až do jeho smrti plánuje nový život</a:t>
            </a:r>
            <a:endParaRPr lang="cs-CZ" dirty="0"/>
          </a:p>
        </p:txBody>
      </p:sp>
      <p:pic>
        <p:nvPicPr>
          <p:cNvPr id="4" name="Obrázek 3" descr="kamer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301208"/>
            <a:ext cx="1511623" cy="108852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55776" y="55172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3"/>
              </a:rPr>
              <a:t>https://www.youtube.com/watch?v=BVW0BpGKvw0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Najděte v tomto námětu jasné rysy naturalismu.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212976"/>
            <a:ext cx="2393826" cy="262097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 třetí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příběh muže, který se nedokáže rozhodnout mezi dvěma ženami</a:t>
            </a:r>
          </a:p>
          <a:p>
            <a:r>
              <a:rPr lang="cs-CZ" dirty="0" smtClean="0"/>
              <a:t>jsou zcela odlišné, on chce zvolit dobře ze sobeckých, egoistických důvodů</a:t>
            </a:r>
          </a:p>
          <a:p>
            <a:r>
              <a:rPr lang="cs-CZ" dirty="0" smtClean="0"/>
              <a:t>obě ho opustí</a:t>
            </a:r>
          </a:p>
          <a:p>
            <a:r>
              <a:rPr lang="cs-CZ" dirty="0" smtClean="0"/>
              <a:t>jemu zbývá třetí volba - smrt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Helimadoe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pět sester, které ovládá jejich otec</a:t>
            </a:r>
          </a:p>
          <a:p>
            <a:r>
              <a:rPr lang="cs-CZ" dirty="0" smtClean="0"/>
              <a:t>psychologická kresba zaměřená na dospívání mladých žen</a:t>
            </a:r>
          </a:p>
          <a:p>
            <a:r>
              <a:rPr lang="cs-CZ" dirty="0" smtClean="0"/>
              <a:t>prostředí maloměsta, počátek 20. století</a:t>
            </a:r>
          </a:p>
          <a:p>
            <a:r>
              <a:rPr lang="cs-CZ" dirty="0" smtClean="0"/>
              <a:t>retrospektivní vyprávění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153400" cy="990600"/>
          </a:xfrm>
        </p:spPr>
        <p:txBody>
          <a:bodyPr/>
          <a:lstStyle/>
          <a:p>
            <a:pPr algn="ctr"/>
            <a:r>
              <a:rPr lang="cs-CZ" dirty="0" smtClean="0"/>
              <a:t>Co je podstatou retrospektivy?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708920"/>
            <a:ext cx="2309242" cy="307898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J. </a:t>
            </a:r>
            <a:r>
              <a:rPr lang="cs-CZ" dirty="0" err="1" smtClean="0"/>
              <a:t>Glazarová</a:t>
            </a:r>
            <a:r>
              <a:rPr lang="cs-CZ" dirty="0" smtClean="0"/>
              <a:t>: Advent </a:t>
            </a:r>
            <a:r>
              <a:rPr lang="cs-CZ" i="1" dirty="0" smtClean="0"/>
              <a:t>(M. </a:t>
            </a:r>
            <a:r>
              <a:rPr lang="cs-CZ" i="1" dirty="0" err="1" smtClean="0"/>
              <a:t>Sochrová</a:t>
            </a:r>
            <a:r>
              <a:rPr lang="cs-CZ" i="1" dirty="0" smtClean="0"/>
              <a:t>, Čítanka III. k Literatuře v kostce, str. 176)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4572000" cy="2336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 </a:t>
            </a:r>
            <a:r>
              <a:rPr lang="cs-CZ" dirty="0" smtClean="0"/>
              <a:t>psychologická próza, autobiografické prvky, naturalismus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	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13. 2. 2013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J. </a:t>
            </a:r>
            <a:r>
              <a:rPr lang="cs-CZ" dirty="0" err="1" smtClean="0"/>
              <a:t>Glazarová</a:t>
            </a:r>
            <a:endParaRPr lang="cs-CZ" dirty="0" smtClean="0"/>
          </a:p>
          <a:p>
            <a:r>
              <a:rPr lang="cs-CZ" dirty="0" smtClean="0"/>
              <a:t>Roky v kruhu</a:t>
            </a:r>
          </a:p>
          <a:p>
            <a:r>
              <a:rPr lang="cs-CZ" dirty="0" smtClean="0"/>
              <a:t>Vlčí jáma</a:t>
            </a:r>
          </a:p>
          <a:p>
            <a:r>
              <a:rPr lang="cs-CZ" dirty="0" smtClean="0"/>
              <a:t>Advent</a:t>
            </a:r>
          </a:p>
          <a:p>
            <a:pPr>
              <a:buNone/>
            </a:pPr>
            <a:r>
              <a:rPr lang="cs-CZ" dirty="0" smtClean="0"/>
              <a:t>J. Havlíček</a:t>
            </a:r>
          </a:p>
          <a:p>
            <a:r>
              <a:rPr lang="cs-CZ" dirty="0" smtClean="0"/>
              <a:t>Petrolejové lampy</a:t>
            </a:r>
          </a:p>
          <a:p>
            <a:r>
              <a:rPr lang="cs-CZ" dirty="0" err="1" smtClean="0"/>
              <a:t>Helimadoe</a:t>
            </a:r>
            <a:endParaRPr lang="cs-CZ" dirty="0" smtClean="0"/>
          </a:p>
          <a:p>
            <a:r>
              <a:rPr lang="cs-CZ" dirty="0" smtClean="0"/>
              <a:t>Ta třetí</a:t>
            </a:r>
          </a:p>
          <a:p>
            <a:pPr>
              <a:buNone/>
            </a:pPr>
            <a:r>
              <a:rPr lang="cs-CZ" dirty="0" smtClean="0"/>
              <a:t>Psychologické prózy meziválečného období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Literatura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cs-CZ" sz="3200" dirty="0" smtClean="0"/>
              <a:t>BALAJKA, Bohuš. </a:t>
            </a:r>
            <a:r>
              <a:rPr lang="cs-CZ" sz="3200" i="1" dirty="0" smtClean="0"/>
              <a:t>Přehledné dějiny literatury II</a:t>
            </a:r>
            <a:r>
              <a:rPr lang="cs-CZ" sz="3200" dirty="0" smtClean="0"/>
              <a:t>. Praha: Fortuna, 1995. ISBN 80-7168-225-X. 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32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3200" dirty="0" smtClean="0"/>
              <a:t>ANDREE, Lukáš. </a:t>
            </a:r>
            <a:r>
              <a:rPr lang="cs-CZ" sz="3200" i="1" dirty="0" smtClean="0"/>
              <a:t>Literatura pro 3. ročník středních škol</a:t>
            </a:r>
            <a:r>
              <a:rPr lang="cs-CZ" sz="3200" dirty="0" smtClean="0"/>
              <a:t>. Brno: DIDAKTIS, 2009. ISBN 978-80-7358-135-0.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32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3200" dirty="0" smtClean="0"/>
              <a:t>SOCHROVÁ, Marie. </a:t>
            </a:r>
            <a:r>
              <a:rPr lang="cs-CZ" sz="3200" i="1" dirty="0" smtClean="0"/>
              <a:t>Čítanka III. k Literatuře v kostce</a:t>
            </a:r>
            <a:r>
              <a:rPr lang="cs-CZ" sz="3200" dirty="0" smtClean="0"/>
              <a:t>. Praha: Fragment, 2008. ISBN 978-80-253-0188-3.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r>
              <a:rPr lang="cs-CZ" i="1" dirty="0" smtClean="0"/>
              <a:t>Obrázek č. 1</a:t>
            </a:r>
          </a:p>
          <a:p>
            <a:r>
              <a:rPr lang="pl-PL" sz="2400" dirty="0" smtClean="0"/>
              <a:t>Slovník české literatury po roce 1945. [online]. [cit. 2013-02-13]. Dostupné z: </a:t>
            </a:r>
            <a:r>
              <a:rPr lang="pl-PL" sz="2400" dirty="0" smtClean="0">
                <a:hlinkClick r:id="rId2"/>
              </a:rPr>
              <a:t>http://www.slovnikceskeliteratury.cz/showContent.jsp?docId=328</a:t>
            </a:r>
            <a:endParaRPr lang="pl-PL" sz="2400" dirty="0" smtClean="0"/>
          </a:p>
          <a:p>
            <a:pPr>
              <a:buNone/>
            </a:pPr>
            <a:endParaRPr lang="pl-PL" sz="2400" i="1" dirty="0" smtClean="0"/>
          </a:p>
          <a:p>
            <a:pPr>
              <a:buNone/>
            </a:pPr>
            <a:r>
              <a:rPr lang="pl-PL" i="1" dirty="0" smtClean="0"/>
              <a:t>Obrázek č. 2</a:t>
            </a:r>
          </a:p>
          <a:p>
            <a:r>
              <a:rPr lang="it-IT" sz="2400" dirty="0" smtClean="0"/>
              <a:t>Prostor: architektura, interiér, design. [online]. [cit. 2013-02-13]. Dostupné z: </a:t>
            </a:r>
            <a:r>
              <a:rPr lang="it-IT" sz="2400" dirty="0" smtClean="0">
                <a:hlinkClick r:id="rId3"/>
              </a:rPr>
              <a:t>http://www.prostor-ad.cz/pruvodce/praha/sporilov/spisovat/havlicek.htm</a:t>
            </a:r>
            <a:endParaRPr lang="cs-CZ" sz="2400" i="1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Internet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000" dirty="0" err="1" smtClean="0"/>
              <a:t>Youtube</a:t>
            </a:r>
            <a:r>
              <a:rPr lang="cs-CZ" sz="2000" dirty="0" smtClean="0"/>
              <a:t>. [online]. [cit. 2013-02-17]. Dostupné z: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www.youtube.com/watch?v=BVW0BpGKvw0</a:t>
            </a:r>
            <a:endParaRPr lang="cs-CZ" sz="2000" dirty="0" smtClean="0"/>
          </a:p>
          <a:p>
            <a:r>
              <a:rPr lang="cs-CZ" sz="2000" dirty="0" err="1"/>
              <a:t>Youtube</a:t>
            </a:r>
            <a:r>
              <a:rPr lang="cs-CZ" sz="2000" dirty="0"/>
              <a:t>. [online]. [cit. 2013-02-17]. Dostupné z: </a:t>
            </a: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www.youtube.com/watch?v=lKEgZZV9s1w</a:t>
            </a:r>
            <a:endParaRPr lang="cs-CZ" sz="2000" dirty="0" smtClean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Jarmila </a:t>
            </a:r>
            <a:r>
              <a:rPr lang="cs-CZ" dirty="0" err="1" smtClean="0"/>
              <a:t>glazarová</a:t>
            </a:r>
            <a:r>
              <a:rPr lang="cs-CZ" dirty="0" smtClean="0"/>
              <a:t> a </a:t>
            </a:r>
            <a:r>
              <a:rPr lang="cs-CZ" dirty="0" err="1" smtClean="0"/>
              <a:t>jaroslav</a:t>
            </a:r>
            <a:r>
              <a:rPr lang="cs-CZ" dirty="0" smtClean="0"/>
              <a:t> </a:t>
            </a:r>
            <a:r>
              <a:rPr lang="cs-CZ" dirty="0" err="1" smtClean="0"/>
              <a:t>havlíček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6093296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ČESKÁ MEZIVÁLEČNÁ PSYCHOLOGICKÁ PRÓZA</a:t>
            </a: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Jarmila </a:t>
            </a:r>
            <a:r>
              <a:rPr lang="cs-CZ" dirty="0" err="1" smtClean="0"/>
              <a:t>Glazarová</a:t>
            </a:r>
            <a:r>
              <a:rPr lang="cs-CZ" dirty="0" smtClean="0"/>
              <a:t> (1901-1977)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spisovatelka, autorka psychologických próz, novinářka</a:t>
            </a:r>
          </a:p>
          <a:p>
            <a:r>
              <a:rPr lang="cs-CZ" dirty="0" smtClean="0"/>
              <a:t>brzy osiřela (později vliv na tvorbu)</a:t>
            </a:r>
          </a:p>
          <a:p>
            <a:r>
              <a:rPr lang="cs-CZ" dirty="0" smtClean="0"/>
              <a:t>po válce politicky aktivní</a:t>
            </a:r>
            <a:endParaRPr lang="cs-CZ" dirty="0"/>
          </a:p>
        </p:txBody>
      </p:sp>
      <p:pic>
        <p:nvPicPr>
          <p:cNvPr id="4" name="Obrázek 3" descr="getImage.j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717032"/>
            <a:ext cx="1905000" cy="2667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868144" y="37890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1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Roky v kruhu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kniha vzpomínek</a:t>
            </a:r>
          </a:p>
          <a:p>
            <a:r>
              <a:rPr lang="cs-CZ" dirty="0" smtClean="0"/>
              <a:t>nejšťastnější období jejího života</a:t>
            </a:r>
          </a:p>
          <a:p>
            <a:r>
              <a:rPr lang="cs-CZ" dirty="0" smtClean="0"/>
              <a:t>spokojený život vedle manžela, který brzy zemřel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Vzpomenete na knihu vzpomínek M. </a:t>
            </a:r>
            <a:r>
              <a:rPr lang="cs-CZ" dirty="0" err="1" smtClean="0"/>
              <a:t>Pujmanové</a:t>
            </a:r>
            <a:r>
              <a:rPr lang="cs-CZ" dirty="0" smtClean="0"/>
              <a:t>? V čem se liší? Z jakého období života je tato kniha? V čem bylo odlišné životní prostředí M. </a:t>
            </a:r>
            <a:r>
              <a:rPr lang="cs-CZ" dirty="0" err="1" smtClean="0"/>
              <a:t>Pujmanové</a:t>
            </a:r>
            <a:r>
              <a:rPr lang="cs-CZ" dirty="0" smtClean="0"/>
              <a:t> a J. </a:t>
            </a:r>
            <a:r>
              <a:rPr lang="cs-CZ" dirty="0" err="1" smtClean="0"/>
              <a:t>Glazarové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Obrázek 3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710068"/>
            <a:ext cx="1961778" cy="21479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Vlčí jáma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hrdinka Jana brzy osiří</a:t>
            </a:r>
          </a:p>
          <a:p>
            <a:r>
              <a:rPr lang="cs-CZ" dirty="0" smtClean="0"/>
              <a:t>vychovává ji teta – despotická dáma, které je Jana vděčná</a:t>
            </a:r>
          </a:p>
          <a:p>
            <a:r>
              <a:rPr lang="cs-CZ" dirty="0" smtClean="0"/>
              <a:t>Jana se zamiluje do svého otčíma (zakázaná nemorální láska)</a:t>
            </a:r>
          </a:p>
          <a:p>
            <a:r>
              <a:rPr lang="cs-CZ" dirty="0" smtClean="0"/>
              <a:t>láska nenaplněná, morální zábrany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kamer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653136"/>
            <a:ext cx="1223591" cy="88111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051720" y="494116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3"/>
              </a:rPr>
              <a:t>https://www.youtube.com/watch?v=lKEgZZV9s1w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baladický příběh </a:t>
            </a:r>
          </a:p>
          <a:p>
            <a:r>
              <a:rPr lang="cs-CZ" dirty="0" smtClean="0"/>
              <a:t>svobodná matka hledá muže, otce pro svého syna</a:t>
            </a:r>
          </a:p>
          <a:p>
            <a:r>
              <a:rPr lang="cs-CZ" dirty="0" smtClean="0"/>
              <a:t>manželství bez lásky, nešťastné</a:t>
            </a:r>
          </a:p>
          <a:p>
            <a:r>
              <a:rPr lang="cs-CZ" dirty="0" smtClean="0"/>
              <a:t>obava z budoucnosti – strach o syna, kterého nevlastní otec týrá</a:t>
            </a:r>
          </a:p>
          <a:p>
            <a:r>
              <a:rPr lang="cs-CZ" dirty="0" smtClean="0"/>
              <a:t>neštěstí situaci hlavní hrdinky vyřeší, muž uhoří i se svou milenkou na seníku</a:t>
            </a:r>
          </a:p>
          <a:p>
            <a:r>
              <a:rPr lang="cs-CZ" dirty="0" smtClean="0"/>
              <a:t>kontrast tragického života a krásné přírody valašských Beskyd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Jaký přežitek v morálce způsobil tento tragický osud? K jakému posunu v řešení tohoto problému dnes dochází?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394968"/>
            <a:ext cx="2597274" cy="34630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734</Words>
  <Application>Microsoft Office PowerPoint</Application>
  <PresentationFormat>Předvádění na obrazovce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Medián</vt:lpstr>
      <vt:lpstr>Prezentace aplikace PowerPoint</vt:lpstr>
      <vt:lpstr>Prezentace aplikace PowerPoint</vt:lpstr>
      <vt:lpstr>Jarmila glazarová a jaroslav havlíček</vt:lpstr>
      <vt:lpstr>Jarmila Glazarová (1901-1977)</vt:lpstr>
      <vt:lpstr>Roky v kruhu</vt:lpstr>
      <vt:lpstr>Vzpomenete na knihu vzpomínek M. Pujmanové? V čem se liší? Z jakého období života je tato kniha? V čem bylo odlišné životní prostředí M. Pujmanové a J. Glazarové?</vt:lpstr>
      <vt:lpstr>Vlčí jáma</vt:lpstr>
      <vt:lpstr>Advent</vt:lpstr>
      <vt:lpstr>Jaký přežitek v morálce způsobil tento tragický osud? K jakému posunu v řešení tohoto problému dnes dochází?</vt:lpstr>
      <vt:lpstr>Ukázka…</vt:lpstr>
      <vt:lpstr>Jaké pocity Františky zachycuje ukázka?</vt:lpstr>
      <vt:lpstr>Jaroslav Havlíček (1896-1943)</vt:lpstr>
      <vt:lpstr>Vysvětlete podstatu literárního směru naturalismu.</vt:lpstr>
      <vt:lpstr>Petrolejové lampy</vt:lpstr>
      <vt:lpstr>Najděte v tomto námětu jasné rysy naturalismu.</vt:lpstr>
      <vt:lpstr>Ta třetí</vt:lpstr>
      <vt:lpstr>Helimadoe</vt:lpstr>
      <vt:lpstr>Co je podstatou retrospektivy?</vt:lpstr>
      <vt:lpstr>Interpretace textů</vt:lpstr>
      <vt:lpstr>Shrnutí</vt:lpstr>
      <vt:lpstr>Použité zdroje</vt:lpstr>
      <vt:lpstr>Použité zdroje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Jarmila glazarová a jaroslav havlíček</dc:title>
  <dc:creator>Tereza Vítová</dc:creator>
  <cp:lastModifiedBy>Ondřej Havrda</cp:lastModifiedBy>
  <cp:revision>23</cp:revision>
  <dcterms:created xsi:type="dcterms:W3CDTF">2013-02-13T13:40:04Z</dcterms:created>
  <dcterms:modified xsi:type="dcterms:W3CDTF">2013-02-24T11:58:55Z</dcterms:modified>
</cp:coreProperties>
</file>