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80" r:id="rId2"/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86B06-17A2-4E3D-93E5-2A9E94FFA2C6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F61E4-F20D-4320-853B-32019B4922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89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7DBB61E-A639-4514-94A6-D53C34350CA9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BD4E7F9-FF66-47E6-BB03-8E21716CEE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h1jOtlCbnc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47iS5WUr-I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nky.cz/zena/styl/214365-miroslav-donutil-nejsem-cynicky-bonvivan.html" TargetMode="External"/><Relationship Id="rId2" Type="http://schemas.openxmlformats.org/officeDocument/2006/relationships/hyperlink" Target="http://cs.wikipedia.org/wiki/Ivan_Olbrach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48195-golet-v-udoli/29435414098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47iS5WUr-I" TargetMode="External"/><Relationship Id="rId2" Type="http://schemas.openxmlformats.org/officeDocument/2006/relationships/hyperlink" Target="https://www.youtube.com/watch?v=Ah1jOtlCbn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Ivan </a:t>
            </a:r>
            <a:r>
              <a:rPr lang="cs-CZ" dirty="0" err="1" smtClean="0">
                <a:solidFill>
                  <a:srgbClr val="000000"/>
                </a:solidFill>
              </a:rPr>
              <a:t>Olbracht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PaedDr. Hana </a:t>
            </a:r>
            <a:r>
              <a:rPr lang="cs-CZ" dirty="0" err="1" smtClean="0">
                <a:solidFill>
                  <a:srgbClr val="000000"/>
                </a:solidFill>
              </a:rPr>
              <a:t>Vítová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MODERNIZACE VÝUKY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Podivné přátelství herce </a:t>
            </a:r>
            <a:r>
              <a:rPr lang="cs-CZ" dirty="0" err="1" smtClean="0"/>
              <a:t>Jesenia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psychologická próza</a:t>
            </a:r>
          </a:p>
          <a:p>
            <a:r>
              <a:rPr lang="cs-CZ" dirty="0" smtClean="0"/>
              <a:t>přátelství dvou herců charakterově odlišných</a:t>
            </a:r>
          </a:p>
          <a:p>
            <a:r>
              <a:rPr lang="cs-CZ" dirty="0" smtClean="0"/>
              <a:t>odlišný přístup k životu i práci</a:t>
            </a:r>
          </a:p>
          <a:p>
            <a:r>
              <a:rPr lang="cs-CZ" dirty="0" smtClean="0"/>
              <a:t>do osudů hrdinů zasáhne I. světová válka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Vysvětlete pojem schematismus.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916832"/>
            <a:ext cx="3113906" cy="340938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Nikola </a:t>
            </a:r>
            <a:r>
              <a:rPr lang="cs-CZ" dirty="0" err="1" smtClean="0"/>
              <a:t>Šuhaj</a:t>
            </a:r>
            <a:r>
              <a:rPr lang="cs-CZ" dirty="0" smtClean="0"/>
              <a:t> loupežník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román inspirovaný pobytem autora na Podkarpatské Rusi</a:t>
            </a:r>
          </a:p>
          <a:p>
            <a:r>
              <a:rPr lang="cs-CZ" dirty="0" smtClean="0"/>
              <a:t>inspirován skutečně žijící osobou  vojenského dezertéra z fronty I. světové války</a:t>
            </a:r>
          </a:p>
          <a:p>
            <a:r>
              <a:rPr lang="cs-CZ" dirty="0" smtClean="0"/>
              <a:t>ukrývá se v lesích, stává se zbojníkem</a:t>
            </a:r>
          </a:p>
          <a:p>
            <a:r>
              <a:rPr lang="cs-CZ" dirty="0" smtClean="0"/>
              <a:t>symbolizuje nezranitelnost i svobodu, volnost</a:t>
            </a:r>
          </a:p>
          <a:p>
            <a:r>
              <a:rPr lang="cs-CZ" dirty="0" smtClean="0"/>
              <a:t>reálné motivy jsou spojeny s legendou a pověrami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 Balada pro banditu</a:t>
            </a:r>
            <a:endParaRPr lang="cs-CZ" dirty="0"/>
          </a:p>
        </p:txBody>
      </p:sp>
      <p:pic>
        <p:nvPicPr>
          <p:cNvPr id="4" name="Zástupný symbol pro obsah 3" descr="kamer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7" y="1268760"/>
            <a:ext cx="1152128" cy="829650"/>
          </a:xfrm>
        </p:spPr>
      </p:pic>
      <p:pic>
        <p:nvPicPr>
          <p:cNvPr id="5" name="Obrázek 4" descr="237596-original1-piq1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780928"/>
            <a:ext cx="5250160" cy="265789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588224" y="56612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2</a:t>
            </a:r>
            <a:endParaRPr lang="cs-CZ" i="1" dirty="0"/>
          </a:p>
        </p:txBody>
      </p:sp>
      <p:sp>
        <p:nvSpPr>
          <p:cNvPr id="7" name="Obdélník 6"/>
          <p:cNvSpPr/>
          <p:nvPr/>
        </p:nvSpPr>
        <p:spPr>
          <a:xfrm>
            <a:off x="2339752" y="1700809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https://www.youtube.com/watch?v=Ah1jOtlCbnc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i="1" dirty="0" smtClean="0"/>
              <a:t>„Když pisatel tohoto vypravování shledával v domovině Nikoly Šuhaje příběhy o tomto muži nezranitelném, který bohatým bral a chudým dával a který nikdy, kromě v sebeobraně nebo ze spravedlivé msty, nikoho nezabil, neměl po svědectvích tolika lidí vážných a hodných víry věru příčiny nevěřiti, že </a:t>
            </a:r>
            <a:r>
              <a:rPr lang="cs-CZ" i="1" dirty="0" err="1" smtClean="0"/>
              <a:t>Šuhajovu</a:t>
            </a:r>
            <a:r>
              <a:rPr lang="cs-CZ" i="1" dirty="0" smtClean="0"/>
              <a:t> nezranitelnost působila zelená ratolístka, kterou mávaje, odháněl četnické kulky jako hospodář v červencovém dni rojící se včely.“</a:t>
            </a:r>
          </a:p>
          <a:p>
            <a:pPr>
              <a:buNone/>
            </a:pPr>
            <a:endParaRPr lang="cs-CZ" sz="1400" i="1" dirty="0" smtClean="0"/>
          </a:p>
          <a:p>
            <a:pPr>
              <a:buNone/>
            </a:pPr>
            <a:r>
              <a:rPr lang="cs-CZ" sz="1500" i="1" dirty="0" err="1" smtClean="0"/>
              <a:t>Sochrová</a:t>
            </a:r>
            <a:r>
              <a:rPr lang="cs-CZ" sz="1500" i="1" dirty="0" smtClean="0"/>
              <a:t>, M., Čítanka III. k Literatuře v kostce, str. 166</a:t>
            </a:r>
            <a:endParaRPr lang="cs-CZ" sz="15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 čem svědčí tato ukázka? Proč je román nazýván baladou?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420888"/>
            <a:ext cx="2612008" cy="27034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Golet v údolí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život ortodoxní židovské obce na Podkarpatské Rusi</a:t>
            </a:r>
          </a:p>
          <a:p>
            <a:r>
              <a:rPr lang="cs-CZ" dirty="0" smtClean="0"/>
              <a:t>dodržování zvyků, tradic, příkazů</a:t>
            </a:r>
          </a:p>
          <a:p>
            <a:r>
              <a:rPr lang="cs-CZ" dirty="0" smtClean="0"/>
              <a:t>povídky, nejznámější O smutných očích Hana Karadžičové</a:t>
            </a:r>
          </a:p>
          <a:p>
            <a:r>
              <a:rPr lang="cs-CZ" dirty="0" smtClean="0"/>
              <a:t>střet lásky a víry, Hana je vyobcována z obce, uzavře sňatek s mužem, který není stejného vyznání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 Golet v údolí</a:t>
            </a:r>
            <a:endParaRPr lang="cs-CZ" dirty="0"/>
          </a:p>
        </p:txBody>
      </p:sp>
      <p:pic>
        <p:nvPicPr>
          <p:cNvPr id="4" name="Zástupný symbol pro obsah 3" descr="kamer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1367607" cy="984817"/>
          </a:xfrm>
        </p:spPr>
      </p:pic>
      <p:pic>
        <p:nvPicPr>
          <p:cNvPr id="5" name="Obrázek 4" descr="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780928"/>
            <a:ext cx="4602088" cy="322721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236296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3</a:t>
            </a:r>
            <a:endParaRPr lang="cs-CZ" i="1" dirty="0"/>
          </a:p>
        </p:txBody>
      </p:sp>
      <p:sp>
        <p:nvSpPr>
          <p:cNvPr id="7" name="Obdélník 6"/>
          <p:cNvSpPr/>
          <p:nvPr/>
        </p:nvSpPr>
        <p:spPr>
          <a:xfrm>
            <a:off x="2483768" y="1700808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https://www.youtube.com/watch?v=e47iS5WUr-I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Co rozumíte označením ortodoxní? Najděte synonymum ke slovu vyobcovat.</a:t>
            </a:r>
            <a:endParaRPr lang="cs-CZ" dirty="0"/>
          </a:p>
        </p:txBody>
      </p:sp>
      <p:pic>
        <p:nvPicPr>
          <p:cNvPr id="3" name="Obrázek 2" descr="otaznik2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996952"/>
            <a:ext cx="2592288" cy="25922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11256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Biblické příběhy</a:t>
            </a:r>
          </a:p>
          <a:p>
            <a:r>
              <a:rPr lang="cs-CZ" dirty="0" smtClean="0"/>
              <a:t>úprava textu Starého zákona</a:t>
            </a:r>
          </a:p>
          <a:p>
            <a:r>
              <a:rPr lang="cs-CZ" dirty="0" smtClean="0"/>
              <a:t>určeno mládeži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Ze starých letopisů</a:t>
            </a:r>
          </a:p>
          <a:p>
            <a:r>
              <a:rPr lang="cs-CZ" dirty="0" smtClean="0"/>
              <a:t>česká historie zpracována beletristickou formou</a:t>
            </a:r>
          </a:p>
          <a:p>
            <a:r>
              <a:rPr lang="cs-CZ" dirty="0" smtClean="0"/>
              <a:t>přiblížení historie čtenáři zábavnějším způsobem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4572000" cy="2336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Anotace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III. ročník SŠ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Tematický celek: </a:t>
            </a:r>
            <a:r>
              <a:rPr lang="cs-CZ" dirty="0" smtClean="0"/>
              <a:t>literatura 1. poloviny 20. století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Klíčová slova: </a:t>
            </a:r>
            <a:r>
              <a:rPr lang="cs-CZ" dirty="0" smtClean="0"/>
              <a:t>levice, psychologická próza, Podkarpatská Rus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výklad	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13. 2. 2013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víte </a:t>
            </a:r>
            <a:r>
              <a:rPr lang="cs-CZ" smtClean="0"/>
              <a:t>o Starém </a:t>
            </a:r>
            <a:r>
              <a:rPr lang="cs-CZ" dirty="0" smtClean="0"/>
              <a:t>zákoně?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132856"/>
            <a:ext cx="2969890" cy="32517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Ivan </a:t>
            </a:r>
            <a:r>
              <a:rPr lang="cs-CZ" dirty="0" err="1" smtClean="0"/>
              <a:t>Olbracht</a:t>
            </a:r>
            <a:r>
              <a:rPr lang="cs-CZ" dirty="0" smtClean="0"/>
              <a:t>: Nikola </a:t>
            </a:r>
            <a:r>
              <a:rPr lang="cs-CZ" dirty="0" err="1" smtClean="0"/>
              <a:t>Šuhaj</a:t>
            </a:r>
            <a:r>
              <a:rPr lang="cs-CZ" dirty="0" smtClean="0"/>
              <a:t> loupežník </a:t>
            </a:r>
            <a:r>
              <a:rPr lang="cs-CZ" i="1" dirty="0" smtClean="0"/>
              <a:t>(M. </a:t>
            </a:r>
            <a:r>
              <a:rPr lang="cs-CZ" i="1" dirty="0" err="1" smtClean="0"/>
              <a:t>Sochrová</a:t>
            </a:r>
            <a:r>
              <a:rPr lang="cs-CZ" i="1" dirty="0" smtClean="0"/>
              <a:t>, Čítanka III. k Literatuře v kostce, str. 166)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levicově orientovaný spisovatel a novinář</a:t>
            </a:r>
          </a:p>
          <a:p>
            <a:r>
              <a:rPr lang="cs-CZ" dirty="0" smtClean="0"/>
              <a:t>autor psychologických próz, příběhů z Podkarpatské Rusi i próz historických</a:t>
            </a:r>
          </a:p>
          <a:p>
            <a:r>
              <a:rPr lang="cs-CZ" dirty="0" smtClean="0"/>
              <a:t>politicky činný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Literatura</a:t>
            </a:r>
          </a:p>
          <a:p>
            <a:pPr>
              <a:buNone/>
            </a:pPr>
            <a:endParaRPr lang="cs-CZ" b="1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dirty="0" smtClean="0"/>
              <a:t>BALAJKA, Bohuš. </a:t>
            </a:r>
            <a:r>
              <a:rPr lang="cs-CZ" i="1" dirty="0" smtClean="0"/>
              <a:t>Přehledné dějiny literatury II</a:t>
            </a:r>
            <a:r>
              <a:rPr lang="cs-CZ" dirty="0" smtClean="0"/>
              <a:t>. Praha: Fortuna, 1995. ISBN 80-7168-225-X. 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dirty="0" smtClean="0"/>
              <a:t>ANDREE, Lukáš. </a:t>
            </a:r>
            <a:r>
              <a:rPr lang="cs-CZ" i="1" dirty="0" smtClean="0"/>
              <a:t>Literatura pro 3. ročník středních škol</a:t>
            </a:r>
            <a:r>
              <a:rPr lang="cs-CZ" dirty="0" smtClean="0"/>
              <a:t>. Brno: DIDAKTIS, 2009. ISBN 978-80-7358-135-0.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dirty="0" smtClean="0"/>
              <a:t>SOCHROVÁ, Marie. </a:t>
            </a:r>
            <a:r>
              <a:rPr lang="cs-CZ" i="1" dirty="0" smtClean="0"/>
              <a:t>Čítanka III. k Literatuře v kostce</a:t>
            </a:r>
            <a:r>
              <a:rPr lang="cs-CZ" dirty="0" smtClean="0"/>
              <a:t>. Praha: Fragment, 2008. ISBN 978-80-253-0188-3. 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i="1" dirty="0" smtClean="0"/>
              <a:t>Obrázek č. 1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800" dirty="0" err="1" smtClean="0"/>
              <a:t>Wikipedie</a:t>
            </a:r>
            <a:r>
              <a:rPr lang="cs-CZ" sz="1800" dirty="0" smtClean="0"/>
              <a:t>: otevřená encyklopedie. [online]. [cit. 2013-02-13]. Dostupné z: </a:t>
            </a:r>
            <a:r>
              <a:rPr lang="cs-CZ" sz="1800" dirty="0" smtClean="0">
                <a:hlinkClick r:id="rId2"/>
              </a:rPr>
              <a:t>http://cs.wikipedia.org/wiki/Ivan_Olbracht </a:t>
            </a:r>
            <a:endParaRPr lang="cs-CZ" sz="1800" dirty="0" smtClean="0"/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i="1" dirty="0" smtClean="0"/>
              <a:t>Obrázek č. 2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smtClean="0"/>
              <a:t>Novinky.</a:t>
            </a:r>
            <a:r>
              <a:rPr lang="cs-CZ" sz="2000" dirty="0" err="1" smtClean="0"/>
              <a:t>cz</a:t>
            </a:r>
            <a:r>
              <a:rPr lang="cs-CZ" sz="2000" dirty="0" smtClean="0"/>
              <a:t>. [online]. [cit. 2013-02-13]. Dostupné z: </a:t>
            </a:r>
            <a:r>
              <a:rPr lang="cs-CZ" sz="2000" dirty="0" smtClean="0">
                <a:hlinkClick r:id="rId3"/>
              </a:rPr>
              <a:t>http://www.novinky.</a:t>
            </a:r>
            <a:r>
              <a:rPr lang="cs-CZ" sz="2000" dirty="0" err="1" smtClean="0">
                <a:hlinkClick r:id="rId3"/>
              </a:rPr>
              <a:t>cz</a:t>
            </a:r>
            <a:r>
              <a:rPr lang="cs-CZ" sz="2000" dirty="0" smtClean="0">
                <a:hlinkClick r:id="rId3"/>
              </a:rPr>
              <a:t>/zena/styl/214365-</a:t>
            </a:r>
            <a:r>
              <a:rPr lang="cs-CZ" sz="2000" dirty="0" err="1" smtClean="0">
                <a:hlinkClick r:id="rId3"/>
              </a:rPr>
              <a:t>miroslav</a:t>
            </a:r>
            <a:r>
              <a:rPr lang="cs-CZ" sz="2000" dirty="0" smtClean="0">
                <a:hlinkClick r:id="rId3"/>
              </a:rPr>
              <a:t>-donutil-nejsem-cynicky-</a:t>
            </a:r>
            <a:r>
              <a:rPr lang="cs-CZ" sz="2000" dirty="0" err="1" smtClean="0">
                <a:hlinkClick r:id="rId3"/>
              </a:rPr>
              <a:t>bonvivan.html</a:t>
            </a:r>
            <a:r>
              <a:rPr lang="cs-CZ" sz="2000" dirty="0" smtClean="0">
                <a:hlinkClick r:id="rId3"/>
              </a:rPr>
              <a:t> </a:t>
            </a:r>
            <a:endParaRPr lang="cs-CZ" sz="2000" i="1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i="1" dirty="0" smtClean="0"/>
              <a:t>Obrázek č. 3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smtClean="0"/>
              <a:t>Česká televize. [online]. [cit. 2013-02-13]. Dostupné z: 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ceskatelevize.cz</a:t>
            </a:r>
            <a:r>
              <a:rPr lang="cs-CZ" sz="2000" dirty="0" smtClean="0">
                <a:hlinkClick r:id="rId2"/>
              </a:rPr>
              <a:t>/porady/148195-golet-v-</a:t>
            </a:r>
            <a:r>
              <a:rPr lang="cs-CZ" sz="2000" dirty="0" err="1" smtClean="0">
                <a:hlinkClick r:id="rId2"/>
              </a:rPr>
              <a:t>udoli</a:t>
            </a:r>
            <a:r>
              <a:rPr lang="cs-CZ" sz="2000" dirty="0" smtClean="0">
                <a:hlinkClick r:id="rId2"/>
              </a:rPr>
              <a:t>/29435414098/</a:t>
            </a:r>
            <a:endParaRPr lang="cs-CZ" sz="2000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Internet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000" dirty="0" err="1" smtClean="0"/>
              <a:t>Youtube</a:t>
            </a:r>
            <a:r>
              <a:rPr lang="cs-CZ" sz="2000" dirty="0" smtClean="0"/>
              <a:t>. [online]. [cit. 2013-02-17]. Dostupné z: </a:t>
            </a:r>
            <a:r>
              <a:rPr lang="cs-CZ" sz="2000" dirty="0" smtClean="0">
                <a:hlinkClick r:id="rId2"/>
              </a:rPr>
              <a:t>https://www.youtube.com/watch?v=Ah1jOtlCbnc </a:t>
            </a:r>
            <a:endParaRPr lang="cs-CZ" sz="2000" b="1" dirty="0" smtClean="0"/>
          </a:p>
          <a:p>
            <a:pPr>
              <a:buNone/>
            </a:pPr>
            <a:endParaRPr lang="cs-CZ" dirty="0" smtClean="0"/>
          </a:p>
          <a:p>
            <a:r>
              <a:rPr lang="cs-CZ" sz="2000" dirty="0" err="1" smtClean="0"/>
              <a:t>Youtube</a:t>
            </a:r>
            <a:r>
              <a:rPr lang="cs-CZ" sz="2000" dirty="0" smtClean="0"/>
              <a:t>. [online]. [cit. 2013-02-17]. Dostupné z: </a:t>
            </a:r>
            <a:r>
              <a:rPr lang="cs-CZ" sz="2000" dirty="0" smtClean="0">
                <a:hlinkClick r:id="rId3"/>
              </a:rPr>
              <a:t>https://www.youtube.com/watch?v=e47iS5WUr-I </a:t>
            </a:r>
            <a:endParaRPr lang="cs-CZ" sz="2000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Ivan </a:t>
            </a:r>
            <a:r>
              <a:rPr lang="cs-CZ" dirty="0" err="1" smtClean="0"/>
              <a:t>Olbracht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1882 - 1952</a:t>
            </a:r>
            <a:endParaRPr lang="cs-CZ" dirty="0"/>
          </a:p>
        </p:txBody>
      </p:sp>
      <p:pic>
        <p:nvPicPr>
          <p:cNvPr id="4" name="Obrázek 3" descr="250px-Ivan_Olbracht_19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852936"/>
            <a:ext cx="2376264" cy="351687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51920" y="36450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1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Ivan </a:t>
            </a:r>
            <a:r>
              <a:rPr lang="cs-CZ" dirty="0" err="1" smtClean="0"/>
              <a:t>Olbracht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vlastním jménem Kamil Zeman</a:t>
            </a:r>
          </a:p>
          <a:p>
            <a:r>
              <a:rPr lang="cs-CZ" dirty="0" smtClean="0"/>
              <a:t>syn Antala Staška (Antonín Zeman)</a:t>
            </a:r>
          </a:p>
          <a:p>
            <a:r>
              <a:rPr lang="cs-CZ" dirty="0" smtClean="0"/>
              <a:t>levicově orientovaný autor</a:t>
            </a:r>
          </a:p>
          <a:p>
            <a:r>
              <a:rPr lang="cs-CZ" dirty="0" smtClean="0"/>
              <a:t>spisovatel, novinář</a:t>
            </a:r>
          </a:p>
          <a:p>
            <a:r>
              <a:rPr lang="cs-CZ" dirty="0" smtClean="0"/>
              <a:t>dvakrát vězněn za politickou a novinářskou činnost</a:t>
            </a:r>
          </a:p>
          <a:p>
            <a:r>
              <a:rPr lang="cs-CZ" dirty="0" smtClean="0"/>
              <a:t>časté cesty na Podkarpatskou Rus</a:t>
            </a:r>
          </a:p>
          <a:p>
            <a:r>
              <a:rPr lang="cs-CZ" dirty="0" smtClean="0"/>
              <a:t>po válce politicky angažovaný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Jaká témata zachytil ve své tvorbě Antal Stašek?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348880"/>
            <a:ext cx="2681858" cy="29363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zlých samotářích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povídky o lidech, kteří se pohybují na okraji společnosti (tuláci, komedianti,…)</a:t>
            </a:r>
          </a:p>
          <a:p>
            <a:r>
              <a:rPr lang="cs-CZ" dirty="0" smtClean="0"/>
              <a:t>složité životní situace, nespravedlivý okolní svět</a:t>
            </a:r>
          </a:p>
          <a:p>
            <a:r>
              <a:rPr lang="cs-CZ" dirty="0" smtClean="0"/>
              <a:t>podrobně prokreslené charaktery, méně dějovosti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Co je podstatou charakteristiky? Čím se liší od popisu?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132857"/>
            <a:ext cx="3312368" cy="34283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Žalář nejtemnější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psychologická próza</a:t>
            </a:r>
          </a:p>
          <a:p>
            <a:r>
              <a:rPr lang="cs-CZ" dirty="0" smtClean="0"/>
              <a:t>pro muže, který postupně ztrácí zrak se stane nejtemnějším žalářem jeho žárlivost, ne slepota</a:t>
            </a:r>
          </a:p>
          <a:p>
            <a:r>
              <a:rPr lang="cs-CZ" dirty="0" smtClean="0"/>
              <a:t>opouští ho manželka, zůstane sám 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Román je napsán jako drama. Jak takové dílo po stránce formální vypadá?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636912"/>
            <a:ext cx="2669282" cy="355904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622</Words>
  <Application>Microsoft Office PowerPoint</Application>
  <PresentationFormat>Předvádění na obrazovce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Lití písma</vt:lpstr>
      <vt:lpstr>Prezentace aplikace PowerPoint</vt:lpstr>
      <vt:lpstr>Prezentace aplikace PowerPoint</vt:lpstr>
      <vt:lpstr>Ivan Olbracht</vt:lpstr>
      <vt:lpstr>Ivan Olbracht</vt:lpstr>
      <vt:lpstr>Jaká témata zachytil ve své tvorbě Antal Stašek?</vt:lpstr>
      <vt:lpstr>O zlých samotářích</vt:lpstr>
      <vt:lpstr>Co je podstatou charakteristiky? Čím se liší od popisu?</vt:lpstr>
      <vt:lpstr>Žalář nejtemnější</vt:lpstr>
      <vt:lpstr>Román je napsán jako drama. Jak takové dílo po stránce formální vypadá?</vt:lpstr>
      <vt:lpstr>Podivné přátelství herce Jesenia</vt:lpstr>
      <vt:lpstr>Vysvětlete pojem schematismus.</vt:lpstr>
      <vt:lpstr>Nikola Šuhaj loupežník</vt:lpstr>
      <vt:lpstr>Film Balada pro banditu</vt:lpstr>
      <vt:lpstr>Ukázka</vt:lpstr>
      <vt:lpstr>O čem svědčí tato ukázka? Proč je román nazýván baladou?</vt:lpstr>
      <vt:lpstr>Golet v údolí</vt:lpstr>
      <vt:lpstr>Film Golet v údolí</vt:lpstr>
      <vt:lpstr>Co rozumíte označením ortodoxní? Najděte synonymum ke slovu vyobcovat.</vt:lpstr>
      <vt:lpstr>Prezentace aplikace PowerPoint</vt:lpstr>
      <vt:lpstr>Co víte o Starém zákoně?</vt:lpstr>
      <vt:lpstr>Interpretace textu</vt:lpstr>
      <vt:lpstr>Shrnutí</vt:lpstr>
      <vt:lpstr>Použité zdroje</vt:lpstr>
      <vt:lpstr>Použité zdroje</vt:lpstr>
      <vt:lpstr>Použité zdroje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Olbracht</dc:title>
  <dc:creator>Tereza Vítová</dc:creator>
  <cp:lastModifiedBy>Ondřej Havrda</cp:lastModifiedBy>
  <cp:revision>32</cp:revision>
  <dcterms:created xsi:type="dcterms:W3CDTF">2013-02-13T16:42:30Z</dcterms:created>
  <dcterms:modified xsi:type="dcterms:W3CDTF">2013-02-24T11:54:56Z</dcterms:modified>
</cp:coreProperties>
</file>