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5" r:id="rId2"/>
    <p:sldId id="276" r:id="rId3"/>
    <p:sldId id="256" r:id="rId4"/>
    <p:sldId id="257" r:id="rId5"/>
    <p:sldId id="259" r:id="rId6"/>
    <p:sldId id="258" r:id="rId7"/>
    <p:sldId id="261" r:id="rId8"/>
    <p:sldId id="260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7" r:id="rId22"/>
    <p:sldId id="278" r:id="rId23"/>
    <p:sldId id="279" r:id="rId2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Zaoblený obdélník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D09E2-17E7-4110-9AF4-F7B0F189F69E}" type="datetimeFigureOut">
              <a:rPr lang="cs-CZ" smtClean="0"/>
              <a:pPr/>
              <a:t>24.2.2013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11B36EE5-4F38-4900-AAAD-A644642EB93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D09E2-17E7-4110-9AF4-F7B0F189F69E}" type="datetimeFigureOut">
              <a:rPr lang="cs-CZ" smtClean="0"/>
              <a:pPr/>
              <a:t>24.2.2013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36EE5-4F38-4900-AAAD-A644642EB93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D09E2-17E7-4110-9AF4-F7B0F189F69E}" type="datetimeFigureOut">
              <a:rPr lang="cs-CZ" smtClean="0"/>
              <a:pPr/>
              <a:t>24.2.2013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36EE5-4F38-4900-AAAD-A644642EB93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D09E2-17E7-4110-9AF4-F7B0F189F69E}" type="datetimeFigureOut">
              <a:rPr lang="cs-CZ" smtClean="0"/>
              <a:pPr/>
              <a:t>24.2.2013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36EE5-4F38-4900-AAAD-A644642EB93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élník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Zaoblený obdélník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D09E2-17E7-4110-9AF4-F7B0F189F69E}" type="datetimeFigureOut">
              <a:rPr lang="cs-CZ" smtClean="0"/>
              <a:pPr/>
              <a:t>24.2.2013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Obdélník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1B36EE5-4F38-4900-AAAD-A644642EB93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D09E2-17E7-4110-9AF4-F7B0F189F69E}" type="datetimeFigureOut">
              <a:rPr lang="cs-CZ" smtClean="0"/>
              <a:pPr/>
              <a:t>24.2.2013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36EE5-4F38-4900-AAAD-A644642EB93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D09E2-17E7-4110-9AF4-F7B0F189F69E}" type="datetimeFigureOut">
              <a:rPr lang="cs-CZ" smtClean="0"/>
              <a:pPr/>
              <a:t>24.2.2013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36EE5-4F38-4900-AAAD-A644642EB93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D09E2-17E7-4110-9AF4-F7B0F189F69E}" type="datetimeFigureOut">
              <a:rPr lang="cs-CZ" smtClean="0"/>
              <a:pPr/>
              <a:t>24.2.2013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36EE5-4F38-4900-AAAD-A644642EB93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D09E2-17E7-4110-9AF4-F7B0F189F69E}" type="datetimeFigureOut">
              <a:rPr lang="cs-CZ" smtClean="0"/>
              <a:pPr/>
              <a:t>24.2.2013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36EE5-4F38-4900-AAAD-A644642EB93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Zaoblený obdélník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D09E2-17E7-4110-9AF4-F7B0F189F69E}" type="datetimeFigureOut">
              <a:rPr lang="cs-CZ" smtClean="0"/>
              <a:pPr/>
              <a:t>24.2.2013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36EE5-4F38-4900-AAAD-A644642EB93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D09E2-17E7-4110-9AF4-F7B0F189F69E}" type="datetimeFigureOut">
              <a:rPr lang="cs-CZ" smtClean="0"/>
              <a:pPr/>
              <a:t>24.2.2013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1B36EE5-4F38-4900-AAAD-A644642EB93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Zaoblený obdélník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36D09E2-17E7-4110-9AF4-F7B0F189F69E}" type="datetimeFigureOut">
              <a:rPr lang="cs-CZ" smtClean="0"/>
              <a:pPr/>
              <a:t>24.2.2013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11B36EE5-4F38-4900-AAAD-A644642EB937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dissolve/>
  </p:transition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olny.cz/czfilm/Kalendarium/1938.htm" TargetMode="External"/><Relationship Id="rId2" Type="http://schemas.openxmlformats.org/officeDocument/2006/relationships/hyperlink" Target="http://www.spisovatele.cz/eduard-bas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hamelika.cz/slavnihoste/S_REZAC.htm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Sdgm5bm-jN8" TargetMode="External"/><Relationship Id="rId2" Type="http://schemas.openxmlformats.org/officeDocument/2006/relationships/hyperlink" Target="https://www.youtube.com/watch?v=xATTdMqOJro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hyperlink" Target="https://www.youtube.com/watch?v=xATTdMqOJro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hyperlink" Target="https://www.youtube.com/watch?v=Sdgm5bm-jN8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620688"/>
            <a:ext cx="54038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Obdélník 2"/>
          <p:cNvSpPr/>
          <p:nvPr/>
        </p:nvSpPr>
        <p:spPr>
          <a:xfrm>
            <a:off x="2286000" y="2136339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cs-CZ" dirty="0" smtClean="0">
                <a:solidFill>
                  <a:srgbClr val="000000"/>
                </a:solidFill>
              </a:rPr>
              <a:t>E. Bass a V. Řezáč</a:t>
            </a:r>
          </a:p>
          <a:p>
            <a:pPr algn="ctr"/>
            <a:r>
              <a:rPr lang="cs-CZ" dirty="0" smtClean="0">
                <a:solidFill>
                  <a:srgbClr val="000000"/>
                </a:solidFill>
              </a:rPr>
              <a:t>PaedDr. Hana </a:t>
            </a:r>
            <a:r>
              <a:rPr lang="cs-CZ" dirty="0" err="1" smtClean="0">
                <a:solidFill>
                  <a:srgbClr val="000000"/>
                </a:solidFill>
              </a:rPr>
              <a:t>Vítová</a:t>
            </a:r>
            <a:endParaRPr lang="cs-CZ" dirty="0" smtClean="0">
              <a:solidFill>
                <a:srgbClr val="000000"/>
              </a:solidFill>
            </a:endParaRPr>
          </a:p>
          <a:p>
            <a:pPr algn="ctr"/>
            <a:endParaRPr lang="cs-CZ" dirty="0" smtClean="0">
              <a:solidFill>
                <a:srgbClr val="000000"/>
              </a:solidFill>
            </a:endParaRPr>
          </a:p>
          <a:p>
            <a:pPr algn="ctr"/>
            <a:endParaRPr lang="cs-CZ" dirty="0" smtClean="0">
              <a:solidFill>
                <a:srgbClr val="000000"/>
              </a:solidFill>
            </a:endParaRPr>
          </a:p>
          <a:p>
            <a:pPr algn="ctr"/>
            <a:r>
              <a:rPr lang="cs-CZ" dirty="0" smtClean="0">
                <a:solidFill>
                  <a:srgbClr val="000000"/>
                </a:solidFill>
              </a:rPr>
              <a:t>Střední průmyslová škola, Mladá Boleslav, Havlíčkova 456</a:t>
            </a:r>
          </a:p>
          <a:p>
            <a:pPr algn="ctr"/>
            <a:r>
              <a:rPr lang="cs-CZ" dirty="0" smtClean="0">
                <a:solidFill>
                  <a:srgbClr val="000000"/>
                </a:solidFill>
              </a:rPr>
              <a:t>CZ.1.07/1.5.00/34.0861</a:t>
            </a:r>
          </a:p>
          <a:p>
            <a:pPr algn="ctr"/>
            <a:r>
              <a:rPr lang="cs-CZ" dirty="0" smtClean="0">
                <a:solidFill>
                  <a:srgbClr val="000000"/>
                </a:solidFill>
              </a:rPr>
              <a:t>MODERNIZACE VÝUKY</a:t>
            </a:r>
            <a:endParaRPr lang="cs-CZ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Ukázka…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cs-CZ" i="1" dirty="0" smtClean="0"/>
              <a:t>„Ale teď už můžete být klidný, tady jste v dobrém podniku. </a:t>
            </a:r>
            <a:r>
              <a:rPr lang="cs-CZ" i="1" dirty="0" err="1" smtClean="0"/>
              <a:t>Berwitzovi</a:t>
            </a:r>
            <a:r>
              <a:rPr lang="cs-CZ" i="1" dirty="0" smtClean="0"/>
              <a:t> jsou hodní lidé, přísní na práci a na pořádek, </a:t>
            </a:r>
            <a:r>
              <a:rPr lang="cs-CZ" i="1" dirty="0" err="1" smtClean="0"/>
              <a:t>toť</a:t>
            </a:r>
            <a:r>
              <a:rPr lang="cs-CZ" i="1" dirty="0" smtClean="0"/>
              <a:t> se ví, ale tomu vy přece vyhovíte, vždyť jste krajan, vždyť jste Čech. Božíčku, co jsem já znala Čechů, se všemi bylo dobré vyjití. Ten poslední </a:t>
            </a:r>
            <a:r>
              <a:rPr lang="cs-CZ" i="1" dirty="0" err="1" smtClean="0"/>
              <a:t>burš</a:t>
            </a:r>
            <a:r>
              <a:rPr lang="cs-CZ" i="1" dirty="0" smtClean="0"/>
              <a:t> mého nebožtíka pana majora </a:t>
            </a:r>
            <a:r>
              <a:rPr lang="cs-CZ" i="1" dirty="0" err="1" smtClean="0"/>
              <a:t>von</a:t>
            </a:r>
            <a:r>
              <a:rPr lang="cs-CZ" i="1" dirty="0" smtClean="0"/>
              <a:t> </a:t>
            </a:r>
            <a:r>
              <a:rPr lang="cs-CZ" i="1" dirty="0" err="1" smtClean="0"/>
              <a:t>Hammerschnidt</a:t>
            </a:r>
            <a:r>
              <a:rPr lang="cs-CZ" i="1" dirty="0" smtClean="0"/>
              <a:t> byl z Vysokého Mýta, to je taky někde u vás, to byl Čech jak jiskra, a nač se jednou podíval, všecko uměl.“</a:t>
            </a:r>
          </a:p>
          <a:p>
            <a:pPr>
              <a:buNone/>
            </a:pPr>
            <a:endParaRPr lang="cs-CZ" sz="1400" i="1" dirty="0" smtClean="0"/>
          </a:p>
          <a:p>
            <a:pPr>
              <a:buNone/>
            </a:pPr>
            <a:r>
              <a:rPr lang="cs-CZ" sz="1400" i="1" dirty="0" err="1" smtClean="0"/>
              <a:t>Sochrová</a:t>
            </a:r>
            <a:r>
              <a:rPr lang="cs-CZ" sz="1400" i="1" dirty="0" smtClean="0"/>
              <a:t>, M. , Čítanka III. k Literatuře v kostce, str. 160</a:t>
            </a:r>
            <a:endParaRPr lang="cs-CZ" sz="1400" i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/>
              <a:t>Jaký motiv z této ukázky lze chápat jako povzbuzení v době okupace?</a:t>
            </a:r>
            <a:endParaRPr lang="cs-CZ" dirty="0"/>
          </a:p>
        </p:txBody>
      </p:sp>
      <p:pic>
        <p:nvPicPr>
          <p:cNvPr id="3" name="Obrázek 2" descr="dva-3d-loutky-instalaci-otaznik-pixmac-ilustrace-1216762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31840" y="2060848"/>
            <a:ext cx="3620120" cy="3230957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Lidé z maringotek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obdobné téma</a:t>
            </a:r>
          </a:p>
          <a:p>
            <a:r>
              <a:rPr lang="cs-CZ" dirty="0" smtClean="0"/>
              <a:t>oslava života cirkusových umělců</a:t>
            </a:r>
          </a:p>
          <a:p>
            <a:r>
              <a:rPr lang="cs-CZ" dirty="0" smtClean="0"/>
              <a:t>povídky, často zachycen rozpor v životě hlavních představitelů (veselý cirkus / neveselé životní okamžiky cirkusových umělců)</a:t>
            </a:r>
            <a:endParaRPr lang="cs-CZ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Václav Řezáč (1901-1956)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autor psychologických románů v předválečném období</a:t>
            </a:r>
          </a:p>
          <a:p>
            <a:r>
              <a:rPr lang="cs-CZ" dirty="0" smtClean="0"/>
              <a:t>redaktor Lidových novin</a:t>
            </a:r>
          </a:p>
          <a:p>
            <a:r>
              <a:rPr lang="cs-CZ" dirty="0" smtClean="0"/>
              <a:t>po II. světové válce tvorba společensky angažovaná</a:t>
            </a:r>
          </a:p>
          <a:p>
            <a:pPr>
              <a:buNone/>
            </a:pPr>
            <a:endParaRPr lang="cs-CZ" dirty="0"/>
          </a:p>
        </p:txBody>
      </p:sp>
      <p:pic>
        <p:nvPicPr>
          <p:cNvPr id="4" name="Obrázek 3" descr="Reza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19872" y="3068960"/>
            <a:ext cx="2105025" cy="2771775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5524897" y="5496538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i="1" dirty="0" smtClean="0"/>
              <a:t>Obrázek č. 3</a:t>
            </a:r>
            <a:endParaRPr lang="cs-CZ" i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692696"/>
            <a:ext cx="77724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smtClean="0"/>
              <a:t>Co rozumíte pod pojmem společensky angažovaná tvorba?</a:t>
            </a:r>
            <a:endParaRPr lang="cs-CZ" dirty="0"/>
          </a:p>
        </p:txBody>
      </p:sp>
      <p:pic>
        <p:nvPicPr>
          <p:cNvPr id="3" name="Obrázek 2" descr="otaznik2-150x15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03848" y="2492896"/>
            <a:ext cx="2946623" cy="2946623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Černé světlo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tragický příběh člověka, který jde tvrdě a bezohledně za svým cílem</a:t>
            </a:r>
          </a:p>
          <a:p>
            <a:r>
              <a:rPr lang="cs-CZ" dirty="0" smtClean="0"/>
              <a:t>využívá lež, intriky, v jeho povaze vítězí zlo</a:t>
            </a:r>
          </a:p>
          <a:p>
            <a:r>
              <a:rPr lang="cs-CZ" dirty="0" smtClean="0"/>
              <a:t>šíří kolem sebe neštěstí, sám se pokusí o sebevraždu, končí svůj život jako mrzák</a:t>
            </a:r>
            <a:endParaRPr lang="cs-CZ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764704"/>
            <a:ext cx="77724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smtClean="0"/>
              <a:t>Co jsou to intriky? Uveďte konkrétní příklad takového chování.</a:t>
            </a:r>
            <a:endParaRPr lang="cs-CZ" dirty="0"/>
          </a:p>
        </p:txBody>
      </p:sp>
      <p:pic>
        <p:nvPicPr>
          <p:cNvPr id="3" name="Obrázek 2" descr="2-question_mark_feath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87824" y="2204864"/>
            <a:ext cx="3545954" cy="3882431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Ukázka…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cs-CZ" i="1" dirty="0" smtClean="0"/>
              <a:t>„Viděl jsem horu valící se na myš. Nemohl jsem ji zastavit. Bál jsem se o myš a miloval jsem pana Hordu. Až do té chvíle uctíval jsem jeho sílu s horoucím fanatismem čtyřletého pohana, jehož chápání mocnosti nebes a slitování byly příliš nejasné. Nemohl jsem zachránit myš a nemohl jsem zadržet pana Hordu.“</a:t>
            </a:r>
          </a:p>
          <a:p>
            <a:pPr>
              <a:buNone/>
            </a:pPr>
            <a:endParaRPr lang="cs-CZ" i="1" dirty="0" smtClean="0"/>
          </a:p>
          <a:p>
            <a:pPr>
              <a:buNone/>
            </a:pPr>
            <a:r>
              <a:rPr lang="cs-CZ" sz="1400" i="1" dirty="0" err="1" smtClean="0"/>
              <a:t>Sochrová</a:t>
            </a:r>
            <a:r>
              <a:rPr lang="cs-CZ" sz="1400" i="1" dirty="0" smtClean="0"/>
              <a:t>, M., Čítanka III. k Literatuře v kostce, str. 177</a:t>
            </a:r>
            <a:endParaRPr lang="cs-CZ" sz="1400" i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836712"/>
            <a:ext cx="77724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smtClean="0"/>
              <a:t>Pokuste se vysvětlit, jak tento zážitek z dětství mohl hlavního hrdinu negativně ovlivnit?</a:t>
            </a:r>
            <a:endParaRPr lang="cs-CZ" dirty="0"/>
          </a:p>
        </p:txBody>
      </p:sp>
      <p:pic>
        <p:nvPicPr>
          <p:cNvPr id="3" name="Obrázek 2" descr="3d-loutkovym-lisovanych-podle-otaznik-pixmac-ilustrace-121842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31840" y="2492896"/>
            <a:ext cx="3548112" cy="3672296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Interpretace textů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E. Bass: Cirkus </a:t>
            </a:r>
            <a:r>
              <a:rPr lang="cs-CZ" dirty="0" err="1" smtClean="0"/>
              <a:t>Humberto</a:t>
            </a:r>
            <a:r>
              <a:rPr lang="cs-CZ" dirty="0" smtClean="0"/>
              <a:t> (</a:t>
            </a:r>
            <a:r>
              <a:rPr lang="cs-CZ" i="1" dirty="0" smtClean="0"/>
              <a:t>M. </a:t>
            </a:r>
            <a:r>
              <a:rPr lang="cs-CZ" i="1" dirty="0" err="1" smtClean="0"/>
              <a:t>Sochrová</a:t>
            </a:r>
            <a:r>
              <a:rPr lang="cs-CZ" i="1" dirty="0" smtClean="0"/>
              <a:t>, Čítanka III. k Literatuře v kostce, str. 160)</a:t>
            </a:r>
          </a:p>
          <a:p>
            <a:endParaRPr lang="cs-CZ" i="1" dirty="0" smtClean="0"/>
          </a:p>
          <a:p>
            <a:r>
              <a:rPr lang="cs-CZ" dirty="0" smtClean="0"/>
              <a:t>V. Řezáč: Černé světlo (</a:t>
            </a:r>
            <a:r>
              <a:rPr lang="cs-CZ" i="1" dirty="0" smtClean="0"/>
              <a:t>M. </a:t>
            </a:r>
            <a:r>
              <a:rPr lang="cs-CZ" i="1" dirty="0" err="1" smtClean="0"/>
              <a:t>Sochrová</a:t>
            </a:r>
            <a:r>
              <a:rPr lang="cs-CZ" i="1" dirty="0" smtClean="0"/>
              <a:t>, Čítanka III. k Literatuře v kostce, str. 177)</a:t>
            </a:r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908720"/>
            <a:ext cx="4572000" cy="20867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90000"/>
              </a:lnSpc>
              <a:buNone/>
            </a:pPr>
            <a:r>
              <a:rPr lang="cs-CZ" b="1" dirty="0" smtClean="0"/>
              <a:t>Anotace</a:t>
            </a:r>
          </a:p>
          <a:p>
            <a:pPr>
              <a:lnSpc>
                <a:spcPct val="90000"/>
              </a:lnSpc>
              <a:buNone/>
            </a:pPr>
            <a:r>
              <a:rPr lang="cs-CZ" b="1" dirty="0" smtClean="0"/>
              <a:t>Předmět:</a:t>
            </a:r>
            <a:r>
              <a:rPr lang="cs-CZ" dirty="0" smtClean="0"/>
              <a:t> </a:t>
            </a:r>
            <a:r>
              <a:rPr lang="cs-CZ" i="1" dirty="0" smtClean="0"/>
              <a:t>český jazyk a literatura</a:t>
            </a:r>
          </a:p>
          <a:p>
            <a:pPr>
              <a:lnSpc>
                <a:spcPct val="90000"/>
              </a:lnSpc>
              <a:buNone/>
            </a:pPr>
            <a:r>
              <a:rPr lang="cs-CZ" b="1" dirty="0" smtClean="0"/>
              <a:t>Ročník: </a:t>
            </a:r>
            <a:r>
              <a:rPr lang="cs-CZ" i="1" dirty="0" smtClean="0"/>
              <a:t>III. ročník SŠ</a:t>
            </a:r>
          </a:p>
          <a:p>
            <a:pPr>
              <a:lnSpc>
                <a:spcPct val="90000"/>
              </a:lnSpc>
              <a:buNone/>
            </a:pPr>
            <a:r>
              <a:rPr lang="cs-CZ" b="1" dirty="0" smtClean="0"/>
              <a:t>Tematický celek: </a:t>
            </a:r>
            <a:r>
              <a:rPr lang="cs-CZ" dirty="0" smtClean="0"/>
              <a:t>literatura 1. poloviny 20. století</a:t>
            </a:r>
            <a:endParaRPr lang="cs-CZ" b="1" dirty="0" smtClean="0"/>
          </a:p>
          <a:p>
            <a:pPr>
              <a:lnSpc>
                <a:spcPct val="90000"/>
              </a:lnSpc>
              <a:buNone/>
            </a:pPr>
            <a:r>
              <a:rPr lang="cs-CZ" b="1" dirty="0" smtClean="0"/>
              <a:t>Klíčová slova: </a:t>
            </a:r>
            <a:r>
              <a:rPr lang="cs-CZ" dirty="0" smtClean="0"/>
              <a:t>sportovní a cirkusové prostředí, psychologická próza, Lidové noviny</a:t>
            </a:r>
            <a:endParaRPr lang="cs-CZ" b="1" dirty="0" smtClean="0"/>
          </a:p>
          <a:p>
            <a:pPr>
              <a:lnSpc>
                <a:spcPct val="90000"/>
              </a:lnSpc>
              <a:buNone/>
            </a:pPr>
            <a:r>
              <a:rPr lang="cs-CZ" b="1" dirty="0" smtClean="0"/>
              <a:t>Forma:</a:t>
            </a:r>
            <a:r>
              <a:rPr lang="cs-CZ" dirty="0" smtClean="0"/>
              <a:t> výklad	</a:t>
            </a:r>
          </a:p>
          <a:p>
            <a:pPr>
              <a:lnSpc>
                <a:spcPct val="90000"/>
              </a:lnSpc>
              <a:buNone/>
            </a:pPr>
            <a:r>
              <a:rPr lang="cs-CZ" b="1" dirty="0" smtClean="0"/>
              <a:t>Datum vytvoření: </a:t>
            </a:r>
            <a:r>
              <a:rPr lang="cs-CZ" i="1" dirty="0" smtClean="0"/>
              <a:t>12. 2. 2013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Shrnutí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E. Bass – sportovní prostředí (</a:t>
            </a:r>
            <a:r>
              <a:rPr lang="cs-CZ" dirty="0" err="1" smtClean="0"/>
              <a:t>Klapzubova</a:t>
            </a:r>
            <a:r>
              <a:rPr lang="cs-CZ" smtClean="0"/>
              <a:t> jedenáctka</a:t>
            </a:r>
            <a:r>
              <a:rPr lang="cs-CZ" dirty="0" smtClean="0"/>
              <a:t>)</a:t>
            </a:r>
          </a:p>
          <a:p>
            <a:pPr>
              <a:buNone/>
            </a:pPr>
            <a:r>
              <a:rPr lang="cs-CZ" dirty="0" smtClean="0"/>
              <a:t>		    - cirkusové prostředí (Cirkus </a:t>
            </a:r>
            <a:r>
              <a:rPr lang="cs-CZ" dirty="0" err="1" smtClean="0"/>
              <a:t>Humberto</a:t>
            </a:r>
            <a:r>
              <a:rPr lang="cs-CZ" dirty="0" smtClean="0"/>
              <a:t> a Lidé z         	       maringotek)</a:t>
            </a:r>
          </a:p>
          <a:p>
            <a:endParaRPr lang="cs-CZ" dirty="0" smtClean="0"/>
          </a:p>
          <a:p>
            <a:r>
              <a:rPr lang="cs-CZ" dirty="0" smtClean="0"/>
              <a:t>V. Řezáč – psychologické prózy (Černé světlo)</a:t>
            </a:r>
            <a:endParaRPr lang="cs-CZ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Použité 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 smtClean="0"/>
              <a:t>Literatura</a:t>
            </a:r>
          </a:p>
          <a:p>
            <a:pPr marL="365760" indent="-256032">
              <a:buNone/>
              <a:defRPr/>
            </a:pPr>
            <a:endParaRPr lang="cs-CZ" b="1" dirty="0" smtClean="0"/>
          </a:p>
          <a:p>
            <a:pPr marL="365760" indent="-256032">
              <a:buFont typeface="Wingdings 3"/>
              <a:buChar char=""/>
              <a:defRPr/>
            </a:pPr>
            <a:r>
              <a:rPr lang="cs-CZ" sz="2400" dirty="0" smtClean="0"/>
              <a:t>BALAJKA, Bohuš. </a:t>
            </a:r>
            <a:r>
              <a:rPr lang="cs-CZ" sz="2400" i="1" dirty="0" smtClean="0"/>
              <a:t>Přehledné dějiny literatury II</a:t>
            </a:r>
            <a:r>
              <a:rPr lang="cs-CZ" sz="2400" dirty="0" smtClean="0"/>
              <a:t>. Praha: Fortuna, 1995. ISBN 80-7168-225-X. </a:t>
            </a:r>
          </a:p>
          <a:p>
            <a:pPr marL="365760" indent="-256032">
              <a:buFont typeface="Wingdings 3"/>
              <a:buChar char=""/>
              <a:defRPr/>
            </a:pPr>
            <a:endParaRPr lang="cs-CZ" sz="2400" dirty="0" smtClean="0"/>
          </a:p>
          <a:p>
            <a:pPr marL="365760" indent="-256032">
              <a:buFont typeface="Wingdings 3"/>
              <a:buChar char=""/>
              <a:defRPr/>
            </a:pPr>
            <a:r>
              <a:rPr lang="cs-CZ" sz="2400" dirty="0" smtClean="0"/>
              <a:t>ANDREE, Lukáš. </a:t>
            </a:r>
            <a:r>
              <a:rPr lang="cs-CZ" sz="2400" i="1" dirty="0" smtClean="0"/>
              <a:t>Literatura pro 3. ročník středních škol</a:t>
            </a:r>
            <a:r>
              <a:rPr lang="cs-CZ" sz="2400" dirty="0" smtClean="0"/>
              <a:t>. Brno: DIDAKTIS, 2009. ISBN 978-80-7358-135-0.</a:t>
            </a:r>
          </a:p>
          <a:p>
            <a:pPr marL="365760" indent="-256032">
              <a:buFont typeface="Wingdings 3"/>
              <a:buChar char=""/>
              <a:defRPr/>
            </a:pPr>
            <a:endParaRPr lang="cs-CZ" sz="2400" dirty="0" smtClean="0"/>
          </a:p>
          <a:p>
            <a:pPr marL="365760" indent="-256032">
              <a:buFont typeface="Wingdings 3"/>
              <a:buChar char=""/>
              <a:defRPr/>
            </a:pPr>
            <a:r>
              <a:rPr lang="cs-CZ" sz="2400" dirty="0" smtClean="0"/>
              <a:t>SOCHROVÁ, Marie. </a:t>
            </a:r>
            <a:r>
              <a:rPr lang="cs-CZ" sz="2400" i="1" dirty="0" smtClean="0"/>
              <a:t>Čítanka III. k Literatuře v kostce</a:t>
            </a:r>
            <a:r>
              <a:rPr lang="cs-CZ" sz="2400" dirty="0" smtClean="0"/>
              <a:t>. Praha: Fragment, 2008. ISBN 978-80-253-0188-3. </a:t>
            </a:r>
          </a:p>
          <a:p>
            <a:pPr>
              <a:buNone/>
            </a:pPr>
            <a:endParaRPr lang="cs-CZ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Použité 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 smtClean="0"/>
              <a:t>Obrázky</a:t>
            </a:r>
          </a:p>
          <a:p>
            <a:r>
              <a:rPr lang="cs-CZ" i="1" dirty="0" smtClean="0"/>
              <a:t>Obrázek č. 1</a:t>
            </a:r>
          </a:p>
          <a:p>
            <a:pPr>
              <a:buNone/>
            </a:pPr>
            <a:r>
              <a:rPr lang="pl-PL" dirty="0" smtClean="0"/>
              <a:t>	Osobnosti.cz. [online]. [cit. 2013-02-12]. Dostupné z: </a:t>
            </a:r>
            <a:r>
              <a:rPr lang="pl-PL" dirty="0" smtClean="0">
                <a:hlinkClick r:id="rId2"/>
              </a:rPr>
              <a:t>http://www.spisovatele.cz/eduard-bass</a:t>
            </a:r>
            <a:endParaRPr lang="pl-PL" dirty="0" smtClean="0"/>
          </a:p>
          <a:p>
            <a:r>
              <a:rPr lang="cs-CZ" i="1" dirty="0" smtClean="0"/>
              <a:t>Obrázek č. 2</a:t>
            </a:r>
          </a:p>
          <a:p>
            <a:pPr>
              <a:buNone/>
            </a:pPr>
            <a:r>
              <a:rPr lang="cs-CZ" i="1" dirty="0" smtClean="0"/>
              <a:t>  	</a:t>
            </a:r>
            <a:r>
              <a:rPr lang="pl-PL" dirty="0" smtClean="0"/>
              <a:t>Volny.cz. [online]. [cit. 2013-02-12]. Dostupné z: </a:t>
            </a:r>
            <a:r>
              <a:rPr lang="pl-PL" dirty="0" smtClean="0">
                <a:hlinkClick r:id="rId3"/>
              </a:rPr>
              <a:t>http://www.volny.cz/czfilm/Kalendarium/1938.htm</a:t>
            </a:r>
          </a:p>
          <a:p>
            <a:r>
              <a:rPr lang="pl-PL" dirty="0" smtClean="0">
                <a:hlinkClick r:id="rId3"/>
              </a:rPr>
              <a:t> </a:t>
            </a:r>
            <a:r>
              <a:rPr lang="cs-CZ" i="1" dirty="0" smtClean="0"/>
              <a:t>Obrázek č. 3</a:t>
            </a:r>
          </a:p>
          <a:p>
            <a:pPr>
              <a:buNone/>
            </a:pPr>
            <a:r>
              <a:rPr lang="pl-PL" dirty="0" smtClean="0"/>
              <a:t>	Hamelika. [online]. [cit. 2013-02-12]. Dostupné z: </a:t>
            </a:r>
            <a:r>
              <a:rPr lang="pl-PL" dirty="0" smtClean="0">
                <a:hlinkClick r:id="rId4"/>
              </a:rPr>
              <a:t>http://www.hamelika.cz/slavnihoste/S_REZAC.htm</a:t>
            </a:r>
            <a:endParaRPr lang="pl-PL" dirty="0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Použité 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 smtClean="0"/>
              <a:t>Internet</a:t>
            </a:r>
          </a:p>
          <a:p>
            <a:r>
              <a:rPr lang="en-US" dirty="0" err="1" smtClean="0"/>
              <a:t>Youtube</a:t>
            </a:r>
            <a:r>
              <a:rPr lang="en-US" dirty="0" smtClean="0"/>
              <a:t>. [online]. [cit. 2013-02-12]. </a:t>
            </a:r>
            <a:r>
              <a:rPr lang="en-US" dirty="0" err="1" smtClean="0"/>
              <a:t>Dostupné</a:t>
            </a:r>
            <a:r>
              <a:rPr lang="en-US" dirty="0" smtClean="0"/>
              <a:t> z: </a:t>
            </a:r>
            <a:r>
              <a:rPr lang="en-US" dirty="0" smtClean="0">
                <a:hlinkClick r:id="rId2"/>
              </a:rPr>
              <a:t>https://www.youtube.com/watch?v=xATTdMqOJro </a:t>
            </a:r>
            <a:endParaRPr lang="cs-CZ" dirty="0" smtClean="0"/>
          </a:p>
          <a:p>
            <a:r>
              <a:rPr lang="en-US" dirty="0" err="1"/>
              <a:t>Youtube</a:t>
            </a:r>
            <a:r>
              <a:rPr lang="en-US" dirty="0"/>
              <a:t>. [online]. [cit. 2013-02-12]. </a:t>
            </a:r>
            <a:r>
              <a:rPr lang="en-US" dirty="0" err="1"/>
              <a:t>Dostupné</a:t>
            </a:r>
            <a:r>
              <a:rPr lang="en-US" dirty="0"/>
              <a:t> z: </a:t>
            </a:r>
            <a:r>
              <a:rPr lang="cs-CZ" smtClean="0">
                <a:hlinkClick r:id="rId3"/>
              </a:rPr>
              <a:t>https</a:t>
            </a:r>
            <a:r>
              <a:rPr lang="cs-CZ">
                <a:hlinkClick r:id="rId3"/>
              </a:rPr>
              <a:t>://</a:t>
            </a:r>
            <a:r>
              <a:rPr lang="cs-CZ" smtClean="0">
                <a:hlinkClick r:id="rId3"/>
              </a:rPr>
              <a:t>www.youtube.com/watch?v=Sdgm5bm-jN8</a:t>
            </a:r>
            <a:endParaRPr lang="cs-CZ" smtClean="0"/>
          </a:p>
          <a:p>
            <a:pPr marL="0" indent="0">
              <a:buNone/>
            </a:pPr>
            <a:endParaRPr lang="cs-CZ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Eduard Bass a Václav Řezáč</a:t>
            </a:r>
            <a:endParaRPr lang="cs-CZ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Eduard Bass (1888-1946)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novinář (redaktor Lidových novin)</a:t>
            </a:r>
          </a:p>
          <a:p>
            <a:r>
              <a:rPr lang="cs-CZ" dirty="0" smtClean="0"/>
              <a:t>spisovatel </a:t>
            </a:r>
          </a:p>
          <a:p>
            <a:r>
              <a:rPr lang="cs-CZ" dirty="0" smtClean="0"/>
              <a:t>pracoval i jako kabaretní umělec (Červená sedma)</a:t>
            </a:r>
            <a:endParaRPr lang="cs-CZ" dirty="0"/>
          </a:p>
        </p:txBody>
      </p:sp>
      <p:pic>
        <p:nvPicPr>
          <p:cNvPr id="4" name="Obrázek 3" descr="eduard_bas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91880" y="3356992"/>
            <a:ext cx="1728192" cy="2592288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5220072" y="5601869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i="1" dirty="0" smtClean="0"/>
              <a:t>Obrázek č.1</a:t>
            </a:r>
            <a:endParaRPr lang="cs-CZ" i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836712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Co si představíte pod pojmem kabaret?</a:t>
            </a:r>
            <a:endParaRPr lang="cs-CZ" dirty="0"/>
          </a:p>
        </p:txBody>
      </p:sp>
      <p:pic>
        <p:nvPicPr>
          <p:cNvPr id="3" name="Obrázek 2" descr="2-question_mark_feath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71800" y="2204864"/>
            <a:ext cx="3257922" cy="3567068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Klapzubova</a:t>
            </a:r>
            <a:r>
              <a:rPr lang="cs-CZ" dirty="0" smtClean="0"/>
              <a:t> jedenáctka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otec má 11 synů, z kterých sestaví fotbalové družstvo</a:t>
            </a:r>
          </a:p>
          <a:p>
            <a:r>
              <a:rPr lang="cs-CZ" dirty="0" smtClean="0"/>
              <a:t>úspěchy, potřeba hrát fair play</a:t>
            </a:r>
          </a:p>
          <a:p>
            <a:pPr>
              <a:buNone/>
            </a:pP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2286000" y="3105835"/>
            <a:ext cx="51663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>
                <a:hlinkClick r:id="rId2"/>
              </a:rPr>
              <a:t>https://www.youtube.com/watch?v=xATTdMqOJro</a:t>
            </a:r>
            <a:endParaRPr lang="cs-CZ" dirty="0"/>
          </a:p>
        </p:txBody>
      </p:sp>
      <p:pic>
        <p:nvPicPr>
          <p:cNvPr id="5" name="Obrázek 4" descr="kamera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5576" y="2636912"/>
            <a:ext cx="1571671" cy="1131763"/>
          </a:xfrm>
          <a:prstGeom prst="rect">
            <a:avLst/>
          </a:prstGeom>
        </p:spPr>
      </p:pic>
      <p:pic>
        <p:nvPicPr>
          <p:cNvPr id="6" name="Obrázek 5" descr="Klapzubova jedenactka 0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915816" y="3861048"/>
            <a:ext cx="3001516" cy="2166094"/>
          </a:xfrm>
          <a:prstGeom prst="rect">
            <a:avLst/>
          </a:prstGeom>
        </p:spPr>
      </p:pic>
      <p:sp>
        <p:nvSpPr>
          <p:cNvPr id="7" name="TextovéPole 6"/>
          <p:cNvSpPr txBox="1"/>
          <p:nvPr/>
        </p:nvSpPr>
        <p:spPr>
          <a:xfrm>
            <a:off x="6372200" y="3861048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i="1" dirty="0" smtClean="0"/>
              <a:t>Obrázek č. 2</a:t>
            </a:r>
            <a:endParaRPr lang="cs-CZ" i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/>
              <a:t>Co rozumíme pojmem fair play? Jaká je situace v dnešním fotbalovém světě?</a:t>
            </a:r>
            <a:endParaRPr lang="cs-CZ" dirty="0"/>
          </a:p>
        </p:txBody>
      </p:sp>
      <p:pic>
        <p:nvPicPr>
          <p:cNvPr id="3" name="Obrázek 2" descr="3d-loutkovym-lisovanych-podle-otaznik-pixmac-ilustrace-121842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15816" y="1916832"/>
            <a:ext cx="3476104" cy="3597768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Cirkus </a:t>
            </a:r>
            <a:r>
              <a:rPr lang="cs-CZ" dirty="0" err="1" smtClean="0"/>
              <a:t>Humberto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život tří generací cirkusových umělců</a:t>
            </a:r>
          </a:p>
          <a:p>
            <a:r>
              <a:rPr lang="cs-CZ" dirty="0" smtClean="0"/>
              <a:t>od 60. let 19. století do první čtvrtiny 20. století</a:t>
            </a:r>
          </a:p>
          <a:p>
            <a:r>
              <a:rPr lang="cs-CZ" dirty="0" smtClean="0"/>
              <a:t>v cirkuse spolupracují lidé různých národů</a:t>
            </a:r>
          </a:p>
          <a:p>
            <a:r>
              <a:rPr lang="cs-CZ" dirty="0" smtClean="0"/>
              <a:t>oslava českého člověka – hlavním jeho rysem je pracovitost</a:t>
            </a:r>
          </a:p>
          <a:p>
            <a:r>
              <a:rPr lang="cs-CZ" dirty="0" smtClean="0"/>
              <a:t>ústřední postava – Vašek Karas – vypracuje se až na ředitele cirkusu</a:t>
            </a:r>
          </a:p>
          <a:p>
            <a:r>
              <a:rPr lang="cs-CZ" dirty="0" smtClean="0"/>
              <a:t>dílo vyšlo v době okupace, mělo podpořit národní sebevědomí</a:t>
            </a:r>
          </a:p>
          <a:p>
            <a:pPr>
              <a:buNone/>
            </a:pPr>
            <a:r>
              <a:rPr lang="cs-CZ" dirty="0" smtClean="0"/>
              <a:t>           </a:t>
            </a:r>
            <a:r>
              <a:rPr lang="cs-CZ" dirty="0" smtClean="0">
                <a:hlinkClick r:id="rId2"/>
              </a:rPr>
              <a:t>https://www.youtube.com/watch?v=Sdgm5bm-jN8</a:t>
            </a:r>
            <a:endParaRPr lang="cs-CZ" dirty="0"/>
          </a:p>
        </p:txBody>
      </p:sp>
      <p:pic>
        <p:nvPicPr>
          <p:cNvPr id="4" name="Obrázek 3" descr="kamera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7544" y="4941168"/>
            <a:ext cx="1223591" cy="88111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1700808"/>
            <a:ext cx="77724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smtClean="0"/>
              <a:t>Vysvětlete, jak dílo mohlo podporovat národní sebevědomí. Na základě vlastní znalosti díla uveďte konkrétní příklady pro svá tvrzení.</a:t>
            </a:r>
            <a:endParaRPr lang="cs-CZ" dirty="0"/>
          </a:p>
        </p:txBody>
      </p:sp>
      <p:pic>
        <p:nvPicPr>
          <p:cNvPr id="3" name="Obrázek 2" descr="124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47864" y="2924944"/>
            <a:ext cx="2525266" cy="3367021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mění">
  <a:themeElements>
    <a:clrScheme name="Jmění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Jmění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Jmění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94</TotalTime>
  <Words>712</Words>
  <Application>Microsoft Office PowerPoint</Application>
  <PresentationFormat>Předvádění na obrazovce (4:3)</PresentationFormat>
  <Paragraphs>90</Paragraphs>
  <Slides>23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4" baseType="lpstr">
      <vt:lpstr>Jmění</vt:lpstr>
      <vt:lpstr>Prezentace aplikace PowerPoint</vt:lpstr>
      <vt:lpstr>Prezentace aplikace PowerPoint</vt:lpstr>
      <vt:lpstr>Eduard Bass a Václav Řezáč</vt:lpstr>
      <vt:lpstr>Eduard Bass (1888-1946)</vt:lpstr>
      <vt:lpstr>Co si představíte pod pojmem kabaret?</vt:lpstr>
      <vt:lpstr>Klapzubova jedenáctka </vt:lpstr>
      <vt:lpstr>Co rozumíme pojmem fair play? Jaká je situace v dnešním fotbalovém světě?</vt:lpstr>
      <vt:lpstr>Cirkus Humberto</vt:lpstr>
      <vt:lpstr>Vysvětlete, jak dílo mohlo podporovat národní sebevědomí. Na základě vlastní znalosti díla uveďte konkrétní příklady pro svá tvrzení.</vt:lpstr>
      <vt:lpstr>Ukázka…</vt:lpstr>
      <vt:lpstr>Jaký motiv z této ukázky lze chápat jako povzbuzení v době okupace?</vt:lpstr>
      <vt:lpstr>Lidé z maringotek</vt:lpstr>
      <vt:lpstr>Václav Řezáč (1901-1956)</vt:lpstr>
      <vt:lpstr>Co rozumíte pod pojmem společensky angažovaná tvorba?</vt:lpstr>
      <vt:lpstr>Černé světlo</vt:lpstr>
      <vt:lpstr>Co jsou to intriky? Uveďte konkrétní příklad takového chování.</vt:lpstr>
      <vt:lpstr>Ukázka…</vt:lpstr>
      <vt:lpstr>Pokuste se vysvětlit, jak tento zážitek z dětství mohl hlavního hrdinu negativně ovlivnit?</vt:lpstr>
      <vt:lpstr>Interpretace textů</vt:lpstr>
      <vt:lpstr>Shrnutí</vt:lpstr>
      <vt:lpstr>Použité zdroje</vt:lpstr>
      <vt:lpstr>Použité zdroje</vt:lpstr>
      <vt:lpstr>Použité zdroje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E. Bass a V. Řezáč</dc:title>
  <dc:creator>Tereza Vítová</dc:creator>
  <cp:lastModifiedBy>Ondřej Havrda</cp:lastModifiedBy>
  <cp:revision>30</cp:revision>
  <dcterms:created xsi:type="dcterms:W3CDTF">2013-02-12T14:56:15Z</dcterms:created>
  <dcterms:modified xsi:type="dcterms:W3CDTF">2013-02-24T11:52:28Z</dcterms:modified>
</cp:coreProperties>
</file>