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2FDE8E-DAF7-490E-BF30-E4E78114DDC9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E84DB9-0F56-4B41-BA45-3FE67995B0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i.com/blog/family-tree-tuesday-ernest-hemingway-316161.html" TargetMode="External"/><Relationship Id="rId2" Type="http://schemas.openxmlformats.org/officeDocument/2006/relationships/hyperlink" Target="http://cs.wikipedia.org/wiki/Ernest_Hemingway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ad.nb.admin.ch/html/rollan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76672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Ernest </a:t>
            </a:r>
            <a:r>
              <a:rPr lang="cs-CZ" dirty="0" err="1" smtClean="0">
                <a:solidFill>
                  <a:srgbClr val="000000"/>
                </a:solidFill>
              </a:rPr>
              <a:t>Hemingway</a:t>
            </a:r>
            <a:r>
              <a:rPr lang="cs-CZ" dirty="0" smtClean="0">
                <a:solidFill>
                  <a:srgbClr val="000000"/>
                </a:solidFill>
              </a:rPr>
              <a:t>, Romain Rolland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Sbohem, armádo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doba I. světové války</a:t>
            </a:r>
          </a:p>
          <a:p>
            <a:r>
              <a:rPr lang="cs-CZ" dirty="0" err="1"/>
              <a:t>i</a:t>
            </a:r>
            <a:r>
              <a:rPr lang="cs-CZ" dirty="0" err="1" smtClean="0"/>
              <a:t>ch</a:t>
            </a:r>
            <a:r>
              <a:rPr lang="cs-CZ" dirty="0" smtClean="0"/>
              <a:t>-forma vyprávění</a:t>
            </a:r>
          </a:p>
          <a:p>
            <a:r>
              <a:rPr lang="cs-CZ" dirty="0" smtClean="0"/>
              <a:t>autobiografické prvky</a:t>
            </a:r>
          </a:p>
          <a:p>
            <a:r>
              <a:rPr lang="cs-CZ" dirty="0" smtClean="0"/>
              <a:t>příběh tragické lásky amerického vojáka Henryho a britské zdravotní sestry </a:t>
            </a:r>
            <a:r>
              <a:rPr lang="cs-CZ" dirty="0" err="1" smtClean="0"/>
              <a:t>Catherine</a:t>
            </a:r>
            <a:endParaRPr lang="cs-CZ" dirty="0" smtClean="0"/>
          </a:p>
          <a:p>
            <a:r>
              <a:rPr lang="cs-CZ" dirty="0" smtClean="0"/>
              <a:t>po překonání všech nástrah války </a:t>
            </a:r>
            <a:r>
              <a:rPr lang="cs-CZ" dirty="0" err="1" smtClean="0"/>
              <a:t>Catherine</a:t>
            </a:r>
            <a:r>
              <a:rPr lang="cs-CZ" dirty="0" smtClean="0"/>
              <a:t> zemře po porodu mrtvého dítěte</a:t>
            </a:r>
          </a:p>
          <a:p>
            <a:r>
              <a:rPr lang="cs-CZ" dirty="0" smtClean="0"/>
              <a:t>závěr vyjadřuje pocity „ztracené generace“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motivy tohoto románu byl natočen film. Víte jaký?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060848"/>
            <a:ext cx="3384376" cy="370552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 zvoní 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doba občanské války ve Španělsku</a:t>
            </a:r>
          </a:p>
          <a:p>
            <a:r>
              <a:rPr lang="cs-CZ" dirty="0" smtClean="0"/>
              <a:t>hlavní hrdina </a:t>
            </a:r>
            <a:r>
              <a:rPr lang="cs-CZ" dirty="0" err="1" smtClean="0"/>
              <a:t>Jordan</a:t>
            </a:r>
            <a:r>
              <a:rPr lang="cs-CZ" dirty="0" smtClean="0"/>
              <a:t> (americký dobrovolník) pomáhá vyhodit partyzánům most do povětří</a:t>
            </a:r>
          </a:p>
          <a:p>
            <a:r>
              <a:rPr lang="cs-CZ" dirty="0" smtClean="0"/>
              <a:t>i když o akci pochybuje, úkol splní a na následky zranění zemře</a:t>
            </a:r>
          </a:p>
          <a:p>
            <a:r>
              <a:rPr lang="cs-CZ" dirty="0" smtClean="0"/>
              <a:t>typický hrdina próz </a:t>
            </a:r>
            <a:r>
              <a:rPr lang="cs-CZ" dirty="0" err="1" smtClean="0"/>
              <a:t>Hemingwaye</a:t>
            </a:r>
            <a:r>
              <a:rPr lang="cs-CZ" dirty="0" smtClean="0"/>
              <a:t> – nezalekne se nebezpečí, riskuje život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Stařec a moře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novela</a:t>
            </a:r>
          </a:p>
          <a:p>
            <a:r>
              <a:rPr lang="cs-CZ" dirty="0" smtClean="0"/>
              <a:t>za tuto prózu získal Nobelovu cenu za literaturu</a:t>
            </a:r>
          </a:p>
          <a:p>
            <a:r>
              <a:rPr lang="cs-CZ" dirty="0" smtClean="0"/>
              <a:t>prostředí kubánských rybářů</a:t>
            </a:r>
          </a:p>
          <a:p>
            <a:r>
              <a:rPr lang="cs-CZ" dirty="0" smtClean="0"/>
              <a:t>rybář Santiago se vydá sám na moře</a:t>
            </a:r>
          </a:p>
          <a:p>
            <a:r>
              <a:rPr lang="cs-CZ" dirty="0" smtClean="0"/>
              <a:t>uloví obrovskou rybu, dva dny s ní bojuje, boj nevzdá, i když cítí, že nemůže vyhrát</a:t>
            </a:r>
          </a:p>
          <a:p>
            <a:r>
              <a:rPr lang="cs-CZ" dirty="0" smtClean="0"/>
              <a:t>oslava aktivity člověka, jeho úsilí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Vysvětlete výrok vztahující se k této novele: „Člověka je možno zničit, ale ne porazit.“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17032"/>
            <a:ext cx="2323976" cy="240531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„Stařec vyhlížel, jestli se nevynořil znovu, ale ani jeden ze žraloků se neukázal. Pak spatřil, jak jeden z nich plove v kruzích při hladině. Ploutev druhého neviděl.</a:t>
            </a:r>
          </a:p>
          <a:p>
            <a:r>
              <a:rPr lang="cs-CZ" dirty="0" smtClean="0"/>
              <a:t>Nedalo se čekat, že je zabiju, pomyslel si. Byly časy, kdy bych je byl možná zabil. Ale pošramotil jsem je oba pořádně a žádný z nich se asi necítí zvlášť dobře. Kdybych je byl mohl napálit oběma rukama, byl bych toho prvního určitě zabil, i dnes.</a:t>
            </a:r>
          </a:p>
          <a:p>
            <a:r>
              <a:rPr lang="cs-CZ" dirty="0" smtClean="0"/>
              <a:t>Nechtěl se podívat na rybu. Věděl, že polovička je z ní zničena. Slunce zapadlo, zatímco bojoval se žraloky.“</a:t>
            </a:r>
          </a:p>
          <a:p>
            <a:r>
              <a:rPr lang="cs-CZ" sz="1400" i="1" dirty="0" err="1" smtClean="0"/>
              <a:t>Sochrová</a:t>
            </a:r>
            <a:r>
              <a:rPr lang="cs-CZ" sz="1400" i="1" dirty="0" smtClean="0"/>
              <a:t>, M., Čítanka III. </a:t>
            </a:r>
            <a:r>
              <a:rPr lang="cs-CZ" sz="1400" i="1" dirty="0" smtClean="0"/>
              <a:t>k </a:t>
            </a:r>
            <a:r>
              <a:rPr lang="cs-CZ" sz="1400" i="1" dirty="0" smtClean="0"/>
              <a:t>Literatuře v kostce, str. 134</a:t>
            </a:r>
            <a:endParaRPr lang="cs-CZ" sz="1500" i="1" dirty="0" smtClean="0"/>
          </a:p>
          <a:p>
            <a:endParaRPr lang="cs-CZ" sz="15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Jaký přenesený význam má celá novela?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060848"/>
            <a:ext cx="2885306" cy="3847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E. </a:t>
            </a:r>
            <a:r>
              <a:rPr lang="cs-CZ" sz="2400" dirty="0" err="1" smtClean="0"/>
              <a:t>Hemingway</a:t>
            </a:r>
            <a:r>
              <a:rPr lang="cs-CZ" sz="2400" dirty="0" smtClean="0"/>
              <a:t> : Komu zvoní hrana / </a:t>
            </a:r>
            <a:r>
              <a:rPr lang="cs-CZ" sz="2400" i="1" dirty="0" smtClean="0"/>
              <a:t>M. </a:t>
            </a:r>
            <a:r>
              <a:rPr lang="cs-CZ" sz="2400" i="1" dirty="0" err="1" smtClean="0"/>
              <a:t>Sochrová</a:t>
            </a:r>
            <a:r>
              <a:rPr lang="cs-CZ" sz="2400" i="1" dirty="0" smtClean="0"/>
              <a:t>, Čítanka III. k Literatuře v kostce, str. 131 /</a:t>
            </a:r>
          </a:p>
          <a:p>
            <a:r>
              <a:rPr lang="cs-CZ" sz="2400" i="1" dirty="0" smtClean="0"/>
              <a:t>E. </a:t>
            </a:r>
            <a:r>
              <a:rPr lang="cs-CZ" sz="2400" i="1" dirty="0" err="1" smtClean="0"/>
              <a:t>Hemingway</a:t>
            </a:r>
            <a:r>
              <a:rPr lang="cs-CZ" sz="2400" i="1" dirty="0" smtClean="0"/>
              <a:t> : Stařec a moře / M. </a:t>
            </a:r>
            <a:r>
              <a:rPr lang="cs-CZ" sz="2400" i="1" dirty="0" err="1" smtClean="0"/>
              <a:t>Sochrová</a:t>
            </a:r>
            <a:r>
              <a:rPr lang="cs-CZ" sz="2400" i="1" dirty="0" smtClean="0"/>
              <a:t>, Čítanka III. k Literatuře v kostce, str. 133 /</a:t>
            </a: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Romain Rolland (1866 – 1944)</a:t>
            </a:r>
            <a:endParaRPr lang="cs-CZ" dirty="0"/>
          </a:p>
        </p:txBody>
      </p:sp>
      <p:pic>
        <p:nvPicPr>
          <p:cNvPr id="4" name="Zástupný symbol pro obsah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988840"/>
            <a:ext cx="2736304" cy="3634373"/>
          </a:xfrm>
        </p:spPr>
      </p:pic>
      <p:sp>
        <p:nvSpPr>
          <p:cNvPr id="5" name="TextovéPole 4"/>
          <p:cNvSpPr txBox="1"/>
          <p:nvPr/>
        </p:nvSpPr>
        <p:spPr>
          <a:xfrm>
            <a:off x="6156176" y="544522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 3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Romain Rolland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francouzský prozaik, dramatik, hudební historik a literární kritik</a:t>
            </a:r>
          </a:p>
          <a:p>
            <a:r>
              <a:rPr lang="cs-CZ" dirty="0" smtClean="0"/>
              <a:t>získal Nobelovu cenu za literaturu (dílo Jan Kryštof)</a:t>
            </a:r>
          </a:p>
          <a:p>
            <a:r>
              <a:rPr lang="cs-CZ" dirty="0" smtClean="0"/>
              <a:t>celý život se věnoval pouze umělecké činnosti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4572000" cy="2336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 </a:t>
            </a:r>
            <a:r>
              <a:rPr lang="cs-CZ" dirty="0" smtClean="0"/>
              <a:t>ztracená generace, I. světová válka, oběti války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20. 2. 2013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 a Lucie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novela </a:t>
            </a:r>
          </a:p>
          <a:p>
            <a:r>
              <a:rPr lang="cs-CZ" dirty="0" smtClean="0"/>
              <a:t>milostný příběh odehrávající se v zázemí I. světové války v Paříži</a:t>
            </a:r>
          </a:p>
          <a:p>
            <a:r>
              <a:rPr lang="cs-CZ" dirty="0" smtClean="0"/>
              <a:t>válka je dostihne při bombardování Paříže, oba zemřou pod troskami kostela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podstatou novely?</a:t>
            </a:r>
            <a:endParaRPr lang="cs-CZ" dirty="0"/>
          </a:p>
        </p:txBody>
      </p:sp>
      <p:pic>
        <p:nvPicPr>
          <p:cNvPr id="3" name="Obrázek 2" descr="dva-3d-loutky-instalaci-otaznik-pixmac-ilustrace-12167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564904"/>
            <a:ext cx="3548112" cy="31666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 Kráčeli pak tmou, opřeni jeden o druhého, a tiše plakali láskou. Na zemi jim pod kroky skřípalo rozbité sklo a dlažba krvácela. Kolem jejich lásky číhala smrt a noc. Ale nad jejich hlavami, nahoře mezi černými zdmi ulice, sbíhajícími se jako vysoký komín, v lůně nebes bušilo jako v čarovném kruhu srdce hvězdy…</a:t>
            </a:r>
          </a:p>
          <a:p>
            <a:r>
              <a:rPr lang="cs-CZ" dirty="0" smtClean="0"/>
              <a:t>A hle! Hlasy zvonů zpívají, světla se znovu rozžehují a ulice zase oživují! Vzduch je prost nepřátel. Paříž volně dýchá.“</a:t>
            </a:r>
          </a:p>
          <a:p>
            <a:r>
              <a:rPr lang="cs-CZ" sz="1400" i="1" dirty="0" smtClean="0"/>
              <a:t>M. </a:t>
            </a:r>
            <a:r>
              <a:rPr lang="cs-CZ" sz="1400" i="1" dirty="0" err="1" smtClean="0"/>
              <a:t>Sochrová</a:t>
            </a:r>
            <a:r>
              <a:rPr lang="cs-CZ" sz="1400" i="1" dirty="0" smtClean="0"/>
              <a:t>, Čítanka III. </a:t>
            </a:r>
            <a:r>
              <a:rPr lang="cs-CZ" sz="1400" i="1" dirty="0" smtClean="0"/>
              <a:t>k </a:t>
            </a:r>
            <a:r>
              <a:rPr lang="cs-CZ" sz="1400" i="1" dirty="0" smtClean="0"/>
              <a:t>Literatuře v kostce, str. 110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Jakým způsobem v tomto díle autor odsuzuje válku a zbytečné zabíjení?</a:t>
            </a:r>
            <a:endParaRPr lang="cs-CZ" dirty="0"/>
          </a:p>
        </p:txBody>
      </p:sp>
      <p:pic>
        <p:nvPicPr>
          <p:cNvPr id="3" name="Obrázek 2" descr="question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4176464" cy="3136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ztracená generace</a:t>
            </a:r>
          </a:p>
          <a:p>
            <a:r>
              <a:rPr lang="cs-CZ" dirty="0" smtClean="0"/>
              <a:t>E. </a:t>
            </a:r>
            <a:r>
              <a:rPr lang="cs-CZ" dirty="0" err="1" smtClean="0"/>
              <a:t>Hemingway</a:t>
            </a:r>
            <a:r>
              <a:rPr lang="cs-CZ" dirty="0" smtClean="0"/>
              <a:t> – inspirován osobními zážitky -Sbohem armádo – doba I. světové války</a:t>
            </a:r>
          </a:p>
          <a:p>
            <a:r>
              <a:rPr lang="cs-CZ" dirty="0" smtClean="0"/>
              <a:t>R. Rolland – Petr a Lucie – novela, zbytečná smrt mladých lidí v době I. světové války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R. Rolland : Petr a Lucie / </a:t>
            </a:r>
            <a:r>
              <a:rPr lang="cs-CZ" sz="2400" i="1" dirty="0" smtClean="0"/>
              <a:t>M. </a:t>
            </a:r>
            <a:r>
              <a:rPr lang="cs-CZ" sz="2400" i="1" dirty="0" err="1" smtClean="0"/>
              <a:t>Sochrová</a:t>
            </a:r>
            <a:r>
              <a:rPr lang="cs-CZ" sz="2400" i="1" dirty="0" smtClean="0"/>
              <a:t>, Čítanka III. </a:t>
            </a:r>
            <a:r>
              <a:rPr lang="cs-CZ" sz="2400" i="1" smtClean="0"/>
              <a:t>k </a:t>
            </a:r>
            <a:r>
              <a:rPr lang="cs-CZ" sz="2400" i="1" dirty="0" smtClean="0"/>
              <a:t>Literatuře v kostce, str. 109 /</a:t>
            </a: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Literatura </a:t>
            </a:r>
          </a:p>
          <a:p>
            <a:r>
              <a:rPr lang="cs-CZ" dirty="0" smtClean="0"/>
              <a:t>BALAJKA, Bohuš. </a:t>
            </a:r>
            <a:r>
              <a:rPr lang="cs-CZ" i="1" dirty="0" smtClean="0"/>
              <a:t>Přehledné dějiny literatury II</a:t>
            </a:r>
            <a:r>
              <a:rPr lang="cs-CZ" dirty="0" smtClean="0"/>
              <a:t>. Praha: Fortuna, 1995. ISBN 80-7168-225-X. </a:t>
            </a:r>
          </a:p>
          <a:p>
            <a:endParaRPr lang="cs-CZ" dirty="0" smtClean="0"/>
          </a:p>
          <a:p>
            <a:r>
              <a:rPr lang="cs-CZ" dirty="0" smtClean="0"/>
              <a:t>ANDREE, Lukáš. </a:t>
            </a:r>
            <a:r>
              <a:rPr lang="cs-CZ" i="1" dirty="0" smtClean="0"/>
              <a:t>Literatura pro 3. ročník středních škol</a:t>
            </a:r>
            <a:r>
              <a:rPr lang="cs-CZ" dirty="0" smtClean="0"/>
              <a:t>. Brno: DIDAKTIS, 2009. ISBN 978-80-7358-135-0.</a:t>
            </a:r>
          </a:p>
          <a:p>
            <a:endParaRPr lang="cs-CZ" dirty="0" smtClean="0"/>
          </a:p>
          <a:p>
            <a:r>
              <a:rPr lang="cs-CZ" dirty="0" smtClean="0"/>
              <a:t>SOCHROVÁ, Marie. </a:t>
            </a:r>
            <a:r>
              <a:rPr lang="cs-CZ" i="1" dirty="0" smtClean="0"/>
              <a:t>Čítanka III. k Literatuře v kostce</a:t>
            </a:r>
            <a:r>
              <a:rPr lang="cs-CZ" dirty="0" smtClean="0"/>
              <a:t>. Praha: Fragment, 2008. ISBN 978-80-253-0188-3.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i="1" dirty="0" smtClean="0"/>
              <a:t>Obrázek č. 1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Wikipedie</a:t>
            </a:r>
            <a:r>
              <a:rPr lang="cs-CZ" sz="2000" dirty="0" smtClean="0"/>
              <a:t>: Otevřená encyklopedie. [online]. [cit. 2013-02-20]. Dostupné z: </a:t>
            </a:r>
            <a:r>
              <a:rPr lang="cs-CZ" sz="2000" dirty="0" smtClean="0">
                <a:hlinkClick r:id="rId2"/>
              </a:rPr>
              <a:t>http://cs.wikipedia.org/wiki/Ernest_Hemingway </a:t>
            </a:r>
            <a:endParaRPr lang="cs-CZ" sz="2000" dirty="0" smtClean="0"/>
          </a:p>
          <a:p>
            <a:pPr>
              <a:buNone/>
            </a:pPr>
            <a:endParaRPr lang="cs-CZ" sz="2000" i="1" dirty="0" smtClean="0"/>
          </a:p>
          <a:p>
            <a:r>
              <a:rPr lang="cs-CZ" i="1" dirty="0" smtClean="0"/>
              <a:t>Obrázek č. 2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Geni</a:t>
            </a:r>
            <a:r>
              <a:rPr lang="cs-CZ" sz="2000" dirty="0" smtClean="0"/>
              <a:t>. [online]. [cit. 2013-02-20]. Dostupné z: </a:t>
            </a: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geni.com</a:t>
            </a:r>
            <a:r>
              <a:rPr lang="cs-CZ" sz="2000" dirty="0" smtClean="0">
                <a:hlinkClick r:id="rId3"/>
              </a:rPr>
              <a:t>/blog/</a:t>
            </a:r>
            <a:r>
              <a:rPr lang="cs-CZ" sz="2000" dirty="0" err="1" smtClean="0">
                <a:hlinkClick r:id="rId3"/>
              </a:rPr>
              <a:t>family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tree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tuesday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ernest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hemingway</a:t>
            </a:r>
            <a:r>
              <a:rPr lang="cs-CZ" sz="2000" dirty="0" smtClean="0">
                <a:hlinkClick r:id="rId3"/>
              </a:rPr>
              <a:t>-316161.html </a:t>
            </a:r>
            <a:endParaRPr lang="cs-CZ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Obrázky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i="1" dirty="0" smtClean="0"/>
              <a:t>Obrázek č. 3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Collection</a:t>
            </a:r>
            <a:r>
              <a:rPr lang="cs-CZ" sz="2000" dirty="0" smtClean="0"/>
              <a:t> Romain Rolland. [online]. [cit. 2013-02-20]. Dostupné z: </a:t>
            </a:r>
            <a:r>
              <a:rPr lang="cs-CZ" sz="2000" dirty="0" smtClean="0">
                <a:hlinkClick r:id="rId2"/>
              </a:rPr>
              <a:t>http://ead.nb.admin.ch/html/rolland.html</a:t>
            </a:r>
            <a:endParaRPr lang="cs-CZ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Ernest </a:t>
            </a:r>
            <a:r>
              <a:rPr lang="cs-CZ" dirty="0" err="1" smtClean="0"/>
              <a:t>hemingway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romain</a:t>
            </a:r>
            <a:r>
              <a:rPr lang="cs-CZ" dirty="0" smtClean="0"/>
              <a:t> </a:t>
            </a:r>
            <a:r>
              <a:rPr lang="cs-CZ" dirty="0" err="1" smtClean="0"/>
              <a:t>rolland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Ernest </a:t>
            </a:r>
            <a:r>
              <a:rPr lang="cs-CZ" dirty="0" err="1" smtClean="0"/>
              <a:t>Hemingway</a:t>
            </a:r>
            <a:r>
              <a:rPr lang="cs-CZ" dirty="0" smtClean="0"/>
              <a:t> (1899 – 1961)</a:t>
            </a:r>
            <a:endParaRPr lang="cs-CZ" dirty="0"/>
          </a:p>
        </p:txBody>
      </p:sp>
      <p:pic>
        <p:nvPicPr>
          <p:cNvPr id="4" name="Zástupný symbol pro obsah 3" descr="250px-Ernest_Hemingway_1923_passport_photo.TI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2775916" cy="3553172"/>
          </a:xfrm>
        </p:spPr>
      </p:pic>
      <p:pic>
        <p:nvPicPr>
          <p:cNvPr id="5" name="Obrázek 4" descr="hemingw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772816"/>
            <a:ext cx="2880320" cy="354840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55576" y="566124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 1</a:t>
            </a:r>
            <a:endParaRPr lang="cs-CZ" sz="14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573325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 2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Ernest </a:t>
            </a:r>
            <a:r>
              <a:rPr lang="cs-CZ" dirty="0" err="1" smtClean="0"/>
              <a:t>Hemingway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americký spisovatel </a:t>
            </a:r>
          </a:p>
          <a:p>
            <a:r>
              <a:rPr lang="cs-CZ" dirty="0" smtClean="0"/>
              <a:t>představitel „ztracené generace“</a:t>
            </a:r>
          </a:p>
          <a:p>
            <a:r>
              <a:rPr lang="cs-CZ" dirty="0" smtClean="0"/>
              <a:t>nositel Nobelovy ceny za literaturu</a:t>
            </a:r>
          </a:p>
          <a:p>
            <a:r>
              <a:rPr lang="cs-CZ" dirty="0" smtClean="0"/>
              <a:t>dobrovolník I. světové války</a:t>
            </a:r>
          </a:p>
          <a:p>
            <a:r>
              <a:rPr lang="cs-CZ" dirty="0" smtClean="0"/>
              <a:t>pracoval u ambulanci Červeného kříže</a:t>
            </a:r>
          </a:p>
          <a:p>
            <a:r>
              <a:rPr lang="cs-CZ" dirty="0" smtClean="0"/>
              <a:t>po I. světové válce pracoval jako zahraniční zpravodaj</a:t>
            </a:r>
          </a:p>
          <a:p>
            <a:r>
              <a:rPr lang="cs-CZ" dirty="0" smtClean="0"/>
              <a:t>v době nástupu fašismu vyjadřuje humanitní postoje</a:t>
            </a:r>
          </a:p>
          <a:p>
            <a:r>
              <a:rPr lang="cs-CZ" dirty="0" smtClean="0"/>
              <a:t>spáchal pravděpodobně sebevraždu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Kdo z českých autorů získal Nobelovu cenu za literaturu?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132856"/>
            <a:ext cx="3257922" cy="35670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Ztracená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označení pro muže narozené kolem roku 1900</a:t>
            </a:r>
          </a:p>
          <a:p>
            <a:r>
              <a:rPr lang="cs-CZ" dirty="0" smtClean="0"/>
              <a:t>účastníci I. světové války</a:t>
            </a:r>
          </a:p>
          <a:p>
            <a:r>
              <a:rPr lang="cs-CZ" dirty="0" smtClean="0"/>
              <a:t>silný negativní zážitek, který jim znemožňuje navrátit se do běžného života po válce</a:t>
            </a:r>
          </a:p>
          <a:p>
            <a:r>
              <a:rPr lang="cs-CZ" dirty="0" smtClean="0"/>
              <a:t>ztratili mládí (bezstarostnost, volnost, lásky,…)</a:t>
            </a:r>
          </a:p>
          <a:p>
            <a:r>
              <a:rPr lang="cs-CZ" dirty="0" smtClean="0"/>
              <a:t>předčasně zestárli, zvážněli</a:t>
            </a:r>
          </a:p>
          <a:p>
            <a:r>
              <a:rPr lang="cs-CZ" dirty="0" smtClean="0"/>
              <a:t>problémy po válce, nerozumí si s lidmi, kteří válkou jako vojáci neprošli, trpí depresemi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Kdo z českých autorů ve své tvorbě zachytil podobné pocity?</a:t>
            </a:r>
            <a:endParaRPr lang="cs-CZ" dirty="0"/>
          </a:p>
        </p:txBody>
      </p:sp>
      <p:pic>
        <p:nvPicPr>
          <p:cNvPr id="3" name="Obrázek 2" descr="question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20888"/>
            <a:ext cx="3602021" cy="2705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Ernesta </a:t>
            </a:r>
            <a:r>
              <a:rPr lang="cs-CZ" dirty="0" err="1" smtClean="0"/>
              <a:t>Hemingwaye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prózy reagují na osobní zážitky</a:t>
            </a:r>
          </a:p>
          <a:p>
            <a:r>
              <a:rPr lang="cs-CZ" dirty="0" smtClean="0"/>
              <a:t>silný vliv I. světové války</a:t>
            </a:r>
          </a:p>
          <a:p>
            <a:r>
              <a:rPr lang="cs-CZ" dirty="0" smtClean="0"/>
              <a:t>literární hrdinové jsou mladí lidé, kteří prožívají dramatické situace</a:t>
            </a:r>
          </a:p>
          <a:p>
            <a:r>
              <a:rPr lang="cs-CZ" dirty="0" smtClean="0"/>
              <a:t>styl vyprávění ovlivněn publikační činností autora – objektivní pohled, neosobní styl, psychika hrdinů není čtenáři jednoznačně předložena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931</Words>
  <Application>Microsoft Office PowerPoint</Application>
  <PresentationFormat>Předvádění na obrazovce (4:3)</PresentationFormat>
  <Paragraphs>113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Tw Cen MT</vt:lpstr>
      <vt:lpstr>Wingdings</vt:lpstr>
      <vt:lpstr>Wingdings 2</vt:lpstr>
      <vt:lpstr>Medián</vt:lpstr>
      <vt:lpstr>Prezentace aplikace PowerPoint</vt:lpstr>
      <vt:lpstr>Prezentace aplikace PowerPoint</vt:lpstr>
      <vt:lpstr>Ernest hemingway romain rolland</vt:lpstr>
      <vt:lpstr>Ernest Hemingway (1899 – 1961)</vt:lpstr>
      <vt:lpstr>Ernest Hemingway</vt:lpstr>
      <vt:lpstr>Kdo z českých autorů získal Nobelovu cenu za literaturu?</vt:lpstr>
      <vt:lpstr>Ztracená generace</vt:lpstr>
      <vt:lpstr>Kdo z českých autorů ve své tvorbě zachytil podobné pocity?</vt:lpstr>
      <vt:lpstr>Tvorba Ernesta Hemingwaye</vt:lpstr>
      <vt:lpstr>Sbohem, armádo</vt:lpstr>
      <vt:lpstr>Na motivy tohoto románu byl natočen film. Víte jaký?</vt:lpstr>
      <vt:lpstr>Komu zvoní hrana</vt:lpstr>
      <vt:lpstr>Stařec a moře</vt:lpstr>
      <vt:lpstr>Vysvětlete výrok vztahující se k této novele: „Člověka je možno zničit, ale ne porazit.“</vt:lpstr>
      <vt:lpstr>Ukázka…</vt:lpstr>
      <vt:lpstr>Jaký přenesený význam má celá novela?</vt:lpstr>
      <vt:lpstr>Interpretace textů</vt:lpstr>
      <vt:lpstr>Romain Rolland (1866 – 1944)</vt:lpstr>
      <vt:lpstr>Romain Rolland</vt:lpstr>
      <vt:lpstr>Petr a Lucie</vt:lpstr>
      <vt:lpstr>Co je podstatou novely?</vt:lpstr>
      <vt:lpstr>Ukázka…</vt:lpstr>
      <vt:lpstr>Jakým způsobem v tomto díle autor odsuzuje válku a zbytečné zabíjení?</vt:lpstr>
      <vt:lpstr>Shrnutí</vt:lpstr>
      <vt:lpstr>Interpretace textů</vt:lpstr>
      <vt:lpstr>Použité zdroje</vt:lpstr>
      <vt:lpstr>Použité zdroje </vt:lpstr>
      <vt:lpstr>Použité zdroje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hemingway romain rolland</dc:title>
  <dc:creator>Tereza Vítová</dc:creator>
  <cp:lastModifiedBy>Hana Vítová</cp:lastModifiedBy>
  <cp:revision>32</cp:revision>
  <dcterms:created xsi:type="dcterms:W3CDTF">2013-02-20T08:41:38Z</dcterms:created>
  <dcterms:modified xsi:type="dcterms:W3CDTF">2013-03-23T15:47:49Z</dcterms:modified>
</cp:coreProperties>
</file>