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E9794F-6F73-4C1E-9895-F412C196BB66}" type="datetimeFigureOut">
              <a:rPr lang="cs-CZ" smtClean="0"/>
              <a:t>23.3.2013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3F50B8-200E-4CBB-A548-597353B3CBF9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t.de/kultur/history/article105353947/DDR-Arnold-Zweig.html" TargetMode="External"/><Relationship Id="rId2" Type="http://schemas.openxmlformats.org/officeDocument/2006/relationships/hyperlink" Target="http://lejournaldelaphotographie.com/archives/by_date/2011-11-18/4810/fred-stein-the-unknown-of-1200-portrait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iographywriters65.blogspot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4868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27483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err="1" smtClean="0">
                <a:solidFill>
                  <a:srgbClr val="000000"/>
                </a:solidFill>
              </a:rPr>
              <a:t>Henri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Barbusse</a:t>
            </a:r>
            <a:r>
              <a:rPr lang="cs-CZ" dirty="0" smtClean="0">
                <a:solidFill>
                  <a:srgbClr val="000000"/>
                </a:solidFill>
              </a:rPr>
              <a:t>, Arnold </a:t>
            </a:r>
            <a:r>
              <a:rPr lang="cs-CZ" dirty="0" err="1" smtClean="0">
                <a:solidFill>
                  <a:srgbClr val="000000"/>
                </a:solidFill>
              </a:rPr>
              <a:t>Zweig</a:t>
            </a:r>
            <a:r>
              <a:rPr lang="cs-CZ" dirty="0" smtClean="0">
                <a:solidFill>
                  <a:srgbClr val="000000"/>
                </a:solidFill>
              </a:rPr>
              <a:t>, 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Thomas </a:t>
            </a:r>
            <a:r>
              <a:rPr lang="cs-CZ" dirty="0" err="1" smtClean="0">
                <a:solidFill>
                  <a:srgbClr val="000000"/>
                </a:solidFill>
              </a:rPr>
              <a:t>Stearns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Eliot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PaedDr. Hana </a:t>
            </a:r>
            <a:r>
              <a:rPr lang="cs-CZ" dirty="0" err="1" smtClean="0">
                <a:solidFill>
                  <a:srgbClr val="000000"/>
                </a:solidFill>
              </a:rPr>
              <a:t>Vítová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MODERNIZACE VÝUKY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„ Nejsou to jen zrůdní prospěcháři, finančníci, velcí i malí obchodní pleticháři, obrnění ve svých bankách nebo závodech, kteří žijí z války a žijí z ní v míru i během války, jejichž hlavy neústupně lpějí na tupé doktríně a jejichž tváře jsou zavřeny jako nedobytná pokladna.</a:t>
            </a:r>
          </a:p>
          <a:p>
            <a:r>
              <a:rPr lang="cs-CZ" dirty="0" smtClean="0"/>
              <a:t>Jsou to i ti, kdož se obdivují blýskavé střelbě, kdož sní a hystericky jako ženy vykřikují, kdykoli spatří živé barvy uniforem. Ti, kdož se opájejí vojenskou hudbou anebo písničkami, jež se lidu podávají jako kořalka, zkrátka lidé pobláznění, slaboduší, fetišisti, divoši.“</a:t>
            </a:r>
          </a:p>
          <a:p>
            <a:endParaRPr lang="cs-CZ" dirty="0"/>
          </a:p>
          <a:p>
            <a:r>
              <a:rPr lang="cs-CZ" sz="1400" i="1" dirty="0" smtClean="0"/>
              <a:t>M. </a:t>
            </a:r>
            <a:r>
              <a:rPr lang="cs-CZ" sz="1400" i="1" dirty="0" err="1" smtClean="0"/>
              <a:t>Sochrová</a:t>
            </a:r>
            <a:r>
              <a:rPr lang="cs-CZ" sz="1400" i="1" dirty="0" smtClean="0"/>
              <a:t>, Čítanka III. </a:t>
            </a:r>
            <a:r>
              <a:rPr lang="cs-CZ" sz="1400" i="1" dirty="0" smtClean="0"/>
              <a:t>k </a:t>
            </a:r>
            <a:r>
              <a:rPr lang="cs-CZ" sz="1400" i="1" dirty="0" smtClean="0"/>
              <a:t>Literatuře v kostce, str.108</a:t>
            </a:r>
            <a:endParaRPr lang="cs-CZ" sz="1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Koho autor označuje za skutečné viníky války?</a:t>
            </a:r>
            <a:endParaRPr lang="cs-CZ" dirty="0"/>
          </a:p>
        </p:txBody>
      </p:sp>
      <p:pic>
        <p:nvPicPr>
          <p:cNvPr id="3" name="Obrázek 2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988840"/>
            <a:ext cx="3024336" cy="403244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Arnold </a:t>
            </a:r>
            <a:r>
              <a:rPr lang="cs-CZ" dirty="0" err="1" smtClean="0"/>
              <a:t>Zweig</a:t>
            </a:r>
            <a:r>
              <a:rPr lang="cs-CZ" dirty="0" smtClean="0"/>
              <a:t> (1887 – 1968)</a:t>
            </a:r>
            <a:endParaRPr lang="cs-CZ" dirty="0"/>
          </a:p>
        </p:txBody>
      </p:sp>
      <p:pic>
        <p:nvPicPr>
          <p:cNvPr id="4" name="Zástupný symbol pro obsah 3" descr="DDR-Arnold-Zwe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250" y="1942306"/>
            <a:ext cx="5905500" cy="3933825"/>
          </a:xfrm>
        </p:spPr>
      </p:pic>
      <p:sp>
        <p:nvSpPr>
          <p:cNvPr id="5" name="TextovéPole 4"/>
          <p:cNvSpPr txBox="1"/>
          <p:nvPr/>
        </p:nvSpPr>
        <p:spPr>
          <a:xfrm>
            <a:off x="7668344" y="5661248"/>
            <a:ext cx="1475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Obrázek č.2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Arnold </a:t>
            </a:r>
            <a:r>
              <a:rPr lang="cs-CZ" dirty="0" err="1" smtClean="0"/>
              <a:t>Zweig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německý spisovatel a dramatik</a:t>
            </a:r>
          </a:p>
          <a:p>
            <a:r>
              <a:rPr lang="cs-CZ" dirty="0" smtClean="0"/>
              <a:t>židovský původ</a:t>
            </a:r>
          </a:p>
          <a:p>
            <a:r>
              <a:rPr lang="cs-CZ" dirty="0" smtClean="0"/>
              <a:t>za I. světové války narukoval, ve 30. letech emigroval před nacisty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Uveďte dalšího autora německé literatury, který emigroval před nacisty ve 30. letech 20. století.</a:t>
            </a:r>
            <a:endParaRPr lang="cs-CZ" dirty="0"/>
          </a:p>
        </p:txBody>
      </p:sp>
      <p:pic>
        <p:nvPicPr>
          <p:cNvPr id="3" name="Obrázek 2" descr="question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924944"/>
            <a:ext cx="3581177" cy="268942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 o seržanta </a:t>
            </a:r>
            <a:r>
              <a:rPr lang="cs-CZ" dirty="0" err="1" smtClean="0"/>
              <a:t>Gríšu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původně drama Hra o seržanta </a:t>
            </a:r>
            <a:r>
              <a:rPr lang="cs-CZ" dirty="0" err="1" smtClean="0"/>
              <a:t>Gríšu</a:t>
            </a:r>
            <a:endParaRPr lang="cs-CZ" dirty="0" smtClean="0"/>
          </a:p>
          <a:p>
            <a:r>
              <a:rPr lang="cs-CZ" dirty="0" smtClean="0"/>
              <a:t>protiválečný román</a:t>
            </a:r>
          </a:p>
          <a:p>
            <a:r>
              <a:rPr lang="cs-CZ" dirty="0" smtClean="0"/>
              <a:t>odehrává se v Rusku, vychází ze skutečné události</a:t>
            </a:r>
          </a:p>
          <a:p>
            <a:r>
              <a:rPr lang="cs-CZ" dirty="0" smtClean="0"/>
              <a:t>ruský seržant </a:t>
            </a:r>
            <a:r>
              <a:rPr lang="cs-CZ" dirty="0" err="1" smtClean="0"/>
              <a:t>Gríša</a:t>
            </a:r>
            <a:r>
              <a:rPr lang="cs-CZ" dirty="0" smtClean="0"/>
              <a:t> uprchne ze zajateckého tábora</a:t>
            </a:r>
          </a:p>
          <a:p>
            <a:r>
              <a:rPr lang="cs-CZ" dirty="0" smtClean="0"/>
              <a:t>vydává se za mrtvého německého vojáka</a:t>
            </a:r>
          </a:p>
          <a:p>
            <a:r>
              <a:rPr lang="cs-CZ" dirty="0" smtClean="0"/>
              <a:t>Němci zatčen a odsouzen k trestu smrti jako zběh</a:t>
            </a:r>
          </a:p>
          <a:p>
            <a:r>
              <a:rPr lang="cs-CZ" dirty="0" smtClean="0"/>
              <a:t>proběhne právní spor o jeho totožnost</a:t>
            </a:r>
          </a:p>
          <a:p>
            <a:r>
              <a:rPr lang="cs-CZ" dirty="0"/>
              <a:t>z</a:t>
            </a:r>
            <a:r>
              <a:rPr lang="cs-CZ" dirty="0" smtClean="0"/>
              <a:t>ajatec je popraven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 Řekni mu, že odklad exekuce je nyní skončen a že exekuce měla být provedena vlastně už dnes, že jsme však exekuci odložili, aby mohlo být ještě do zítřka v poledne dbáno žádosti generála von </a:t>
            </a:r>
            <a:r>
              <a:rPr lang="cs-CZ" dirty="0" err="1" smtClean="0"/>
              <a:t>Lychowa</a:t>
            </a:r>
            <a:r>
              <a:rPr lang="cs-CZ" dirty="0" smtClean="0"/>
              <a:t> o milost. Řekni mu, že nemá na to nijak zvlášť spoléhat a že zítra v poledne o dvanácté uplyne lhůta, do kdy může být dbáno žádosti o milost. Pak že bude zítra o třetí hodině exekuce provedena.“</a:t>
            </a:r>
          </a:p>
          <a:p>
            <a:endParaRPr lang="cs-CZ" dirty="0"/>
          </a:p>
          <a:p>
            <a:r>
              <a:rPr lang="cs-CZ" sz="1400" i="1" dirty="0" smtClean="0"/>
              <a:t>M. </a:t>
            </a:r>
            <a:r>
              <a:rPr lang="cs-CZ" sz="1400" i="1" dirty="0" err="1" smtClean="0"/>
              <a:t>Sochrová</a:t>
            </a:r>
            <a:r>
              <a:rPr lang="cs-CZ" sz="1400" i="1" dirty="0" smtClean="0"/>
              <a:t>, Čítanka III. </a:t>
            </a:r>
            <a:r>
              <a:rPr lang="cs-CZ" sz="1400" i="1" dirty="0" smtClean="0"/>
              <a:t>k </a:t>
            </a:r>
            <a:r>
              <a:rPr lang="cs-CZ" sz="1400" i="1" dirty="0" smtClean="0"/>
              <a:t>Literatuře v kostce, str.122</a:t>
            </a:r>
            <a:endParaRPr lang="cs-CZ" sz="1500" i="1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 základě jaké absurdity je zde kritizována válka?</a:t>
            </a:r>
            <a:endParaRPr lang="cs-CZ" dirty="0"/>
          </a:p>
        </p:txBody>
      </p:sp>
      <p:pic>
        <p:nvPicPr>
          <p:cNvPr id="3" name="Obrázek 2" descr="otazník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00025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Thomas </a:t>
            </a:r>
            <a:r>
              <a:rPr lang="cs-CZ" sz="4000" dirty="0" err="1" smtClean="0"/>
              <a:t>Stearns</a:t>
            </a:r>
            <a:r>
              <a:rPr lang="cs-CZ" sz="4000" dirty="0" smtClean="0"/>
              <a:t> </a:t>
            </a:r>
            <a:r>
              <a:rPr lang="cs-CZ" sz="4000" dirty="0" err="1" smtClean="0"/>
              <a:t>Eliot</a:t>
            </a:r>
            <a:r>
              <a:rPr lang="cs-CZ" sz="4000" dirty="0" smtClean="0"/>
              <a:t> (1888 – 1965)</a:t>
            </a:r>
            <a:endParaRPr lang="cs-CZ" sz="4000" dirty="0"/>
          </a:p>
        </p:txBody>
      </p:sp>
      <p:pic>
        <p:nvPicPr>
          <p:cNvPr id="4" name="Zástupný symbol pro obsah 3" descr="t-s-eliot-biograph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646238"/>
            <a:ext cx="6034616" cy="4525962"/>
          </a:xfrm>
        </p:spPr>
      </p:pic>
      <p:sp>
        <p:nvSpPr>
          <p:cNvPr id="5" name="TextovéPole 4"/>
          <p:cNvSpPr txBox="1"/>
          <p:nvPr/>
        </p:nvSpPr>
        <p:spPr>
          <a:xfrm>
            <a:off x="6948264" y="6309320"/>
            <a:ext cx="2195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Obrázek č. 3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Thomas </a:t>
            </a:r>
            <a:r>
              <a:rPr lang="cs-CZ" dirty="0" err="1" smtClean="0"/>
              <a:t>Stearns</a:t>
            </a:r>
            <a:r>
              <a:rPr lang="cs-CZ" dirty="0" smtClean="0"/>
              <a:t> </a:t>
            </a:r>
            <a:r>
              <a:rPr lang="cs-CZ" dirty="0" err="1" smtClean="0"/>
              <a:t>Eliot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anglický básník, dramatik</a:t>
            </a:r>
          </a:p>
          <a:p>
            <a:r>
              <a:rPr lang="cs-CZ" dirty="0" smtClean="0"/>
              <a:t>americký původ, ale žil v Anglii a získal anglické občanství</a:t>
            </a:r>
          </a:p>
          <a:p>
            <a:r>
              <a:rPr lang="cs-CZ" dirty="0" smtClean="0"/>
              <a:t>Nobelova cena za literaturu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4572000" cy="23360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b="1" dirty="0" smtClean="0"/>
              <a:t>Anotace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III. ročník SŠ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Tematický celek: </a:t>
            </a:r>
            <a:r>
              <a:rPr lang="cs-CZ" dirty="0" smtClean="0"/>
              <a:t>literatura 1. poloviny 20. století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Klíčová slova: </a:t>
            </a:r>
            <a:r>
              <a:rPr lang="cs-CZ" dirty="0" smtClean="0"/>
              <a:t>I. světová válka, reportážní román, poema, asociace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výklad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20. 2. 2013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Pustina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poema </a:t>
            </a:r>
          </a:p>
          <a:p>
            <a:r>
              <a:rPr lang="cs-CZ" dirty="0" smtClean="0"/>
              <a:t>psána po válce</a:t>
            </a:r>
          </a:p>
          <a:p>
            <a:r>
              <a:rPr lang="cs-CZ" dirty="0" smtClean="0"/>
              <a:t>autor nebyl na frontě, přesto na válku reaguje</a:t>
            </a:r>
          </a:p>
          <a:p>
            <a:r>
              <a:rPr lang="cs-CZ" dirty="0" smtClean="0"/>
              <a:t>poválečný svět je „vyvrácen z kořenů“, země je pustinou po „vyschnutí pramene“</a:t>
            </a:r>
          </a:p>
          <a:p>
            <a:r>
              <a:rPr lang="cs-CZ" dirty="0" smtClean="0"/>
              <a:t>opakující se motivy přírodních živlů – vody, ohně, země a vzduchu</a:t>
            </a:r>
          </a:p>
          <a:p>
            <a:r>
              <a:rPr lang="cs-CZ" dirty="0" smtClean="0"/>
              <a:t>časté autorovy asociace komplikují čtenáři pochopení textu</a:t>
            </a:r>
          </a:p>
          <a:p>
            <a:r>
              <a:rPr lang="cs-CZ" dirty="0" smtClean="0"/>
              <a:t>citace z mýtů a světové literatury</a:t>
            </a:r>
          </a:p>
          <a:p>
            <a:r>
              <a:rPr lang="cs-CZ" dirty="0" smtClean="0"/>
              <a:t>dílo doplněno komentářem autora (usnadní pochopení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Vysvětlete pojem asociace představ. Která básnická skladba českého autora doby národního obrození je podobně jako pustina doplněna komentářem autora?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077072"/>
            <a:ext cx="2160240" cy="236522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H. </a:t>
            </a:r>
            <a:r>
              <a:rPr lang="cs-CZ" sz="2400" dirty="0" err="1" smtClean="0"/>
              <a:t>Barbusse</a:t>
            </a:r>
            <a:r>
              <a:rPr lang="cs-CZ" sz="2400" dirty="0" smtClean="0"/>
              <a:t>: Oheň / </a:t>
            </a:r>
            <a:r>
              <a:rPr lang="cs-CZ" sz="2400" i="1" dirty="0" smtClean="0"/>
              <a:t>M. </a:t>
            </a:r>
            <a:r>
              <a:rPr lang="cs-CZ" sz="2400" i="1" dirty="0" err="1" smtClean="0"/>
              <a:t>Sochrová</a:t>
            </a:r>
            <a:r>
              <a:rPr lang="cs-CZ" sz="2400" i="1" dirty="0" smtClean="0"/>
              <a:t>, Čítanka III. </a:t>
            </a:r>
            <a:r>
              <a:rPr lang="cs-CZ" sz="2400" i="1" dirty="0" smtClean="0"/>
              <a:t>k </a:t>
            </a:r>
            <a:r>
              <a:rPr lang="cs-CZ" sz="2400" i="1" dirty="0" smtClean="0"/>
              <a:t>Literatuře v kostce, str.107/</a:t>
            </a:r>
          </a:p>
          <a:p>
            <a:r>
              <a:rPr lang="cs-CZ" sz="2400" b="1" i="1" dirty="0" smtClean="0"/>
              <a:t>A. </a:t>
            </a:r>
            <a:r>
              <a:rPr lang="cs-CZ" sz="2400" b="1" i="1" dirty="0" err="1" smtClean="0"/>
              <a:t>Zweig</a:t>
            </a:r>
            <a:r>
              <a:rPr lang="cs-CZ" sz="2400" b="1" i="1" dirty="0" smtClean="0"/>
              <a:t>: Spor o </a:t>
            </a:r>
            <a:r>
              <a:rPr lang="cs-CZ" sz="2400" i="1" dirty="0" smtClean="0"/>
              <a:t>seržanta</a:t>
            </a:r>
            <a:r>
              <a:rPr lang="cs-CZ" sz="2400" b="1" i="1" dirty="0" smtClean="0"/>
              <a:t> Gríšu </a:t>
            </a:r>
            <a:r>
              <a:rPr lang="cs-CZ" sz="2400" i="1" dirty="0" smtClean="0"/>
              <a:t>/M. </a:t>
            </a:r>
            <a:r>
              <a:rPr lang="cs-CZ" sz="2400" i="1" dirty="0" err="1" smtClean="0"/>
              <a:t>Sochrová</a:t>
            </a:r>
            <a:r>
              <a:rPr lang="cs-CZ" sz="2400" i="1" dirty="0" smtClean="0"/>
              <a:t>, Čítanka III. </a:t>
            </a:r>
            <a:r>
              <a:rPr lang="cs-CZ" sz="2400" i="1" smtClean="0"/>
              <a:t>k </a:t>
            </a:r>
            <a:r>
              <a:rPr lang="cs-CZ" sz="2400" i="1" dirty="0" smtClean="0"/>
              <a:t>Literatuře v kostce, str.122/</a:t>
            </a:r>
            <a:endParaRPr lang="cs-CZ" sz="2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Literatura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BALAJKA, Bohuš. </a:t>
            </a:r>
            <a:r>
              <a:rPr lang="cs-CZ" i="1" dirty="0" smtClean="0"/>
              <a:t>Přehledné dějiny literatury II</a:t>
            </a:r>
            <a:r>
              <a:rPr lang="cs-CZ" dirty="0" smtClean="0"/>
              <a:t>. Praha: Fortuna, 1995. ISBN 80-7168-225-X. </a:t>
            </a:r>
          </a:p>
          <a:p>
            <a:endParaRPr lang="cs-CZ" dirty="0" smtClean="0"/>
          </a:p>
          <a:p>
            <a:r>
              <a:rPr lang="cs-CZ" dirty="0" smtClean="0"/>
              <a:t>ANDREE, Lukáš. </a:t>
            </a:r>
            <a:r>
              <a:rPr lang="cs-CZ" i="1" dirty="0" smtClean="0"/>
              <a:t>Literatura pro 3. ročník středních škol</a:t>
            </a:r>
            <a:r>
              <a:rPr lang="cs-CZ" dirty="0" smtClean="0"/>
              <a:t>. Brno: DIDAKTIS, 2009. ISBN 978-80-7358-135-0.</a:t>
            </a:r>
          </a:p>
          <a:p>
            <a:endParaRPr lang="cs-CZ" dirty="0" smtClean="0"/>
          </a:p>
          <a:p>
            <a:r>
              <a:rPr lang="cs-CZ" dirty="0" smtClean="0"/>
              <a:t>SOCHROVÁ, Marie. </a:t>
            </a:r>
            <a:r>
              <a:rPr lang="cs-CZ" i="1" dirty="0" smtClean="0"/>
              <a:t>Čítanka III. k Literatuře v kostce</a:t>
            </a:r>
            <a:r>
              <a:rPr lang="cs-CZ" dirty="0" smtClean="0"/>
              <a:t>. Praha: Fragment, 2008. ISBN 978-80-253-0188-3.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i="1" dirty="0" smtClean="0"/>
              <a:t>Obrázek č. 1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err="1" smtClean="0"/>
              <a:t>Le</a:t>
            </a:r>
            <a:r>
              <a:rPr lang="cs-CZ" sz="2000" dirty="0" smtClean="0"/>
              <a:t> </a:t>
            </a:r>
            <a:r>
              <a:rPr lang="cs-CZ" sz="2000" dirty="0" err="1" smtClean="0"/>
              <a:t>Journal</a:t>
            </a:r>
            <a:r>
              <a:rPr lang="cs-CZ" sz="2000" dirty="0" smtClean="0"/>
              <a:t>. [online]. [cit. 2013-02-20]. Dostupné z: </a:t>
            </a:r>
            <a:r>
              <a:rPr lang="cs-CZ" sz="2000" dirty="0" smtClean="0">
                <a:hlinkClick r:id="rId2"/>
              </a:rPr>
              <a:t>http://lejournaldelaphotographie.com/archives/by_date/2011-11-18/4810/fred-stein-the-unknown-of-1200-portraits </a:t>
            </a: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r>
              <a:rPr lang="cs-CZ" i="1" dirty="0" smtClean="0"/>
              <a:t>Obrázek č. 2</a:t>
            </a:r>
          </a:p>
          <a:p>
            <a:pPr>
              <a:buNone/>
            </a:pPr>
            <a:r>
              <a:rPr lang="cs-CZ" i="1" dirty="0" smtClean="0"/>
              <a:t>	</a:t>
            </a:r>
            <a:r>
              <a:rPr lang="de-DE" sz="2200" dirty="0" smtClean="0"/>
              <a:t>DIE WELT. [online]. [</a:t>
            </a:r>
            <a:r>
              <a:rPr lang="de-DE" sz="2200" dirty="0" err="1" smtClean="0"/>
              <a:t>cit</a:t>
            </a:r>
            <a:r>
              <a:rPr lang="de-DE" sz="2200" dirty="0" smtClean="0"/>
              <a:t>. 2013-02-20]. </a:t>
            </a:r>
            <a:r>
              <a:rPr lang="de-DE" sz="2200" dirty="0" err="1" smtClean="0"/>
              <a:t>Dostupné</a:t>
            </a:r>
            <a:r>
              <a:rPr lang="de-DE" sz="2200" dirty="0" smtClean="0"/>
              <a:t> z: </a:t>
            </a:r>
            <a:r>
              <a:rPr lang="de-DE" sz="2200" dirty="0" smtClean="0">
                <a:hlinkClick r:id="rId3"/>
              </a:rPr>
              <a:t>http://www.welt.de/kultur/history/article105353947/DDR-Arnold-Zweig.html </a:t>
            </a:r>
            <a:endParaRPr lang="cs-CZ" sz="2200" i="1" dirty="0" smtClean="0"/>
          </a:p>
          <a:p>
            <a:pPr>
              <a:buNone/>
            </a:pPr>
            <a:r>
              <a:rPr lang="cs-CZ" sz="2200" i="1" dirty="0" smtClean="0"/>
              <a:t>	</a:t>
            </a:r>
            <a:endParaRPr lang="cs-CZ" sz="22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i="1" dirty="0" smtClean="0"/>
              <a:t>Obrázek č. 3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sz="2000" dirty="0" smtClean="0"/>
              <a:t>Biography Writers. [online]. [cit. 2013-02-20]. </a:t>
            </a:r>
            <a:r>
              <a:rPr lang="en-US" sz="2000" dirty="0" err="1" smtClean="0"/>
              <a:t>Dostupné</a:t>
            </a:r>
            <a:r>
              <a:rPr lang="en-US" sz="2000" dirty="0" smtClean="0"/>
              <a:t> z: </a:t>
            </a:r>
            <a:r>
              <a:rPr lang="en-US" sz="2000" dirty="0" smtClean="0">
                <a:hlinkClick r:id="rId2"/>
              </a:rPr>
              <a:t>http://biographywriters65.blogspot.cz/ </a:t>
            </a:r>
            <a:endParaRPr lang="cs-CZ" sz="2000" i="1" dirty="0" smtClean="0"/>
          </a:p>
          <a:p>
            <a:pPr>
              <a:buNone/>
            </a:pPr>
            <a:endParaRPr lang="cs-CZ" sz="2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Barbusse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Arnold </a:t>
            </a:r>
            <a:r>
              <a:rPr lang="cs-CZ" dirty="0" err="1" smtClean="0"/>
              <a:t>Zweig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Thomas </a:t>
            </a:r>
            <a:r>
              <a:rPr lang="cs-CZ" dirty="0" err="1" smtClean="0"/>
              <a:t>Stearns</a:t>
            </a:r>
            <a:r>
              <a:rPr lang="cs-CZ" dirty="0" smtClean="0"/>
              <a:t> </a:t>
            </a:r>
            <a:r>
              <a:rPr lang="cs-CZ" dirty="0" err="1" smtClean="0"/>
              <a:t>Eliot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Barbusse</a:t>
            </a:r>
            <a:r>
              <a:rPr lang="cs-CZ" dirty="0" smtClean="0"/>
              <a:t> (1873 – 1935)</a:t>
            </a:r>
            <a:endParaRPr lang="cs-CZ" dirty="0"/>
          </a:p>
        </p:txBody>
      </p:sp>
      <p:pic>
        <p:nvPicPr>
          <p:cNvPr id="4" name="Zástupný symbol pro obsah 3" descr="med_005-barbusse-henri-1936-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916832"/>
            <a:ext cx="2973050" cy="3744653"/>
          </a:xfrm>
        </p:spPr>
      </p:pic>
      <p:sp>
        <p:nvSpPr>
          <p:cNvPr id="5" name="TextovéPole 4"/>
          <p:cNvSpPr txBox="1"/>
          <p:nvPr/>
        </p:nvSpPr>
        <p:spPr>
          <a:xfrm>
            <a:off x="6300192" y="522920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Obrázek č. 1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Barbusse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francouzský spisovatel</a:t>
            </a:r>
          </a:p>
          <a:p>
            <a:r>
              <a:rPr lang="cs-CZ" dirty="0" smtClean="0"/>
              <a:t>dobrovolník v I. světové válce</a:t>
            </a:r>
          </a:p>
          <a:p>
            <a:r>
              <a:rPr lang="cs-CZ" dirty="0" smtClean="0"/>
              <a:t>nastoupil na frontu s přesvědčením, že je třeba bojovat</a:t>
            </a:r>
          </a:p>
          <a:p>
            <a:r>
              <a:rPr lang="cs-CZ" dirty="0" smtClean="0"/>
              <a:t>tvrdá realita fronty způsobila rychlé vystřízlivění</a:t>
            </a:r>
          </a:p>
          <a:p>
            <a:r>
              <a:rPr lang="cs-CZ" dirty="0" smtClean="0"/>
              <a:t>kritik války a zbytečného zabíjení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protiválečný román</a:t>
            </a:r>
          </a:p>
          <a:p>
            <a:r>
              <a:rPr lang="cs-CZ" dirty="0" smtClean="0"/>
              <a:t>podtitul Deník bojového družstva</a:t>
            </a:r>
          </a:p>
          <a:p>
            <a:r>
              <a:rPr lang="cs-CZ" dirty="0" smtClean="0"/>
              <a:t>každá kapitola je samostatnou epizodou ze života vojáků na frontě i v zázemí</a:t>
            </a:r>
          </a:p>
          <a:p>
            <a:r>
              <a:rPr lang="cs-CZ" dirty="0" smtClean="0"/>
              <a:t>reportážní román – inspirováno osobními postřehy autora z fronty</a:t>
            </a:r>
          </a:p>
          <a:p>
            <a:r>
              <a:rPr lang="cs-CZ" dirty="0" smtClean="0"/>
              <a:t>otřesné obrazy z fronty – situace v zákonech, fyzické, psychické útrapy vojáků 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podstatou reportáže?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916832"/>
            <a:ext cx="3617962" cy="39612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„ </a:t>
            </a:r>
            <a:r>
              <a:rPr lang="cs-CZ" dirty="0" err="1" smtClean="0"/>
              <a:t>Paradis</a:t>
            </a:r>
            <a:r>
              <a:rPr lang="cs-CZ" dirty="0" smtClean="0"/>
              <a:t>, mysle na to, stále přemílal jednu vzpomínku. Zabručel: , Vzpomínáš si na tu ženskou v městě, kde jsme si udělali procházku – vždyť to ještě není tak dávno – jak vykládala o útoku, až celá slintala, to musí být krásný pohled!‘</a:t>
            </a:r>
          </a:p>
          <a:p>
            <a:r>
              <a:rPr lang="cs-CZ" dirty="0" smtClean="0"/>
              <a:t>Vyplivl bláto, ústa měl zmazaná a celý obličej samou hlínu jako zvíře. Breptal divným přerývaným hlasem, jako roztrhaným, rozedraným.</a:t>
            </a:r>
          </a:p>
          <a:p>
            <a:r>
              <a:rPr lang="cs-CZ" dirty="0" smtClean="0"/>
              <a:t>Ať si řeknou: , Musí to být!‘ Dobrá. Ale že je to krásný? Fuj!“</a:t>
            </a:r>
          </a:p>
          <a:p>
            <a:pPr marL="0" indent="0">
              <a:buNone/>
            </a:pPr>
            <a:endParaRPr lang="cs-CZ" sz="1400" i="1" dirty="0" smtClean="0"/>
          </a:p>
          <a:p>
            <a:r>
              <a:rPr lang="cs-CZ" sz="1400" i="1" dirty="0" smtClean="0"/>
              <a:t>M. </a:t>
            </a:r>
            <a:r>
              <a:rPr lang="cs-CZ" sz="1400" i="1" dirty="0" err="1" smtClean="0"/>
              <a:t>Sochrová</a:t>
            </a:r>
            <a:r>
              <a:rPr lang="cs-CZ" sz="1400" i="1" dirty="0" smtClean="0"/>
              <a:t>, Čítanka III. </a:t>
            </a:r>
            <a:r>
              <a:rPr lang="cs-CZ" sz="1400" i="1" dirty="0" smtClean="0"/>
              <a:t>k </a:t>
            </a:r>
            <a:r>
              <a:rPr lang="cs-CZ" sz="1400" i="1" dirty="0" smtClean="0"/>
              <a:t>Literatuře v kostce, str.108</a:t>
            </a:r>
            <a:endParaRPr lang="cs-CZ" sz="15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 se odlišují představy o válce vojáků a civilistů? Čím je to způsobeno?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780928"/>
            <a:ext cx="3116064" cy="322512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131</TotalTime>
  <Words>862</Words>
  <Application>Microsoft Office PowerPoint</Application>
  <PresentationFormat>Předvádění na obrazovce (4:3)</PresentationFormat>
  <Paragraphs>107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Rockwell</vt:lpstr>
      <vt:lpstr>Wingdings 2</vt:lpstr>
      <vt:lpstr>Lití písma</vt:lpstr>
      <vt:lpstr>Prezentace aplikace PowerPoint</vt:lpstr>
      <vt:lpstr>Prezentace aplikace PowerPoint</vt:lpstr>
      <vt:lpstr>Henri Barbusse Arnold Zweig Thomas Stearns Eliot</vt:lpstr>
      <vt:lpstr>Henri Barbusse (1873 – 1935)</vt:lpstr>
      <vt:lpstr>Henri Barbusse</vt:lpstr>
      <vt:lpstr>Oheň</vt:lpstr>
      <vt:lpstr>Co je podstatou reportáže?</vt:lpstr>
      <vt:lpstr>Ukázka…</vt:lpstr>
      <vt:lpstr>Jak se odlišují představy o válce vojáků a civilistů? Čím je to způsobeno?</vt:lpstr>
      <vt:lpstr>Ukázka…</vt:lpstr>
      <vt:lpstr>Koho autor označuje za skutečné viníky války?</vt:lpstr>
      <vt:lpstr>Arnold Zweig (1887 – 1968)</vt:lpstr>
      <vt:lpstr>Arnold Zweig</vt:lpstr>
      <vt:lpstr>Uveďte dalšího autora německé literatury, který emigroval před nacisty ve 30. letech 20. století.</vt:lpstr>
      <vt:lpstr>Spor o seržanta Gríšu</vt:lpstr>
      <vt:lpstr>Ukázka…</vt:lpstr>
      <vt:lpstr>Na základě jaké absurdity je zde kritizována válka?</vt:lpstr>
      <vt:lpstr>Thomas Stearns Eliot (1888 – 1965)</vt:lpstr>
      <vt:lpstr>Thomas Stearns Eliot </vt:lpstr>
      <vt:lpstr>Pustina</vt:lpstr>
      <vt:lpstr>Vysvětlete pojem asociace představ. Která básnická skladba českého autora doby národního obrození je podobně jako pustina doplněna komentářem autora?</vt:lpstr>
      <vt:lpstr>Interpretace textů</vt:lpstr>
      <vt:lpstr>Použité zdroje</vt:lpstr>
      <vt:lpstr>Použité zdroje</vt:lpstr>
      <vt:lpstr>Použité zdroje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 Barbusse Arnold Zweig</dc:title>
  <dc:creator>Tereza Vítová</dc:creator>
  <cp:lastModifiedBy>Hana Vítová</cp:lastModifiedBy>
  <cp:revision>34</cp:revision>
  <dcterms:created xsi:type="dcterms:W3CDTF">2013-02-20T14:52:10Z</dcterms:created>
  <dcterms:modified xsi:type="dcterms:W3CDTF">2013-03-23T15:46:10Z</dcterms:modified>
</cp:coreProperties>
</file>