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9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8" r:id="rId1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3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9BC25-A44D-406C-AEFF-A929108D054E}" type="datetimeFigureOut">
              <a:rPr lang="cs-CZ"/>
              <a:pPr>
                <a:defRPr/>
              </a:pPr>
              <a:t>24.6.2014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CE1AA-3A11-4921-A030-A0169408F2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20C4F-36E3-4FE2-BAFD-A62A46378A26}" type="datetimeFigureOut">
              <a:rPr lang="cs-CZ"/>
              <a:pPr>
                <a:defRPr/>
              </a:pPr>
              <a:t>24.6.2014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68062-DF42-4F10-A2A6-795D1113B1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322B8-D846-4D77-9B4F-4073451E1840}" type="datetimeFigureOut">
              <a:rPr lang="cs-CZ"/>
              <a:pPr>
                <a:defRPr/>
              </a:pPr>
              <a:t>24.6.2014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F6E00-C0B3-4CD3-A443-6AE77C741F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5AF91-4EF5-43FF-B1E0-F33239AB9E1C}" type="datetimeFigureOut">
              <a:rPr lang="cs-CZ"/>
              <a:pPr>
                <a:defRPr/>
              </a:pPr>
              <a:t>24.6.2014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CCA8D-87FF-4969-BA87-6F6FD71E7C2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61E0C-1443-483F-A6F8-47161C59A73B}" type="datetimeFigureOut">
              <a:rPr lang="cs-CZ"/>
              <a:pPr>
                <a:defRPr/>
              </a:pPr>
              <a:t>24.6.2014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30E6E-51E4-43DA-9B8F-C51C3DB48C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C7AE0-2E60-48C6-B9DC-230659858FCD}" type="datetimeFigureOut">
              <a:rPr lang="cs-CZ"/>
              <a:pPr>
                <a:defRPr/>
              </a:pPr>
              <a:t>24.6.2014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071F2-A5E8-4718-8FFD-D60BE5228BD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3E855-0EAA-4763-BD63-7319E6CC8FF6}" type="datetimeFigureOut">
              <a:rPr lang="cs-CZ"/>
              <a:pPr>
                <a:defRPr/>
              </a:pPr>
              <a:t>24.6.2014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073E0-D0C2-4F7A-AB3F-9576DE28F4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B40F1-B266-4621-BB6E-FDE779CC753B}" type="datetimeFigureOut">
              <a:rPr lang="cs-CZ"/>
              <a:pPr>
                <a:defRPr/>
              </a:pPr>
              <a:t>24.6.2014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A5A51-38E9-44FD-BCDA-2BC3909C23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ECB5D-CE48-4E4D-92C5-DD335307EB43}" type="datetimeFigureOut">
              <a:rPr lang="cs-CZ"/>
              <a:pPr>
                <a:defRPr/>
              </a:pPr>
              <a:t>24.6.2014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93819C-8ED2-4575-9814-4B0D595DD6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A82DF-4661-4C68-BC64-60AD3C44B135}" type="datetimeFigureOut">
              <a:rPr lang="cs-CZ"/>
              <a:pPr>
                <a:defRPr/>
              </a:pPr>
              <a:t>24.6.2014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04727-F4AB-483E-965D-2E96DEE889D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8CC08-A0E7-4D3B-A0B6-9CD3A4A3D834}" type="datetimeFigureOut">
              <a:rPr lang="cs-CZ"/>
              <a:pPr>
                <a:defRPr/>
              </a:pPr>
              <a:t>24.6.2014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67E2F-6C83-4CF5-AF5A-DA0D3F11401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A6568BB-D2C0-4BC3-B461-B0E5F0544987}" type="datetimeFigureOut">
              <a:rPr lang="cs-CZ"/>
              <a:pPr>
                <a:defRPr/>
              </a:pPr>
              <a:t>24.6.2014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453E5B-92A4-49EB-A1C2-BC846F82F93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836613"/>
            <a:ext cx="7772400" cy="1727200"/>
          </a:xfrm>
        </p:spPr>
        <p:txBody>
          <a:bodyPr/>
          <a:lstStyle/>
          <a:p>
            <a:pPr algn="l" eaLnBrk="1" hangingPunct="1"/>
            <a:r>
              <a:rPr lang="cs-CZ" sz="2000" smtClean="0">
                <a:latin typeface="Tahoma" pitchFamily="34" charset="0"/>
              </a:rPr>
              <a:t>Škola:</a:t>
            </a:r>
            <a:r>
              <a:rPr lang="cs-CZ" sz="2800" smtClean="0">
                <a:latin typeface="Tahoma" pitchFamily="34" charset="0"/>
              </a:rPr>
              <a:t>			</a:t>
            </a:r>
            <a:r>
              <a:rPr lang="cs-CZ" sz="2800" b="1" smtClean="0">
                <a:latin typeface="Tahoma" pitchFamily="34" charset="0"/>
              </a:rPr>
              <a:t>Základní škola Kladruby</a:t>
            </a:r>
            <a:br>
              <a:rPr lang="cs-CZ" sz="2800" b="1" smtClean="0">
                <a:latin typeface="Tahoma" pitchFamily="34" charset="0"/>
              </a:rPr>
            </a:br>
            <a:r>
              <a:rPr lang="cs-CZ" sz="2400" b="1" smtClean="0">
                <a:latin typeface="Tahoma" pitchFamily="34" charset="0"/>
              </a:rPr>
              <a:t>			</a:t>
            </a:r>
            <a:r>
              <a:rPr lang="cs-CZ" sz="2000" b="1" smtClean="0">
                <a:latin typeface="Tahoma" pitchFamily="34" charset="0"/>
              </a:rPr>
              <a:t>Husova 203, Kladruby, 349 61</a:t>
            </a:r>
            <a:r>
              <a:rPr lang="cs-CZ" sz="2400" b="1" smtClean="0">
                <a:latin typeface="Tahoma" pitchFamily="34" charset="0"/>
              </a:rPr>
              <a:t/>
            </a:r>
            <a:br>
              <a:rPr lang="cs-CZ" sz="2400" b="1" smtClean="0">
                <a:latin typeface="Tahoma" pitchFamily="34" charset="0"/>
              </a:rPr>
            </a:br>
            <a:r>
              <a:rPr lang="cs-CZ" sz="1000" b="1" smtClean="0">
                <a:latin typeface="Tahoma" pitchFamily="34" charset="0"/>
              </a:rPr>
              <a:t/>
            </a:r>
            <a:br>
              <a:rPr lang="cs-CZ" sz="1000" b="1" smtClean="0">
                <a:latin typeface="Tahoma" pitchFamily="34" charset="0"/>
              </a:rPr>
            </a:br>
            <a:r>
              <a:rPr lang="cs-CZ" sz="2000" smtClean="0">
                <a:latin typeface="Tahoma" pitchFamily="34" charset="0"/>
              </a:rPr>
              <a:t>Číslo projektu:</a:t>
            </a:r>
            <a:r>
              <a:rPr lang="cs-CZ" sz="2400" smtClean="0">
                <a:latin typeface="Tahoma" pitchFamily="34" charset="0"/>
              </a:rPr>
              <a:t>		</a:t>
            </a:r>
            <a:r>
              <a:rPr lang="cs-CZ" sz="2000" b="1" smtClean="0">
                <a:latin typeface="Tahoma" pitchFamily="34" charset="0"/>
              </a:rPr>
              <a:t>CZ.1.07/1.4.00/21.3668</a:t>
            </a:r>
            <a:br>
              <a:rPr lang="cs-CZ" sz="2000" b="1" smtClean="0">
                <a:latin typeface="Tahoma" pitchFamily="34" charset="0"/>
              </a:rPr>
            </a:br>
            <a:r>
              <a:rPr lang="cs-CZ" sz="2000" b="1" smtClean="0">
                <a:latin typeface="Tahoma" pitchFamily="34" charset="0"/>
              </a:rPr>
              <a:t>			Modernizace výuky</a:t>
            </a:r>
          </a:p>
        </p:txBody>
      </p:sp>
      <p:pic>
        <p:nvPicPr>
          <p:cNvPr id="13315" name="Picture 4" descr="OPVK_hor_zakladni_logolink_CMYK_c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713" y="5614988"/>
            <a:ext cx="5689600" cy="124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5" descr="logo zš celé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4388" y="188913"/>
            <a:ext cx="1727200" cy="65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Text Box 6"/>
          <p:cNvSpPr txBox="1">
            <a:spLocks noChangeArrowheads="1"/>
          </p:cNvSpPr>
          <p:nvPr/>
        </p:nvSpPr>
        <p:spPr bwMode="auto">
          <a:xfrm>
            <a:off x="755650" y="2852738"/>
            <a:ext cx="82804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>
                <a:latin typeface="Tahoma" pitchFamily="34" charset="0"/>
              </a:rPr>
              <a:t>Autor:			Mgr. Jaroslava Jašová</a:t>
            </a:r>
          </a:p>
          <a:p>
            <a:endParaRPr lang="cs-CZ" sz="1000">
              <a:latin typeface="Tahoma" pitchFamily="34" charset="0"/>
            </a:endParaRPr>
          </a:p>
          <a:p>
            <a:r>
              <a:rPr lang="cs-CZ" sz="2000">
                <a:latin typeface="Tahoma" pitchFamily="34" charset="0"/>
              </a:rPr>
              <a:t>Název materiálu:	VY_32_INOVACE_D.03.20.Testove.otazky.II</a:t>
            </a:r>
            <a:endParaRPr lang="cs-CZ" sz="2000" u="sng">
              <a:latin typeface="Tahoma" pitchFamily="34" charset="0"/>
            </a:endParaRPr>
          </a:p>
          <a:p>
            <a:r>
              <a:rPr lang="cs-CZ" sz="2000">
                <a:latin typeface="Tahoma" pitchFamily="34" charset="0"/>
              </a:rPr>
              <a:t>Šablona:		III/2 d)</a:t>
            </a:r>
          </a:p>
          <a:p>
            <a:r>
              <a:rPr lang="cs-CZ" sz="2000">
                <a:latin typeface="Tahoma" pitchFamily="34" charset="0"/>
              </a:rPr>
              <a:t>Sada:			3) Tachovsko</a:t>
            </a:r>
          </a:p>
          <a:p>
            <a:endParaRPr lang="cs-CZ" sz="1000">
              <a:latin typeface="Tahoma" pitchFamily="34" charset="0"/>
            </a:endParaRPr>
          </a:p>
          <a:p>
            <a:r>
              <a:rPr lang="cs-CZ" sz="2000">
                <a:latin typeface="Tahoma" pitchFamily="34" charset="0"/>
              </a:rPr>
              <a:t>Předmět:		Vlastivěda</a:t>
            </a:r>
          </a:p>
          <a:p>
            <a:r>
              <a:rPr lang="cs-CZ" sz="2000">
                <a:latin typeface="Tahoma" pitchFamily="34" charset="0"/>
              </a:rPr>
              <a:t>Třída:			IV.</a:t>
            </a:r>
          </a:p>
        </p:txBody>
      </p:sp>
      <p:sp>
        <p:nvSpPr>
          <p:cNvPr id="13318" name="Line 7"/>
          <p:cNvSpPr>
            <a:spLocks noChangeShapeType="1"/>
          </p:cNvSpPr>
          <p:nvPr/>
        </p:nvSpPr>
        <p:spPr bwMode="auto">
          <a:xfrm>
            <a:off x="323850" y="2708275"/>
            <a:ext cx="8569325" cy="0"/>
          </a:xfrm>
          <a:prstGeom prst="line">
            <a:avLst/>
          </a:prstGeom>
          <a:noFill/>
          <a:ln w="25400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 eaLnBrk="1" hangingPunct="1">
              <a:buFont typeface="Arial" charset="0"/>
              <a:buAutoNum type="arabicPeriod" startAt="7"/>
            </a:pPr>
            <a:r>
              <a:rPr lang="cs-CZ" b="1" smtClean="0">
                <a:latin typeface="Tahoma" pitchFamily="34" charset="0"/>
              </a:rPr>
              <a:t>Bobr evropský je:</a:t>
            </a:r>
          </a:p>
          <a:p>
            <a:pPr marL="609600" indent="-609600" eaLnBrk="1" hangingPunct="1">
              <a:buFont typeface="Arial" charset="0"/>
              <a:buNone/>
            </a:pPr>
            <a:endParaRPr lang="cs-CZ" b="1" smtClean="0">
              <a:latin typeface="Tahoma" pitchFamily="34" charset="0"/>
            </a:endParaRPr>
          </a:p>
          <a:p>
            <a:pPr marL="609600" indent="-609600" eaLnBrk="1" hangingPunct="1">
              <a:buFont typeface="Arial" charset="0"/>
              <a:buAutoNum type="alphaLcParenR"/>
            </a:pPr>
            <a:r>
              <a:rPr lang="cs-CZ" smtClean="0">
                <a:latin typeface="Tahoma" pitchFamily="34" charset="0"/>
              </a:rPr>
              <a:t>Šelma</a:t>
            </a:r>
          </a:p>
          <a:p>
            <a:pPr marL="609600" indent="-609600" eaLnBrk="1" hangingPunct="1">
              <a:buFont typeface="Arial" charset="0"/>
              <a:buAutoNum type="alphaLcParenR"/>
            </a:pPr>
            <a:r>
              <a:rPr lang="cs-CZ" smtClean="0">
                <a:latin typeface="Tahoma" pitchFamily="34" charset="0"/>
              </a:rPr>
              <a:t>Hlodavec</a:t>
            </a:r>
          </a:p>
          <a:p>
            <a:pPr marL="609600" indent="-609600" eaLnBrk="1" hangingPunct="1">
              <a:buFont typeface="Arial" charset="0"/>
              <a:buAutoNum type="alphaLcParenR"/>
            </a:pPr>
            <a:r>
              <a:rPr lang="cs-CZ" smtClean="0">
                <a:latin typeface="Tahoma" pitchFamily="34" charset="0"/>
              </a:rPr>
              <a:t>Obojživelník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 eaLnBrk="1" hangingPunct="1">
              <a:buFont typeface="Arial" charset="0"/>
              <a:buAutoNum type="arabicPeriod" startAt="8"/>
            </a:pPr>
            <a:r>
              <a:rPr lang="cs-CZ" b="1" smtClean="0">
                <a:latin typeface="Tahoma" pitchFamily="34" charset="0"/>
              </a:rPr>
              <a:t>Nedaleko Lesné je přírodní rezervace Podkovák. Jedná se o:</a:t>
            </a:r>
          </a:p>
          <a:p>
            <a:pPr marL="609600" indent="-609600" eaLnBrk="1" hangingPunct="1">
              <a:buFont typeface="Arial" charset="0"/>
              <a:buNone/>
            </a:pPr>
            <a:endParaRPr lang="cs-CZ" b="1" smtClean="0">
              <a:latin typeface="Tahoma" pitchFamily="34" charset="0"/>
            </a:endParaRPr>
          </a:p>
          <a:p>
            <a:pPr marL="609600" indent="-609600" eaLnBrk="1" hangingPunct="1">
              <a:buFont typeface="Arial" charset="0"/>
              <a:buAutoNum type="alphaLcParenR"/>
            </a:pPr>
            <a:r>
              <a:rPr lang="cs-CZ" smtClean="0">
                <a:latin typeface="Tahoma" pitchFamily="34" charset="0"/>
              </a:rPr>
              <a:t>Horské louky</a:t>
            </a:r>
          </a:p>
          <a:p>
            <a:pPr marL="609600" indent="-609600" eaLnBrk="1" hangingPunct="1">
              <a:buFont typeface="Arial" charset="0"/>
              <a:buAutoNum type="alphaLcParenR"/>
            </a:pPr>
            <a:r>
              <a:rPr lang="cs-CZ" smtClean="0">
                <a:latin typeface="Tahoma" pitchFamily="34" charset="0"/>
              </a:rPr>
              <a:t>Rašeliniště</a:t>
            </a:r>
          </a:p>
          <a:p>
            <a:pPr marL="609600" indent="-609600" eaLnBrk="1" hangingPunct="1">
              <a:buFont typeface="Arial" charset="0"/>
              <a:buAutoNum type="alphaLcParenR"/>
            </a:pPr>
            <a:r>
              <a:rPr lang="cs-CZ" smtClean="0">
                <a:latin typeface="Tahoma" pitchFamily="34" charset="0"/>
              </a:rPr>
              <a:t>Stádo divokých koní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 eaLnBrk="1" hangingPunct="1">
              <a:buFont typeface="Arial" charset="0"/>
              <a:buAutoNum type="arabicPeriod" startAt="9"/>
            </a:pPr>
            <a:r>
              <a:rPr lang="cs-CZ" b="1" smtClean="0">
                <a:latin typeface="Tahoma" pitchFamily="34" charset="0"/>
              </a:rPr>
              <a:t>Obec Diana nese stejný název jako:</a:t>
            </a:r>
          </a:p>
          <a:p>
            <a:pPr marL="609600" indent="-609600" eaLnBrk="1" hangingPunct="1">
              <a:buFont typeface="Arial" charset="0"/>
              <a:buNone/>
            </a:pPr>
            <a:endParaRPr lang="cs-CZ" b="1" smtClean="0">
              <a:latin typeface="Tahoma" pitchFamily="34" charset="0"/>
            </a:endParaRPr>
          </a:p>
          <a:p>
            <a:pPr marL="609600" indent="-609600" eaLnBrk="1" hangingPunct="1">
              <a:buFont typeface="Arial" charset="0"/>
              <a:buAutoNum type="alphaLcParenR"/>
            </a:pPr>
            <a:r>
              <a:rPr lang="cs-CZ" smtClean="0">
                <a:latin typeface="Tahoma" pitchFamily="34" charset="0"/>
              </a:rPr>
              <a:t>Bukový prales</a:t>
            </a:r>
          </a:p>
          <a:p>
            <a:pPr marL="609600" indent="-609600" eaLnBrk="1" hangingPunct="1">
              <a:buFont typeface="Arial" charset="0"/>
              <a:buAutoNum type="alphaLcParenR"/>
            </a:pPr>
            <a:r>
              <a:rPr lang="cs-CZ" smtClean="0">
                <a:latin typeface="Tahoma" pitchFamily="34" charset="0"/>
              </a:rPr>
              <a:t>Blízká říčka</a:t>
            </a:r>
          </a:p>
          <a:p>
            <a:pPr marL="609600" indent="-609600" eaLnBrk="1" hangingPunct="1">
              <a:buFont typeface="Arial" charset="0"/>
              <a:buAutoNum type="alphaLcParenR"/>
            </a:pPr>
            <a:r>
              <a:rPr lang="cs-CZ" smtClean="0">
                <a:latin typeface="Tahoma" pitchFamily="34" charset="0"/>
              </a:rPr>
              <a:t>Nedaleká hora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 eaLnBrk="1" hangingPunct="1">
              <a:buFont typeface="Arial" charset="0"/>
              <a:buAutoNum type="arabicPeriod" startAt="10"/>
            </a:pPr>
            <a:r>
              <a:rPr lang="cs-CZ" b="1" smtClean="0">
                <a:latin typeface="Tahoma" pitchFamily="34" charset="0"/>
              </a:rPr>
              <a:t>Po pádu železné opony, tj. otevření hranice s Německem, se na naši stranu Českého lesa rozšířil:</a:t>
            </a:r>
          </a:p>
          <a:p>
            <a:pPr marL="609600" indent="-609600" eaLnBrk="1" hangingPunct="1">
              <a:buFont typeface="Arial" charset="0"/>
              <a:buNone/>
            </a:pPr>
            <a:endParaRPr lang="cs-CZ" b="1" smtClean="0">
              <a:latin typeface="Tahoma" pitchFamily="34" charset="0"/>
            </a:endParaRPr>
          </a:p>
          <a:p>
            <a:pPr marL="609600" indent="-609600" eaLnBrk="1" hangingPunct="1">
              <a:buFont typeface="Arial" charset="0"/>
              <a:buAutoNum type="alphaLcParenR"/>
            </a:pPr>
            <a:r>
              <a:rPr lang="cs-CZ" smtClean="0">
                <a:latin typeface="Tahoma" pitchFamily="34" charset="0"/>
              </a:rPr>
              <a:t>Jelen sika</a:t>
            </a:r>
          </a:p>
          <a:p>
            <a:pPr marL="609600" indent="-609600" eaLnBrk="1" hangingPunct="1">
              <a:buFont typeface="Arial" charset="0"/>
              <a:buAutoNum type="alphaLcParenR"/>
            </a:pPr>
            <a:r>
              <a:rPr lang="cs-CZ" smtClean="0">
                <a:latin typeface="Tahoma" pitchFamily="34" charset="0"/>
              </a:rPr>
              <a:t>Rys ostrovid</a:t>
            </a:r>
          </a:p>
          <a:p>
            <a:pPr marL="609600" indent="-609600" eaLnBrk="1" hangingPunct="1">
              <a:buFont typeface="Arial" charset="0"/>
              <a:buAutoNum type="alphaLcParenR"/>
            </a:pPr>
            <a:r>
              <a:rPr lang="cs-CZ" smtClean="0">
                <a:latin typeface="Tahoma" pitchFamily="34" charset="0"/>
              </a:rPr>
              <a:t>Bobr evropský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Nadpis 1"/>
          <p:cNvSpPr>
            <a:spLocks/>
          </p:cNvSpPr>
          <p:nvPr/>
        </p:nvSpPr>
        <p:spPr bwMode="auto">
          <a:xfrm>
            <a:off x="250825" y="3789363"/>
            <a:ext cx="864235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2800">
                <a:latin typeface="Tahoma" pitchFamily="34" charset="0"/>
              </a:rPr>
              <a:t>Testové otázky byly sestaveny autorem prezentace</a:t>
            </a:r>
            <a:r>
              <a:rPr lang="cs-CZ" sz="2800">
                <a:latin typeface="Calibri" pitchFamily="34" charset="0"/>
              </a:rPr>
              <a:t>.</a:t>
            </a:r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1"/>
          <p:cNvSpPr>
            <a:spLocks noChangeArrowheads="1"/>
          </p:cNvSpPr>
          <p:nvPr/>
        </p:nvSpPr>
        <p:spPr bwMode="auto">
          <a:xfrm>
            <a:off x="468313" y="836613"/>
            <a:ext cx="83518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 i="1" u="sng">
                <a:latin typeface="Tahoma" pitchFamily="34" charset="0"/>
              </a:rPr>
              <a:t>Anotace:</a:t>
            </a:r>
          </a:p>
          <a:p>
            <a:endParaRPr lang="cs-CZ" sz="1000" b="1" i="1" u="sng">
              <a:latin typeface="Tahoma" pitchFamily="34" charset="0"/>
            </a:endParaRPr>
          </a:p>
          <a:p>
            <a:r>
              <a:rPr lang="cs-CZ" sz="2000">
                <a:latin typeface="Tahoma" pitchFamily="34" charset="0"/>
              </a:rPr>
              <a:t>Prezentace je ur</a:t>
            </a:r>
            <a:r>
              <a:rPr lang="cs-CZ" sz="2000"/>
              <a:t>č</a:t>
            </a:r>
            <a:r>
              <a:rPr lang="cs-CZ" sz="2000">
                <a:latin typeface="Tahoma" pitchFamily="34" charset="0"/>
              </a:rPr>
              <a:t>ena ke zjišt</a:t>
            </a:r>
            <a:r>
              <a:rPr lang="cs-CZ" sz="2000"/>
              <a:t>ě</a:t>
            </a:r>
            <a:r>
              <a:rPr lang="cs-CZ" sz="2000">
                <a:latin typeface="Tahoma" pitchFamily="34" charset="0"/>
              </a:rPr>
              <a:t>ní v</a:t>
            </a:r>
            <a:r>
              <a:rPr lang="cs-CZ" sz="2000"/>
              <a:t>ě</a:t>
            </a:r>
            <a:r>
              <a:rPr lang="cs-CZ" sz="2000">
                <a:latin typeface="Tahoma" pitchFamily="34" charset="0"/>
              </a:rPr>
              <a:t>domostí, které </a:t>
            </a:r>
            <a:r>
              <a:rPr lang="cs-CZ" sz="2000"/>
              <a:t>ž</a:t>
            </a:r>
            <a:r>
              <a:rPr lang="cs-CZ" sz="2000">
                <a:latin typeface="Tahoma" pitchFamily="34" charset="0"/>
              </a:rPr>
              <a:t>áci získali v pr</a:t>
            </a:r>
            <a:r>
              <a:rPr lang="cs-CZ" sz="2000"/>
              <a:t>ů</a:t>
            </a:r>
            <a:r>
              <a:rPr lang="cs-CZ" sz="2000">
                <a:latin typeface="Tahoma" pitchFamily="34" charset="0"/>
              </a:rPr>
              <a:t>b</a:t>
            </a:r>
            <a:r>
              <a:rPr lang="cs-CZ" sz="2000"/>
              <a:t>ě</a:t>
            </a:r>
            <a:r>
              <a:rPr lang="cs-CZ" sz="2000">
                <a:latin typeface="Tahoma" pitchFamily="34" charset="0"/>
              </a:rPr>
              <a:t>hu výuky o Tachovsku.</a:t>
            </a:r>
            <a:endParaRPr lang="cs-CZ"/>
          </a:p>
        </p:txBody>
      </p:sp>
      <p:sp>
        <p:nvSpPr>
          <p:cNvPr id="14339" name="Line 6"/>
          <p:cNvSpPr>
            <a:spLocks noChangeShapeType="1"/>
          </p:cNvSpPr>
          <p:nvPr/>
        </p:nvSpPr>
        <p:spPr bwMode="auto">
          <a:xfrm>
            <a:off x="323850" y="2565400"/>
            <a:ext cx="8569325" cy="0"/>
          </a:xfrm>
          <a:prstGeom prst="line">
            <a:avLst/>
          </a:prstGeom>
          <a:noFill/>
          <a:ln w="25400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4340" name="Rectangle 7"/>
          <p:cNvSpPr>
            <a:spLocks noChangeArrowheads="1"/>
          </p:cNvSpPr>
          <p:nvPr/>
        </p:nvSpPr>
        <p:spPr bwMode="auto">
          <a:xfrm>
            <a:off x="468313" y="3068638"/>
            <a:ext cx="82550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cs-CZ" sz="2000" b="1" i="1" u="sng">
                <a:latin typeface="Tahoma" pitchFamily="34" charset="0"/>
              </a:rPr>
              <a:t>Klíčová slova:</a:t>
            </a:r>
          </a:p>
          <a:p>
            <a:pPr marL="342900" indent="-342900"/>
            <a:endParaRPr lang="cs-CZ" sz="1000" b="1" i="1" u="sng">
              <a:latin typeface="Tahoma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cs-CZ" sz="2000">
                <a:latin typeface="Tahoma" pitchFamily="34" charset="0"/>
              </a:rPr>
              <a:t>Testové otázky</a:t>
            </a:r>
            <a:endParaRPr lang="cs-CZ" sz="2000" b="1">
              <a:solidFill>
                <a:schemeClr val="tx2"/>
              </a:solidFill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latin typeface="Tahoma" pitchFamily="34" charset="0"/>
              </a:rPr>
              <a:t>Testové otázky II.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350" y="3860800"/>
            <a:ext cx="6400800" cy="1752600"/>
          </a:xfrm>
        </p:spPr>
        <p:txBody>
          <a:bodyPr>
            <a:normAutofit/>
          </a:bodyPr>
          <a:lstStyle/>
          <a:p>
            <a:pPr eaLnBrk="1" hangingPunct="1"/>
            <a:r>
              <a:rPr lang="cs-CZ" smtClean="0">
                <a:solidFill>
                  <a:schemeClr val="tx1"/>
                </a:solidFill>
                <a:latin typeface="Tahoma" pitchFamily="34" charset="0"/>
              </a:rPr>
              <a:t>Krajina a příroda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eaLnBrk="1" hangingPunct="1">
              <a:buFont typeface="Arial" charset="0"/>
              <a:buAutoNum type="arabicPeriod"/>
            </a:pPr>
            <a:r>
              <a:rPr lang="cs-CZ" b="1" smtClean="0">
                <a:latin typeface="Tahoma" pitchFamily="34" charset="0"/>
              </a:rPr>
              <a:t>Tachovsko je část Západních Čech, kde krajinu utváří zejména:</a:t>
            </a:r>
          </a:p>
          <a:p>
            <a:pPr marL="514350" indent="-514350" eaLnBrk="1" hangingPunct="1">
              <a:buFont typeface="Arial" charset="0"/>
              <a:buAutoNum type="arabicPeriod"/>
            </a:pPr>
            <a:endParaRPr lang="cs-CZ" b="1" smtClean="0">
              <a:latin typeface="Tahoma" pitchFamily="34" charset="0"/>
            </a:endParaRPr>
          </a:p>
          <a:p>
            <a:pPr marL="514350" indent="-514350" eaLnBrk="1" hangingPunct="1">
              <a:buFont typeface="Arial" charset="0"/>
              <a:buAutoNum type="alphaLcParenR"/>
            </a:pPr>
            <a:r>
              <a:rPr lang="cs-CZ" smtClean="0">
                <a:latin typeface="Tahoma" pitchFamily="34" charset="0"/>
              </a:rPr>
              <a:t>Zemědělská výroba</a:t>
            </a:r>
          </a:p>
          <a:p>
            <a:pPr marL="514350" indent="-514350" eaLnBrk="1" hangingPunct="1">
              <a:buFont typeface="Arial" charset="0"/>
              <a:buAutoNum type="alphaLcParenR"/>
            </a:pPr>
            <a:r>
              <a:rPr lang="cs-CZ" smtClean="0">
                <a:latin typeface="Tahoma" pitchFamily="34" charset="0"/>
              </a:rPr>
              <a:t>Průmyslové podniky</a:t>
            </a:r>
          </a:p>
          <a:p>
            <a:pPr marL="514350" indent="-514350" eaLnBrk="1" hangingPunct="1">
              <a:buFont typeface="Arial" charset="0"/>
              <a:buAutoNum type="alphaLcParenR"/>
            </a:pPr>
            <a:r>
              <a:rPr lang="cs-CZ" smtClean="0">
                <a:latin typeface="Tahoma" pitchFamily="34" charset="0"/>
              </a:rPr>
              <a:t>Povrchová těžba uhlí</a:t>
            </a:r>
          </a:p>
          <a:p>
            <a:pPr marL="514350" indent="-514350" eaLnBrk="1" hangingPunct="1">
              <a:buFont typeface="Arial" charset="0"/>
              <a:buNone/>
            </a:pPr>
            <a:endParaRPr lang="cs-CZ" smtClean="0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 eaLnBrk="1" hangingPunct="1">
              <a:buFont typeface="Arial" charset="0"/>
              <a:buAutoNum type="arabicPeriod" startAt="2"/>
            </a:pPr>
            <a:r>
              <a:rPr lang="cs-CZ" b="1" smtClean="0">
                <a:latin typeface="Tahoma" pitchFamily="34" charset="0"/>
              </a:rPr>
              <a:t>Nejrozsáhlejší pohoří na území Tachovska je:</a:t>
            </a:r>
          </a:p>
          <a:p>
            <a:pPr marL="609600" indent="-609600" eaLnBrk="1" hangingPunct="1">
              <a:buFont typeface="Arial" charset="0"/>
              <a:buNone/>
            </a:pPr>
            <a:endParaRPr lang="cs-CZ" b="1" smtClean="0">
              <a:latin typeface="Tahoma" pitchFamily="34" charset="0"/>
            </a:endParaRPr>
          </a:p>
          <a:p>
            <a:pPr marL="609600" indent="-609600" eaLnBrk="1" hangingPunct="1">
              <a:buFont typeface="Arial" charset="0"/>
              <a:buAutoNum type="alphaLcParenR"/>
            </a:pPr>
            <a:r>
              <a:rPr lang="cs-CZ" smtClean="0">
                <a:latin typeface="Tahoma" pitchFamily="34" charset="0"/>
              </a:rPr>
              <a:t>Sedmihoří</a:t>
            </a:r>
          </a:p>
          <a:p>
            <a:pPr marL="609600" indent="-609600" eaLnBrk="1" hangingPunct="1">
              <a:buFont typeface="Arial" charset="0"/>
              <a:buAutoNum type="alphaLcParenR"/>
            </a:pPr>
            <a:r>
              <a:rPr lang="cs-CZ" smtClean="0">
                <a:latin typeface="Tahoma" pitchFamily="34" charset="0"/>
              </a:rPr>
              <a:t>Český les</a:t>
            </a:r>
          </a:p>
          <a:p>
            <a:pPr marL="609600" indent="-609600" eaLnBrk="1" hangingPunct="1">
              <a:buFont typeface="Arial" charset="0"/>
              <a:buAutoNum type="alphaLcParenR"/>
            </a:pPr>
            <a:r>
              <a:rPr lang="cs-CZ" smtClean="0">
                <a:latin typeface="Tahoma" pitchFamily="34" charset="0"/>
              </a:rPr>
              <a:t>Šumava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 eaLnBrk="1" hangingPunct="1">
              <a:buFont typeface="Arial" charset="0"/>
              <a:buAutoNum type="arabicPeriod" startAt="3"/>
            </a:pPr>
            <a:r>
              <a:rPr lang="cs-CZ" b="1" smtClean="0">
                <a:latin typeface="Tahoma" pitchFamily="34" charset="0"/>
              </a:rPr>
              <a:t>Nejvyšším vrcholem Tachovska je:</a:t>
            </a:r>
          </a:p>
          <a:p>
            <a:pPr marL="609600" indent="-609600" eaLnBrk="1" hangingPunct="1">
              <a:buFont typeface="Arial" charset="0"/>
              <a:buAutoNum type="arabicPeriod" startAt="3"/>
            </a:pPr>
            <a:endParaRPr lang="cs-CZ" b="1" smtClean="0">
              <a:latin typeface="Tahoma" pitchFamily="34" charset="0"/>
            </a:endParaRPr>
          </a:p>
          <a:p>
            <a:pPr marL="609600" indent="-609600" eaLnBrk="1" hangingPunct="1">
              <a:buFont typeface="Arial" charset="0"/>
              <a:buAutoNum type="alphaLcParenR"/>
            </a:pPr>
            <a:r>
              <a:rPr lang="cs-CZ" smtClean="0">
                <a:latin typeface="Tahoma" pitchFamily="34" charset="0"/>
              </a:rPr>
              <a:t>Javor </a:t>
            </a:r>
          </a:p>
          <a:p>
            <a:pPr marL="609600" indent="-609600" eaLnBrk="1" hangingPunct="1">
              <a:buFont typeface="Arial" charset="0"/>
              <a:buAutoNum type="alphaLcParenR"/>
            </a:pPr>
            <a:r>
              <a:rPr lang="cs-CZ" smtClean="0">
                <a:latin typeface="Tahoma" pitchFamily="34" charset="0"/>
              </a:rPr>
              <a:t>Vlčák</a:t>
            </a:r>
          </a:p>
          <a:p>
            <a:pPr marL="609600" indent="-609600" eaLnBrk="1" hangingPunct="1">
              <a:buFont typeface="Arial" charset="0"/>
              <a:buAutoNum type="alphaLcParenR"/>
            </a:pPr>
            <a:r>
              <a:rPr lang="cs-CZ" smtClean="0">
                <a:latin typeface="Tahoma" pitchFamily="34" charset="0"/>
              </a:rPr>
              <a:t>Havran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 eaLnBrk="1" hangingPunct="1">
              <a:buFont typeface="Arial" charset="0"/>
              <a:buAutoNum type="arabicPeriod" startAt="4"/>
            </a:pPr>
            <a:r>
              <a:rPr lang="cs-CZ" b="1" smtClean="0">
                <a:latin typeface="Tahoma" pitchFamily="34" charset="0"/>
              </a:rPr>
              <a:t>Nejvyšším vrcholem Českého lesa je:</a:t>
            </a:r>
          </a:p>
          <a:p>
            <a:pPr marL="609600" indent="-609600" eaLnBrk="1" hangingPunct="1">
              <a:buFont typeface="Arial" charset="0"/>
              <a:buNone/>
            </a:pPr>
            <a:endParaRPr lang="cs-CZ" b="1" smtClean="0">
              <a:latin typeface="Tahoma" pitchFamily="34" charset="0"/>
            </a:endParaRPr>
          </a:p>
          <a:p>
            <a:pPr marL="609600" indent="-609600" eaLnBrk="1" hangingPunct="1">
              <a:buFont typeface="Arial" charset="0"/>
              <a:buAutoNum type="alphaLcParenR"/>
            </a:pPr>
            <a:r>
              <a:rPr lang="cs-CZ" smtClean="0">
                <a:latin typeface="Tahoma" pitchFamily="34" charset="0"/>
              </a:rPr>
              <a:t>Čerchov</a:t>
            </a:r>
          </a:p>
          <a:p>
            <a:pPr marL="609600" indent="-609600" eaLnBrk="1" hangingPunct="1">
              <a:buFont typeface="Arial" charset="0"/>
              <a:buAutoNum type="alphaLcParenR"/>
            </a:pPr>
            <a:r>
              <a:rPr lang="cs-CZ" smtClean="0">
                <a:latin typeface="Tahoma" pitchFamily="34" charset="0"/>
              </a:rPr>
              <a:t>Sněžka </a:t>
            </a:r>
          </a:p>
          <a:p>
            <a:pPr marL="609600" indent="-609600" eaLnBrk="1" hangingPunct="1">
              <a:buFont typeface="Arial" charset="0"/>
              <a:buAutoNum type="alphaLcParenR"/>
            </a:pPr>
            <a:r>
              <a:rPr lang="cs-CZ" smtClean="0">
                <a:latin typeface="Tahoma" pitchFamily="34" charset="0"/>
              </a:rPr>
              <a:t>Jirná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 eaLnBrk="1" hangingPunct="1">
              <a:buFont typeface="Arial" charset="0"/>
              <a:buAutoNum type="arabicPeriod" startAt="5"/>
            </a:pPr>
            <a:r>
              <a:rPr lang="cs-CZ" b="1" smtClean="0">
                <a:latin typeface="Tahoma" pitchFamily="34" charset="0"/>
              </a:rPr>
              <a:t>Sedmihoří je nevelké pohoří, kde se v minulosti opracovávala:</a:t>
            </a:r>
          </a:p>
          <a:p>
            <a:pPr marL="609600" indent="-609600" eaLnBrk="1" hangingPunct="1">
              <a:buFont typeface="Arial" charset="0"/>
              <a:buNone/>
            </a:pPr>
            <a:endParaRPr lang="cs-CZ" b="1" smtClean="0">
              <a:latin typeface="Tahoma" pitchFamily="34" charset="0"/>
            </a:endParaRPr>
          </a:p>
          <a:p>
            <a:pPr marL="609600" indent="-609600" eaLnBrk="1" hangingPunct="1">
              <a:buFont typeface="Arial" charset="0"/>
              <a:buAutoNum type="alphaLcParenR"/>
            </a:pPr>
            <a:r>
              <a:rPr lang="cs-CZ" smtClean="0">
                <a:latin typeface="Tahoma" pitchFamily="34" charset="0"/>
              </a:rPr>
              <a:t>Žula</a:t>
            </a:r>
          </a:p>
          <a:p>
            <a:pPr marL="609600" indent="-609600" eaLnBrk="1" hangingPunct="1">
              <a:buFont typeface="Arial" charset="0"/>
              <a:buAutoNum type="alphaLcParenR"/>
            </a:pPr>
            <a:r>
              <a:rPr lang="cs-CZ" smtClean="0">
                <a:latin typeface="Tahoma" pitchFamily="34" charset="0"/>
              </a:rPr>
              <a:t>Vápenec</a:t>
            </a:r>
          </a:p>
          <a:p>
            <a:pPr marL="609600" indent="-609600" eaLnBrk="1" hangingPunct="1">
              <a:buFont typeface="Arial" charset="0"/>
              <a:buAutoNum type="alphaLcParenR"/>
            </a:pPr>
            <a:r>
              <a:rPr lang="cs-CZ" smtClean="0">
                <a:latin typeface="Tahoma" pitchFamily="34" charset="0"/>
              </a:rPr>
              <a:t>Dřevo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 eaLnBrk="1" hangingPunct="1">
              <a:buFont typeface="Arial" charset="0"/>
              <a:buAutoNum type="arabicPeriod" startAt="6"/>
            </a:pPr>
            <a:r>
              <a:rPr lang="cs-CZ" b="1" smtClean="0">
                <a:latin typeface="Tahoma" pitchFamily="34" charset="0"/>
              </a:rPr>
              <a:t>Buky v bukovém pralese na Dianě snadno poznáme podle kůry. Ta má barvu:</a:t>
            </a:r>
          </a:p>
          <a:p>
            <a:pPr marL="609600" indent="-609600" eaLnBrk="1" hangingPunct="1">
              <a:buFont typeface="Arial" charset="0"/>
              <a:buNone/>
            </a:pPr>
            <a:endParaRPr lang="cs-CZ" b="1" smtClean="0">
              <a:latin typeface="Tahoma" pitchFamily="34" charset="0"/>
            </a:endParaRPr>
          </a:p>
          <a:p>
            <a:pPr marL="609600" indent="-609600" eaLnBrk="1" hangingPunct="1">
              <a:buFont typeface="Arial" charset="0"/>
              <a:buAutoNum type="alphaLcParenR"/>
            </a:pPr>
            <a:r>
              <a:rPr lang="cs-CZ" smtClean="0">
                <a:latin typeface="Tahoma" pitchFamily="34" charset="0"/>
              </a:rPr>
              <a:t>Hnědou </a:t>
            </a:r>
          </a:p>
          <a:p>
            <a:pPr marL="609600" indent="-609600" eaLnBrk="1" hangingPunct="1">
              <a:buFont typeface="Arial" charset="0"/>
              <a:buAutoNum type="alphaLcParenR"/>
            </a:pPr>
            <a:r>
              <a:rPr lang="cs-CZ" smtClean="0">
                <a:latin typeface="Tahoma" pitchFamily="34" charset="0"/>
              </a:rPr>
              <a:t>Černou</a:t>
            </a:r>
          </a:p>
          <a:p>
            <a:pPr marL="609600" indent="-609600" eaLnBrk="1" hangingPunct="1">
              <a:buFont typeface="Arial" charset="0"/>
              <a:buAutoNum type="alphaLcParenR"/>
            </a:pPr>
            <a:r>
              <a:rPr lang="cs-CZ" smtClean="0">
                <a:latin typeface="Tahoma" pitchFamily="34" charset="0"/>
              </a:rPr>
              <a:t>Stříbrnou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186</Words>
  <Application>Microsoft Office PowerPoint</Application>
  <PresentationFormat>On-screen Show (4:3)</PresentationFormat>
  <Paragraphs>68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Šablona návrhu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Calibri</vt:lpstr>
      <vt:lpstr>Tahoma</vt:lpstr>
      <vt:lpstr>Wingdings</vt:lpstr>
      <vt:lpstr>Motiv systému Office</vt:lpstr>
      <vt:lpstr>Škola:   Základní škola Kladruby    Husova 203, Kladruby, 349 61  Číslo projektu:  CZ.1.07/1.4.00/21.3668    Modernizace výuky</vt:lpstr>
      <vt:lpstr>Snímek 2</vt:lpstr>
      <vt:lpstr>Testové otázky II.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Testové otázky II</dc:title>
  <dc:creator>Josef Jaša</dc:creator>
  <cp:lastModifiedBy>Dusík</cp:lastModifiedBy>
  <cp:revision>16</cp:revision>
  <dcterms:created xsi:type="dcterms:W3CDTF">2013-07-11T07:53:20Z</dcterms:created>
  <dcterms:modified xsi:type="dcterms:W3CDTF">2014-06-24T11:35:14Z</dcterms:modified>
</cp:coreProperties>
</file>