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63" r:id="rId5"/>
    <p:sldId id="257" r:id="rId6"/>
    <p:sldId id="264" r:id="rId7"/>
    <p:sldId id="265" r:id="rId8"/>
    <p:sldId id="266" r:id="rId9"/>
    <p:sldId id="259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A0AC-46C8-46F1-A024-06495297F5E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8C68-E27C-4712-B8A5-B74F87FAF5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A0AC-46C8-46F1-A024-06495297F5E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8C68-E27C-4712-B8A5-B74F87FAF5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A0AC-46C8-46F1-A024-06495297F5E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8C68-E27C-4712-B8A5-B74F87FAF5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A0AC-46C8-46F1-A024-06495297F5E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8C68-E27C-4712-B8A5-B74F87FAF5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š kladrub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A0AC-46C8-46F1-A024-06495297F5E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8C68-E27C-4712-B8A5-B74F87FAF5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A0AC-46C8-46F1-A024-06495297F5E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8C68-E27C-4712-B8A5-B74F87FAF5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A0AC-46C8-46F1-A024-06495297F5E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8C68-E27C-4712-B8A5-B74F87FAF5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A0AC-46C8-46F1-A024-06495297F5E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8C68-E27C-4712-B8A5-B74F87FAF5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A0AC-46C8-46F1-A024-06495297F5E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8C68-E27C-4712-B8A5-B74F87FAF5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A0AC-46C8-46F1-A024-06495297F5E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8C68-E27C-4712-B8A5-B74F87FAF5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A0AC-46C8-46F1-A024-06495297F5E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8C68-E27C-4712-B8A5-B74F87FAF5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6A0AC-46C8-46F1-A024-06495297F5E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48C68-E27C-4712-B8A5-B74F87FAF52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001000" cy="1071563"/>
          </a:xfrm>
        </p:spPr>
        <p:txBody>
          <a:bodyPr>
            <a:normAutofit fontScale="4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sz="3200" dirty="0" smtClean="0">
                <a:latin typeface="Tahoma" pitchFamily="34" charset="0"/>
              </a:rPr>
              <a:t>      Škola: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3075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5357813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Obdélník 5"/>
          <p:cNvSpPr>
            <a:spLocks noChangeArrowheads="1"/>
          </p:cNvSpPr>
          <p:nvPr/>
        </p:nvSpPr>
        <p:spPr bwMode="auto">
          <a:xfrm>
            <a:off x="714375" y="2928938"/>
            <a:ext cx="75009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Tahoma" pitchFamily="34" charset="0"/>
              </a:rPr>
              <a:t>Autor:			</a:t>
            </a:r>
            <a:r>
              <a:rPr lang="cs-CZ" b="1" dirty="0">
                <a:latin typeface="Tahoma" pitchFamily="34" charset="0"/>
              </a:rPr>
              <a:t>Petr </a:t>
            </a:r>
            <a:r>
              <a:rPr lang="cs-CZ" b="1" dirty="0" err="1">
                <a:latin typeface="Tahoma" pitchFamily="34" charset="0"/>
              </a:rPr>
              <a:t>Kindelmann</a:t>
            </a:r>
            <a:endParaRPr lang="cs-CZ" sz="700" b="1" dirty="0">
              <a:latin typeface="Tahoma" pitchFamily="34" charset="0"/>
            </a:endParaRPr>
          </a:p>
          <a:p>
            <a:r>
              <a:rPr lang="cs-CZ" dirty="0">
                <a:latin typeface="Tahoma" pitchFamily="34" charset="0"/>
              </a:rPr>
              <a:t>Název materiálu:	 	</a:t>
            </a:r>
            <a:r>
              <a:rPr lang="cs-CZ" sz="2400" dirty="0" smtClean="0"/>
              <a:t>Slunce</a:t>
            </a:r>
            <a:endParaRPr lang="cs-CZ" sz="2200" b="1" u="sng" dirty="0">
              <a:latin typeface="Tahoma" pitchFamily="34" charset="0"/>
            </a:endParaRPr>
          </a:p>
          <a:p>
            <a:endParaRPr lang="cs-CZ" dirty="0">
              <a:latin typeface="Tahoma" pitchFamily="34" charset="0"/>
            </a:endParaRPr>
          </a:p>
          <a:p>
            <a:r>
              <a:rPr lang="cs-CZ" dirty="0">
                <a:latin typeface="Tahoma" pitchFamily="34" charset="0"/>
              </a:rPr>
              <a:t>Šablona:			III/2 </a:t>
            </a:r>
          </a:p>
          <a:p>
            <a:r>
              <a:rPr lang="cs-CZ" dirty="0">
                <a:latin typeface="Tahoma" pitchFamily="34" charset="0"/>
              </a:rPr>
              <a:t>Sada:			III2_C.03</a:t>
            </a:r>
          </a:p>
          <a:p>
            <a:r>
              <a:rPr lang="cs-CZ" dirty="0">
                <a:latin typeface="Tahoma" pitchFamily="34" charset="0"/>
              </a:rPr>
              <a:t>Předmět:		Fyzika</a:t>
            </a:r>
          </a:p>
          <a:p>
            <a:r>
              <a:rPr lang="cs-CZ" dirty="0">
                <a:latin typeface="Tahoma" pitchFamily="34" charset="0"/>
              </a:rPr>
              <a:t>Třída:			IX.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http://cs.wikipedia.org/wiki/Slunce, 20.1.2013</a:t>
            </a:r>
          </a:p>
          <a:p>
            <a:r>
              <a:rPr lang="cs-CZ" dirty="0" smtClean="0"/>
              <a:t>http://upload.wikimedia.org/wikipedia/commons/d/df/Sun_in_X-Ray.png , 20.1.2013</a:t>
            </a:r>
          </a:p>
          <a:p>
            <a:r>
              <a:rPr lang="cs-CZ" dirty="0" smtClean="0"/>
              <a:t>http://upload.wikimedia.org/wikipedia/commons/b/b0/Il_Sole_%28ita%29.jpg , 20.1.2013</a:t>
            </a:r>
          </a:p>
          <a:p>
            <a:r>
              <a:rPr lang="cs-CZ" dirty="0" smtClean="0"/>
              <a:t>http://upload.wikimedia.org/wikipedia/commons/thumb/b/b1/Solar_Life_Cycle_cs.svg/728px-Solar_Life_Cycle_cs.svg.png , 20.1.2013</a:t>
            </a:r>
          </a:p>
          <a:p>
            <a:r>
              <a:rPr lang="cs-CZ" dirty="0" smtClean="0"/>
              <a:t>http://upload.wikimedia.org/wikipedia/commons/thumb/c/c7/Solar_eclipse_1999_4.jpg/640px-Solar_eclipse_1999_4.jpg , 20.1.2013</a:t>
            </a:r>
          </a:p>
          <a:p>
            <a:r>
              <a:rPr lang="cs-CZ" dirty="0" smtClean="0"/>
              <a:t>http</a:t>
            </a:r>
            <a:r>
              <a:rPr lang="cs-CZ" smtClean="0"/>
              <a:t>://upload.wikimedia.org/wikipedia/commons/thumb/9/90/NovaSlunecniSoustava.jpg/400px-NovaSlunecniSoustava.jpg , 20.1.2013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7500938" cy="2428875"/>
          </a:xfrm>
        </p:spPr>
        <p:txBody>
          <a:bodyPr>
            <a:normAutofit fontScale="2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sz="8000" u="sng" dirty="0" smtClean="0"/>
              <a:t>Anotace:</a:t>
            </a:r>
          </a:p>
          <a:p>
            <a:pPr>
              <a:buFont typeface="Arial" charset="0"/>
              <a:buNone/>
              <a:defRPr/>
            </a:pPr>
            <a:r>
              <a:rPr lang="cs-CZ" sz="8000" dirty="0" smtClean="0"/>
              <a:t>Předmětem tohoto výukového materiálu </a:t>
            </a:r>
            <a:r>
              <a:rPr lang="cs-CZ" sz="8000" dirty="0" smtClean="0"/>
              <a:t>je Slunce. </a:t>
            </a:r>
            <a:endParaRPr lang="cs-CZ" sz="8000" dirty="0" smtClean="0"/>
          </a:p>
          <a:p>
            <a:pPr>
              <a:buFont typeface="Arial" charset="0"/>
              <a:buNone/>
              <a:defRPr/>
            </a:pPr>
            <a:endParaRPr lang="cs-CZ" sz="8000" dirty="0" smtClean="0"/>
          </a:p>
          <a:p>
            <a:pPr>
              <a:buFont typeface="Arial" charset="0"/>
              <a:buNone/>
              <a:defRPr/>
            </a:pPr>
            <a:r>
              <a:rPr lang="cs-CZ" sz="8000" dirty="0" smtClean="0"/>
              <a:t>	Prezentace doplňuje školní učivo, seznamuje žáky </a:t>
            </a:r>
            <a:r>
              <a:rPr lang="cs-CZ" sz="8000" dirty="0" smtClean="0"/>
              <a:t>s významnými  vesmírnými tělesy, s jejich charakteristikami. Prezentace </a:t>
            </a:r>
            <a:r>
              <a:rPr lang="cs-CZ" sz="8000" dirty="0" smtClean="0"/>
              <a:t>motivuje   žáky  k  zájmu  o  předmět,  k  jejich  vlastnímu  studiu, poukazuje  na </a:t>
            </a:r>
            <a:r>
              <a:rPr lang="cs-CZ" sz="8000" dirty="0" smtClean="0"/>
              <a:t>jedinečnost Sluneční soustavy. </a:t>
            </a:r>
            <a:r>
              <a:rPr lang="cs-CZ" sz="5000" dirty="0" smtClean="0"/>
              <a:t/>
            </a:r>
            <a:br>
              <a:rPr lang="cs-CZ" sz="5000" dirty="0" smtClean="0"/>
            </a:br>
            <a:endParaRPr lang="cs-CZ" sz="5000" dirty="0"/>
          </a:p>
        </p:txBody>
      </p:sp>
      <p:sp>
        <p:nvSpPr>
          <p:cNvPr id="4099" name="Obdélník 3"/>
          <p:cNvSpPr>
            <a:spLocks noChangeArrowheads="1"/>
          </p:cNvSpPr>
          <p:nvPr/>
        </p:nvSpPr>
        <p:spPr bwMode="auto">
          <a:xfrm>
            <a:off x="500063" y="3929063"/>
            <a:ext cx="7786687" cy="147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/>
              <a:t>Klíčová slova: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cs-CZ" sz="2000" b="1" dirty="0" smtClean="0"/>
              <a:t>Slunce</a:t>
            </a:r>
            <a:endParaRPr lang="cs-CZ" sz="2000" b="1" dirty="0"/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cs-CZ" sz="2000" b="1" dirty="0" smtClean="0"/>
              <a:t>Sluneční soustava</a:t>
            </a:r>
          </a:p>
          <a:p>
            <a:pPr marL="742950" lvl="1" indent="-285750">
              <a:spcBef>
                <a:spcPct val="20000"/>
              </a:spcBef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Slunce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786182" y="5500702"/>
            <a:ext cx="1428760" cy="5540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Slunce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Obrázek 4" descr="Sun_in_X-R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285860"/>
            <a:ext cx="5520727" cy="4000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Poloha</a:t>
            </a:r>
            <a:endParaRPr lang="cs-CZ" dirty="0"/>
          </a:p>
        </p:txBody>
      </p:sp>
      <p:pic>
        <p:nvPicPr>
          <p:cNvPr id="7" name="Zástupný symbol pro obsah 6" descr="400px-NovaSlunecniSousta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124" y="1500174"/>
            <a:ext cx="8128057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78634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Slunce vzniklo asi před 4,6 miliardami let a bude svítit ještě dalších 7 miliard </a:t>
            </a:r>
            <a:r>
              <a:rPr lang="cs-CZ" dirty="0" smtClean="0"/>
              <a:t>let.</a:t>
            </a:r>
          </a:p>
          <a:p>
            <a:r>
              <a:rPr lang="cs-CZ" dirty="0"/>
              <a:t>Slunce září díky termonukleárním reakcím </a:t>
            </a:r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dirty="0" smtClean="0"/>
              <a:t>jádře.</a:t>
            </a:r>
          </a:p>
          <a:p>
            <a:r>
              <a:rPr lang="cs-CZ" dirty="0" smtClean="0"/>
              <a:t>Hmotnost Slunce je asi 330 000 krát větší než Země.</a:t>
            </a:r>
          </a:p>
          <a:p>
            <a:r>
              <a:rPr lang="cs-CZ" dirty="0" smtClean="0"/>
              <a:t>Představuje 99,8 % hmotnosti sluneční soustavy. </a:t>
            </a:r>
          </a:p>
          <a:p>
            <a:r>
              <a:rPr lang="cs-CZ" dirty="0" smtClean="0"/>
              <a:t>Hmotu Slunce tvoří převážně vodík, v menší </a:t>
            </a:r>
          </a:p>
          <a:p>
            <a:pPr>
              <a:buNone/>
            </a:pPr>
            <a:r>
              <a:rPr lang="cs-CZ" dirty="0" smtClean="0"/>
              <a:t>	míře helium a stopové množství dalších prvků.</a:t>
            </a:r>
          </a:p>
          <a:p>
            <a:r>
              <a:rPr lang="cs-CZ" dirty="0" smtClean="0"/>
              <a:t>Slunce je koule žhavého plazmatu, neustále produkuje ohromné množství energie. Jeho výkon činí zhruba 4×10</a:t>
            </a:r>
            <a:r>
              <a:rPr lang="cs-CZ" baseline="30000" dirty="0" smtClean="0"/>
              <a:t>26</a:t>
            </a:r>
            <a:r>
              <a:rPr lang="cs-CZ" dirty="0" smtClean="0"/>
              <a:t> W.</a:t>
            </a:r>
          </a:p>
          <a:p>
            <a:r>
              <a:rPr lang="cs-CZ" dirty="0" smtClean="0"/>
              <a:t>Slunce se otáčí jinou rychlostí u pólů a na rovníku.</a:t>
            </a:r>
          </a:p>
          <a:p>
            <a:r>
              <a:rPr lang="cs-CZ" dirty="0" smtClean="0"/>
              <a:t>Světlo dosáhne povrchu Země za 8 minut a 19 sekund.</a:t>
            </a:r>
          </a:p>
          <a:p>
            <a:r>
              <a:rPr lang="cs-CZ" dirty="0" smtClean="0"/>
              <a:t>Povrch </a:t>
            </a:r>
            <a:r>
              <a:rPr lang="cs-CZ" dirty="0"/>
              <a:t>se neustále mění, vznikají a zanikají sluneční skvrny, protuberance, </a:t>
            </a:r>
            <a:r>
              <a:rPr lang="cs-CZ" dirty="0" smtClean="0"/>
              <a:t>erupce. </a:t>
            </a:r>
          </a:p>
          <a:p>
            <a:r>
              <a:rPr lang="cs-CZ" dirty="0" smtClean="0"/>
              <a:t>Má proměnné magnetické pole (11 </a:t>
            </a:r>
            <a:r>
              <a:rPr lang="cs-CZ" dirty="0" err="1" smtClean="0"/>
              <a:t>letý</a:t>
            </a:r>
            <a:r>
              <a:rPr lang="cs-CZ" dirty="0" smtClean="0"/>
              <a:t> cyklus).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Teplota v jádru dosahuje 1,5×10</a:t>
            </a:r>
            <a:r>
              <a:rPr lang="cs-CZ" baseline="30000" dirty="0" smtClean="0"/>
              <a:t>7</a:t>
            </a:r>
            <a:r>
              <a:rPr lang="cs-CZ" dirty="0" smtClean="0"/>
              <a:t> K.</a:t>
            </a:r>
          </a:p>
          <a:p>
            <a:r>
              <a:rPr lang="cs-CZ" dirty="0" smtClean="0"/>
              <a:t>Termojaderná fůze (vodík se mění na hélium).</a:t>
            </a:r>
          </a:p>
          <a:p>
            <a:r>
              <a:rPr lang="cs-CZ" dirty="0" err="1" smtClean="0"/>
              <a:t>Tachoklina</a:t>
            </a:r>
            <a:r>
              <a:rPr lang="cs-CZ" dirty="0" smtClean="0"/>
              <a:t> – generuje magnetické pole.</a:t>
            </a:r>
          </a:p>
          <a:p>
            <a:r>
              <a:rPr lang="cs-CZ" dirty="0" smtClean="0"/>
              <a:t>Konvektivní zóna – ochlazování na 7000K.</a:t>
            </a:r>
          </a:p>
          <a:p>
            <a:r>
              <a:rPr lang="cs-CZ" dirty="0" smtClean="0"/>
              <a:t>Fotosféra – viditelná 5800 K.</a:t>
            </a:r>
          </a:p>
          <a:p>
            <a:r>
              <a:rPr lang="cs-CZ" dirty="0" smtClean="0"/>
              <a:t>Chromosféra – až 300 000K.</a:t>
            </a:r>
          </a:p>
          <a:p>
            <a:r>
              <a:rPr lang="cs-CZ" dirty="0" smtClean="0"/>
              <a:t>Koróna – až 6 000 000K  (viditelná při zatmění).</a:t>
            </a:r>
          </a:p>
          <a:p>
            <a:endParaRPr lang="cs-CZ" dirty="0"/>
          </a:p>
        </p:txBody>
      </p:sp>
      <p:pic>
        <p:nvPicPr>
          <p:cNvPr id="4" name="Obrázek 3" descr="Il_Sole_(ita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902" y="1357298"/>
            <a:ext cx="6608946" cy="5026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a vývoj Slunce</a:t>
            </a:r>
            <a:endParaRPr lang="cs-CZ" dirty="0"/>
          </a:p>
        </p:txBody>
      </p:sp>
      <p:pic>
        <p:nvPicPr>
          <p:cNvPr id="4" name="Zástupný symbol pro obsah 3" descr="728px-Solar_Life_Cycle_cs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214686"/>
            <a:ext cx="8089908" cy="2714632"/>
          </a:xfrm>
        </p:spPr>
      </p:pic>
      <p:sp>
        <p:nvSpPr>
          <p:cNvPr id="5" name="Obdélník 4"/>
          <p:cNvSpPr/>
          <p:nvPr/>
        </p:nvSpPr>
        <p:spPr>
          <a:xfrm>
            <a:off x="571472" y="1357298"/>
            <a:ext cx="7929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Slunce vzniklo spolu se sluneční soustavou z hvězdné mlhoviny. Materiál ve středu </a:t>
            </a:r>
            <a:r>
              <a:rPr lang="cs-CZ" dirty="0" err="1" smtClean="0"/>
              <a:t>globule</a:t>
            </a:r>
            <a:r>
              <a:rPr lang="cs-CZ" dirty="0" smtClean="0"/>
              <a:t> se díky gravitačním kontrakcím začal postupně zahušťovat. Odstředivá síla zrychlovala  rotaci  mlhoviny,  což  vedlo  ke  zploštění  původně  kulaté  </a:t>
            </a:r>
            <a:r>
              <a:rPr lang="cs-CZ" dirty="0" err="1" smtClean="0"/>
              <a:t>globule</a:t>
            </a:r>
            <a:r>
              <a:rPr lang="cs-CZ" dirty="0" smtClean="0"/>
              <a:t>    do </a:t>
            </a:r>
            <a:r>
              <a:rPr lang="cs-CZ" dirty="0" err="1" smtClean="0"/>
              <a:t>protoplanetárního</a:t>
            </a:r>
            <a:r>
              <a:rPr lang="cs-CZ" dirty="0" smtClean="0"/>
              <a:t> disku. V jeho středu se utvořila </a:t>
            </a:r>
            <a:r>
              <a:rPr lang="cs-CZ" dirty="0" err="1" smtClean="0"/>
              <a:t>protohvězda</a:t>
            </a:r>
            <a:r>
              <a:rPr lang="cs-CZ" dirty="0" smtClean="0"/>
              <a:t>, ve středu které rychle začala narůstat hustota a tlak, až došlo k zažehnutí termonukleární reakce.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Zatmění Slunce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357826"/>
            <a:ext cx="8001056" cy="92869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    Úplné zatmění Slunce, které proběhlo 11.srpna 1999 a bylo viditelné z Evropy. Fotografie je pořízena z území Francie.</a:t>
            </a:r>
            <a:endParaRPr lang="cs-CZ" dirty="0"/>
          </a:p>
        </p:txBody>
      </p:sp>
      <p:pic>
        <p:nvPicPr>
          <p:cNvPr id="4" name="Obrázek 3" descr="Solar_eclipse_1999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414" y="1357298"/>
            <a:ext cx="3961974" cy="3900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Základní </a:t>
            </a:r>
            <a:r>
              <a:rPr lang="cs-CZ" b="1" dirty="0"/>
              <a:t>data o Slunci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hmotnost </a:t>
            </a:r>
            <a:r>
              <a:rPr lang="cs-CZ" dirty="0" smtClean="0"/>
              <a:t>			1,989×10</a:t>
            </a:r>
            <a:r>
              <a:rPr lang="cs-CZ" baseline="30000" dirty="0" smtClean="0"/>
              <a:t>30</a:t>
            </a:r>
            <a:r>
              <a:rPr lang="cs-CZ" dirty="0" smtClean="0"/>
              <a:t> </a:t>
            </a:r>
            <a:r>
              <a:rPr lang="cs-CZ" dirty="0"/>
              <a:t>kg</a:t>
            </a:r>
          </a:p>
          <a:p>
            <a:r>
              <a:rPr lang="cs-CZ" dirty="0"/>
              <a:t> průměr </a:t>
            </a:r>
            <a:r>
              <a:rPr lang="cs-CZ" dirty="0" smtClean="0"/>
              <a:t>				1 </a:t>
            </a:r>
            <a:r>
              <a:rPr lang="cs-CZ" dirty="0"/>
              <a:t>400 000 km </a:t>
            </a:r>
          </a:p>
          <a:p>
            <a:r>
              <a:rPr lang="cs-CZ" dirty="0"/>
              <a:t>teplota povrchu </a:t>
            </a:r>
            <a:r>
              <a:rPr lang="cs-CZ" dirty="0" smtClean="0"/>
              <a:t>			5 </a:t>
            </a:r>
            <a:r>
              <a:rPr lang="cs-CZ" dirty="0"/>
              <a:t>700 K </a:t>
            </a:r>
          </a:p>
          <a:p>
            <a:r>
              <a:rPr lang="cs-CZ" dirty="0"/>
              <a:t>teplota </a:t>
            </a:r>
            <a:r>
              <a:rPr lang="cs-CZ" dirty="0" smtClean="0"/>
              <a:t>jádra			15 </a:t>
            </a:r>
            <a:r>
              <a:rPr lang="cs-CZ" dirty="0"/>
              <a:t>000 </a:t>
            </a:r>
            <a:r>
              <a:rPr lang="cs-CZ" dirty="0" err="1"/>
              <a:t>000</a:t>
            </a:r>
            <a:r>
              <a:rPr lang="cs-CZ" dirty="0"/>
              <a:t> K </a:t>
            </a:r>
          </a:p>
          <a:p>
            <a:r>
              <a:rPr lang="cs-CZ" dirty="0"/>
              <a:t>doba otočení  kolem osy </a:t>
            </a:r>
            <a:r>
              <a:rPr lang="cs-CZ" dirty="0" smtClean="0"/>
              <a:t> 	25 </a:t>
            </a:r>
            <a:r>
              <a:rPr lang="cs-CZ" dirty="0"/>
              <a:t>dní </a:t>
            </a:r>
            <a:r>
              <a:rPr lang="cs-CZ" dirty="0" smtClean="0"/>
              <a:t>rovník</a:t>
            </a:r>
            <a:r>
              <a:rPr lang="cs-CZ" dirty="0"/>
              <a:t>   </a:t>
            </a:r>
            <a:br>
              <a:rPr lang="cs-CZ" dirty="0"/>
            </a:br>
            <a:r>
              <a:rPr lang="cs-CZ" dirty="0"/>
              <a:t>                                        </a:t>
            </a:r>
            <a:r>
              <a:rPr lang="cs-CZ" dirty="0" smtClean="0"/>
              <a:t>     	36 </a:t>
            </a:r>
            <a:r>
              <a:rPr lang="cs-CZ" dirty="0"/>
              <a:t>dní póly </a:t>
            </a:r>
            <a:endParaRPr lang="cs-CZ" dirty="0" smtClean="0"/>
          </a:p>
          <a:p>
            <a:r>
              <a:rPr lang="cs-CZ" dirty="0" smtClean="0"/>
              <a:t>tíhové zrychlení 			28 g </a:t>
            </a:r>
          </a:p>
          <a:p>
            <a:r>
              <a:rPr lang="cs-CZ" dirty="0" smtClean="0"/>
              <a:t>průměrná </a:t>
            </a:r>
            <a:r>
              <a:rPr lang="cs-CZ" dirty="0"/>
              <a:t>hustota </a:t>
            </a:r>
            <a:r>
              <a:rPr lang="cs-CZ" dirty="0" smtClean="0"/>
              <a:t>		1,4 g/cm</a:t>
            </a:r>
            <a:r>
              <a:rPr lang="cs-CZ" baseline="30000" dirty="0" smtClean="0"/>
              <a:t>3    </a:t>
            </a:r>
          </a:p>
          <a:p>
            <a:r>
              <a:rPr lang="cs-CZ" sz="2600" dirty="0" smtClean="0"/>
              <a:t>vzdálenost středu Mléčné dráhy 	</a:t>
            </a:r>
            <a:r>
              <a:rPr lang="cs-CZ" dirty="0" smtClean="0"/>
              <a:t>26 000 světelných let</a:t>
            </a:r>
          </a:p>
          <a:p>
            <a:r>
              <a:rPr lang="cs-CZ" dirty="0" smtClean="0"/>
              <a:t> doba oběhu 			226 milionů let. 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93</Words>
  <Application>Microsoft Office PowerPoint</Application>
  <PresentationFormat>Předvádění na obrazovce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Slunce</vt:lpstr>
      <vt:lpstr>Poloha</vt:lpstr>
      <vt:lpstr>Charakteristika</vt:lpstr>
      <vt:lpstr>Složení</vt:lpstr>
      <vt:lpstr>Vznik a vývoj Slunce</vt:lpstr>
      <vt:lpstr>Zatmění Slunce</vt:lpstr>
      <vt:lpstr> Základní data o Slunci </vt:lpstr>
      <vt:lpstr>Zdroj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Slunce</dc:title>
  <dc:creator>Your User Name</dc:creator>
  <cp:lastModifiedBy>acer</cp:lastModifiedBy>
  <cp:revision>15</cp:revision>
  <dcterms:created xsi:type="dcterms:W3CDTF">2011-08-04T15:13:17Z</dcterms:created>
  <dcterms:modified xsi:type="dcterms:W3CDTF">2014-07-07T06:12:55Z</dcterms:modified>
</cp:coreProperties>
</file>