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70" r:id="rId5"/>
    <p:sldId id="257" r:id="rId6"/>
    <p:sldId id="271" r:id="rId7"/>
    <p:sldId id="272" r:id="rId8"/>
    <p:sldId id="273" r:id="rId9"/>
    <p:sldId id="274" r:id="rId10"/>
    <p:sldId id="258" r:id="rId11"/>
    <p:sldId id="259" r:id="rId12"/>
    <p:sldId id="265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š kladrub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se zakulaceným příčným rohem 4"/>
          <p:cNvSpPr/>
          <p:nvPr userDrawn="1"/>
        </p:nvSpPr>
        <p:spPr>
          <a:xfrm>
            <a:off x="214313" y="142875"/>
            <a:ext cx="8786812" cy="6500813"/>
          </a:xfrm>
          <a:prstGeom prst="round2Diag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428625" y="6335713"/>
            <a:ext cx="8286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spc="3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Základní škola Kladruby 2011</a:t>
            </a:r>
            <a:r>
              <a:rPr lang="cs-CZ" sz="1400" spc="3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</a:t>
            </a:r>
            <a:endParaRPr lang="cs-CZ" sz="1400" spc="3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Obdélník 6"/>
          <p:cNvSpPr/>
          <p:nvPr userDrawn="1"/>
        </p:nvSpPr>
        <p:spPr>
          <a:xfrm>
            <a:off x="8786813" y="0"/>
            <a:ext cx="357187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aoblený obdélník 7"/>
          <p:cNvSpPr/>
          <p:nvPr userDrawn="1"/>
        </p:nvSpPr>
        <p:spPr>
          <a:xfrm>
            <a:off x="428625" y="1000125"/>
            <a:ext cx="9215438" cy="21431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9" name="Přímá spojovací čára 8"/>
          <p:cNvCxnSpPr/>
          <p:nvPr userDrawn="1"/>
        </p:nvCxnSpPr>
        <p:spPr>
          <a:xfrm rot="5400000">
            <a:off x="5641975" y="3429000"/>
            <a:ext cx="6859588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 userDrawn="1"/>
        </p:nvCxnSpPr>
        <p:spPr>
          <a:xfrm rot="5400000">
            <a:off x="6786562" y="4786313"/>
            <a:ext cx="4144963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 userDrawn="1"/>
        </p:nvCxnSpPr>
        <p:spPr>
          <a:xfrm rot="16200000" flipH="1">
            <a:off x="8429625" y="428625"/>
            <a:ext cx="8572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 userDrawn="1"/>
        </p:nvCxnSpPr>
        <p:spPr>
          <a:xfrm rot="5400000">
            <a:off x="5358607" y="3428206"/>
            <a:ext cx="6858000" cy="1587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 userDrawn="1"/>
        </p:nvCxnSpPr>
        <p:spPr>
          <a:xfrm rot="5400000">
            <a:off x="5572919" y="3428206"/>
            <a:ext cx="6858000" cy="1588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 userDrawn="1"/>
        </p:nvCxnSpPr>
        <p:spPr>
          <a:xfrm rot="5400000">
            <a:off x="7787481" y="5930107"/>
            <a:ext cx="1857375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71438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7" name="Přímá spojovací čára 16"/>
          <p:cNvCxnSpPr/>
          <p:nvPr userDrawn="1"/>
        </p:nvCxnSpPr>
        <p:spPr>
          <a:xfrm rot="5400000">
            <a:off x="-3428206" y="3428206"/>
            <a:ext cx="6858000" cy="1588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 userDrawn="1"/>
        </p:nvCxnSpPr>
        <p:spPr>
          <a:xfrm rot="5400000">
            <a:off x="-786606" y="5930107"/>
            <a:ext cx="1857375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 userDrawn="1"/>
        </p:nvCxnSpPr>
        <p:spPr>
          <a:xfrm rot="5400000">
            <a:off x="-143668" y="284956"/>
            <a:ext cx="571500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 userDrawn="1"/>
        </p:nvCxnSpPr>
        <p:spPr>
          <a:xfrm rot="5400000">
            <a:off x="-1999456" y="4785519"/>
            <a:ext cx="4143375" cy="158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2" descr="logo_sko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16986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Přímá spojovací čára 21"/>
          <p:cNvCxnSpPr/>
          <p:nvPr userDrawn="1"/>
        </p:nvCxnSpPr>
        <p:spPr>
          <a:xfrm rot="5400000">
            <a:off x="8430419" y="284956"/>
            <a:ext cx="571500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742952" y="214290"/>
            <a:ext cx="5757874" cy="714380"/>
          </a:xfrm>
        </p:spPr>
        <p:txBody>
          <a:bodyPr>
            <a:noAutofit/>
          </a:bodyPr>
          <a:lstStyle>
            <a:lvl1pPr algn="l">
              <a:defRPr sz="3200" b="1" kern="0" spc="0" baseline="0"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1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001056" cy="4625989"/>
          </a:xfrm>
        </p:spPr>
        <p:txBody>
          <a:bodyPr/>
          <a:lstStyle>
            <a:lvl1pPr>
              <a:defRPr sz="3000"/>
            </a:lvl1pPr>
            <a:lvl2pPr>
              <a:buFont typeface="Courier New" pitchFamily="49" charset="0"/>
              <a:buChar char="o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C50B-B504-46F1-8871-2BEF2079FF2C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FA6B-C3E9-4C96-B206-6F3279A54C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428750"/>
            <a:ext cx="8001000" cy="1071563"/>
          </a:xfrm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sz="3200" dirty="0" smtClean="0">
                <a:latin typeface="Tahoma" pitchFamily="34" charset="0"/>
              </a:rPr>
              <a:t>      Škola:</a:t>
            </a:r>
            <a:r>
              <a:rPr lang="cs-CZ" sz="4000" dirty="0" smtClean="0">
                <a:latin typeface="Tahoma" pitchFamily="34" charset="0"/>
              </a:rPr>
              <a:t>			</a:t>
            </a:r>
            <a:r>
              <a:rPr lang="cs-CZ" sz="4000" b="1" dirty="0" smtClean="0">
                <a:latin typeface="Tahoma" pitchFamily="34" charset="0"/>
              </a:rPr>
              <a:t>Základní škola Kladruby</a:t>
            </a:r>
            <a:br>
              <a:rPr lang="cs-CZ" sz="4000" b="1" dirty="0" smtClean="0">
                <a:latin typeface="Tahoma" pitchFamily="34" charset="0"/>
              </a:rPr>
            </a:br>
            <a:r>
              <a:rPr lang="cs-CZ" sz="3600" b="1" dirty="0" smtClean="0">
                <a:latin typeface="Tahoma" pitchFamily="34" charset="0"/>
              </a:rPr>
              <a:t>			</a:t>
            </a:r>
            <a:r>
              <a:rPr lang="cs-CZ" sz="3200" b="1" dirty="0" smtClean="0">
                <a:latin typeface="Tahoma" pitchFamily="34" charset="0"/>
              </a:rPr>
              <a:t>Husova 203, Kladruby, 349 61</a:t>
            </a:r>
            <a:r>
              <a:rPr lang="cs-CZ" sz="3600" b="1" dirty="0" smtClean="0">
                <a:latin typeface="Tahoma" pitchFamily="34" charset="0"/>
              </a:rPr>
              <a:t/>
            </a:r>
            <a:br>
              <a:rPr lang="cs-CZ" sz="3600" b="1" dirty="0" smtClean="0">
                <a:latin typeface="Tahoma" pitchFamily="34" charset="0"/>
              </a:rPr>
            </a:br>
            <a:r>
              <a:rPr lang="cs-CZ" sz="1200" b="1" dirty="0" smtClean="0">
                <a:latin typeface="Tahoma" pitchFamily="34" charset="0"/>
              </a:rPr>
              <a:t/>
            </a:r>
            <a:br>
              <a:rPr lang="cs-CZ" sz="1200" b="1" dirty="0" smtClean="0">
                <a:latin typeface="Tahoma" pitchFamily="34" charset="0"/>
              </a:rPr>
            </a:br>
            <a:r>
              <a:rPr lang="cs-CZ" sz="3200" dirty="0" smtClean="0">
                <a:latin typeface="Tahoma" pitchFamily="34" charset="0"/>
              </a:rPr>
              <a:t>Číslo projektu:</a:t>
            </a:r>
            <a:r>
              <a:rPr lang="cs-CZ" sz="3600" dirty="0" smtClean="0">
                <a:latin typeface="Tahoma" pitchFamily="34" charset="0"/>
              </a:rPr>
              <a:t>		</a:t>
            </a:r>
            <a:r>
              <a:rPr lang="cs-CZ" sz="3200" b="1" dirty="0" smtClean="0">
                <a:latin typeface="Tahoma" pitchFamily="34" charset="0"/>
              </a:rPr>
              <a:t>CZ.1.07/1.4.00/21.3668</a:t>
            </a:r>
            <a:br>
              <a:rPr lang="cs-CZ" sz="3200" b="1" dirty="0" smtClean="0">
                <a:latin typeface="Tahoma" pitchFamily="34" charset="0"/>
              </a:rPr>
            </a:br>
            <a:r>
              <a:rPr lang="cs-CZ" sz="3200" b="1" dirty="0" smtClean="0">
                <a:latin typeface="Tahoma" pitchFamily="34" charset="0"/>
              </a:rPr>
              <a:t>			Modernizace výuky</a:t>
            </a:r>
            <a:endParaRPr lang="cs-CZ" dirty="0"/>
          </a:p>
        </p:txBody>
      </p:sp>
      <p:pic>
        <p:nvPicPr>
          <p:cNvPr id="3075" name="Picture 3" descr="OPVK_hor_zakladni_logolink_CMYK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5357813"/>
            <a:ext cx="568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Obdélník 5"/>
          <p:cNvSpPr>
            <a:spLocks noChangeArrowheads="1"/>
          </p:cNvSpPr>
          <p:nvPr/>
        </p:nvSpPr>
        <p:spPr bwMode="auto">
          <a:xfrm>
            <a:off x="714375" y="2928938"/>
            <a:ext cx="75009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Tahoma" pitchFamily="34" charset="0"/>
              </a:rPr>
              <a:t>Autor:			</a:t>
            </a:r>
            <a:r>
              <a:rPr lang="cs-CZ" b="1" dirty="0">
                <a:latin typeface="Tahoma" pitchFamily="34" charset="0"/>
              </a:rPr>
              <a:t>Petr </a:t>
            </a:r>
            <a:r>
              <a:rPr lang="cs-CZ" b="1" dirty="0" err="1">
                <a:latin typeface="Tahoma" pitchFamily="34" charset="0"/>
              </a:rPr>
              <a:t>Kindelmann</a:t>
            </a:r>
            <a:endParaRPr lang="cs-CZ" sz="700" b="1" dirty="0">
              <a:latin typeface="Tahoma" pitchFamily="34" charset="0"/>
            </a:endParaRPr>
          </a:p>
          <a:p>
            <a:r>
              <a:rPr lang="cs-CZ" dirty="0">
                <a:latin typeface="Tahoma" pitchFamily="34" charset="0"/>
              </a:rPr>
              <a:t>Název materiálu:	 	</a:t>
            </a:r>
            <a:r>
              <a:rPr lang="cs-CZ" sz="2400" dirty="0" smtClean="0"/>
              <a:t>Země</a:t>
            </a:r>
            <a:endParaRPr lang="cs-CZ" sz="2200" b="1" u="sng" dirty="0">
              <a:latin typeface="Tahoma" pitchFamily="34" charset="0"/>
            </a:endParaRPr>
          </a:p>
          <a:p>
            <a:endParaRPr lang="cs-CZ" dirty="0">
              <a:latin typeface="Tahoma" pitchFamily="34" charset="0"/>
            </a:endParaRPr>
          </a:p>
          <a:p>
            <a:r>
              <a:rPr lang="cs-CZ" dirty="0">
                <a:latin typeface="Tahoma" pitchFamily="34" charset="0"/>
              </a:rPr>
              <a:t>Šablona:			III/2 </a:t>
            </a:r>
          </a:p>
          <a:p>
            <a:r>
              <a:rPr lang="cs-CZ" dirty="0">
                <a:latin typeface="Tahoma" pitchFamily="34" charset="0"/>
              </a:rPr>
              <a:t>Sada:			III2_C.03</a:t>
            </a:r>
          </a:p>
          <a:p>
            <a:r>
              <a:rPr lang="cs-CZ" dirty="0">
                <a:latin typeface="Tahoma" pitchFamily="34" charset="0"/>
              </a:rPr>
              <a:t>Předmět:		Fyzika</a:t>
            </a:r>
          </a:p>
          <a:p>
            <a:r>
              <a:rPr lang="cs-CZ" dirty="0">
                <a:latin typeface="Tahoma" pitchFamily="34" charset="0"/>
              </a:rPr>
              <a:t>Třída:			IX.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Jedinečnost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Všeobecně se soudí, že život na Zemi vznikl před 3,7 miliardami let.</a:t>
            </a:r>
          </a:p>
          <a:p>
            <a:pPr algn="just"/>
            <a:r>
              <a:rPr lang="cs-CZ" dirty="0" smtClean="0"/>
              <a:t>Na rozhraní pevného vnitřního jádra a polotekutého vnějšího jádra dochází k pohybu těchto dvou sfér vůči sobě, čímž se vnitřek Země chová jako dynamo a dochází tak ke generování magnetického pole. Planeta je tak chráněna štítem v podobě magnetosféry,  který odklání dopadající vysokoenergetické částice vycházející ze Slunce.</a:t>
            </a:r>
          </a:p>
          <a:p>
            <a:r>
              <a:rPr lang="pl-PL" dirty="0" smtClean="0"/>
              <a:t>Klima na Zemi je dlouhodobě stabilní.</a:t>
            </a:r>
          </a:p>
          <a:p>
            <a:r>
              <a:rPr lang="cs-CZ" dirty="0" smtClean="0"/>
              <a:t>Atmosféra chrání povrch Země před dopadem některých druhů slunečního záření.</a:t>
            </a:r>
          </a:p>
          <a:p>
            <a:r>
              <a:rPr lang="cs-CZ" dirty="0" smtClean="0"/>
              <a:t>Země je jedinou planetou naší sluneční soustavy, jejíž povrch je pokryt kapalnou vodou.</a:t>
            </a:r>
          </a:p>
        </p:txBody>
      </p:sp>
      <p:pic>
        <p:nvPicPr>
          <p:cNvPr id="4" name="Obrázek 3" descr="Moon_Frame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285860"/>
            <a:ext cx="4956264" cy="490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Měsíc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Měsíc obíhá kolem Země a rotuje tzv. vázanou rotací (doba oběhu a rotace je shodná).</a:t>
            </a:r>
          </a:p>
          <a:p>
            <a:r>
              <a:rPr lang="cs-CZ" dirty="0" smtClean="0"/>
              <a:t>Stále vidíme přibližně jen přivrácenou polokouli Měsíce.</a:t>
            </a:r>
          </a:p>
          <a:p>
            <a:r>
              <a:rPr lang="cs-CZ" dirty="0" smtClean="0"/>
              <a:t>Měsíc je prvním cizím tělesem, na kterém stanul člověk</a:t>
            </a:r>
          </a:p>
          <a:p>
            <a:pPr lvl="1"/>
            <a:r>
              <a:rPr lang="cs-CZ" dirty="0" err="1" smtClean="0"/>
              <a:t>Neil</a:t>
            </a:r>
            <a:r>
              <a:rPr lang="cs-CZ" dirty="0" smtClean="0"/>
              <a:t> Armstrong, 1969, Apollo 11. </a:t>
            </a:r>
          </a:p>
          <a:p>
            <a:r>
              <a:rPr lang="cs-CZ" dirty="0" smtClean="0"/>
              <a:t>Voda na Měsíci byla objevena ve stinných částech kráterů a pod povrchem. </a:t>
            </a:r>
          </a:p>
          <a:p>
            <a:r>
              <a:rPr lang="cs-CZ" dirty="0" smtClean="0"/>
              <a:t>Povrch Měsíce je pokryt drobnou </a:t>
            </a:r>
            <a:r>
              <a:rPr lang="cs-CZ" dirty="0" err="1" smtClean="0"/>
              <a:t>drťí</a:t>
            </a:r>
            <a:r>
              <a:rPr lang="cs-CZ" dirty="0" smtClean="0"/>
              <a:t> s vysokým obsahem skla. </a:t>
            </a:r>
          </a:p>
          <a:p>
            <a:r>
              <a:rPr lang="cs-CZ" dirty="0" smtClean="0"/>
              <a:t>Měsíc má malé pevné jádro obklopené plastickou vrstvou v hloubce 1000 km pod povrchem.</a:t>
            </a:r>
          </a:p>
          <a:p>
            <a:endParaRPr lang="cs-CZ" dirty="0" smtClean="0"/>
          </a:p>
          <a:p>
            <a:r>
              <a:rPr lang="cs-CZ" dirty="0" smtClean="0"/>
              <a:t>Původ Měsíce byl pravděpodobně spojen s dopadem velkého </a:t>
            </a:r>
            <a:r>
              <a:rPr lang="cs-CZ" dirty="0" err="1" smtClean="0"/>
              <a:t>impaktu</a:t>
            </a:r>
            <a:r>
              <a:rPr lang="cs-CZ" dirty="0" smtClean="0"/>
              <a:t> na Zemi v krátké době po jejím zformování.</a:t>
            </a:r>
            <a:endParaRPr lang="cs-CZ" dirty="0"/>
          </a:p>
        </p:txBody>
      </p:sp>
      <p:pic>
        <p:nvPicPr>
          <p:cNvPr id="4" name="Obrázek 3" descr="Earth_moon_size_comparis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06341"/>
            <a:ext cx="5857916" cy="4939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data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hmotnost </a:t>
            </a:r>
            <a:r>
              <a:rPr lang="cs-CZ" dirty="0" smtClean="0"/>
              <a:t>					5,9×10</a:t>
            </a:r>
            <a:r>
              <a:rPr lang="cs-CZ" baseline="30000" dirty="0" smtClean="0"/>
              <a:t>24</a:t>
            </a:r>
            <a:r>
              <a:rPr lang="cs-CZ" dirty="0" smtClean="0"/>
              <a:t> </a:t>
            </a:r>
            <a:r>
              <a:rPr lang="cs-CZ" dirty="0"/>
              <a:t>kg</a:t>
            </a:r>
          </a:p>
          <a:p>
            <a:r>
              <a:rPr lang="cs-CZ" dirty="0" smtClean="0"/>
              <a:t>průměr 					12 </a:t>
            </a:r>
            <a:r>
              <a:rPr lang="cs-CZ" dirty="0"/>
              <a:t>700 km</a:t>
            </a:r>
          </a:p>
          <a:p>
            <a:r>
              <a:rPr lang="cs-CZ" dirty="0" smtClean="0"/>
              <a:t>hustota 					</a:t>
            </a:r>
            <a:r>
              <a:rPr lang="cs-CZ" sz="2800" dirty="0" smtClean="0"/>
              <a:t>5 </a:t>
            </a:r>
            <a:r>
              <a:rPr lang="cs-CZ" sz="2800" dirty="0"/>
              <a:t>520 kg m</a:t>
            </a:r>
            <a:r>
              <a:rPr lang="cs-CZ" sz="2800" baseline="30000" dirty="0"/>
              <a:t>−3</a:t>
            </a:r>
            <a:r>
              <a:rPr lang="cs-CZ" sz="2800" dirty="0"/>
              <a:t> </a:t>
            </a:r>
          </a:p>
          <a:p>
            <a:r>
              <a:rPr lang="cs-CZ" dirty="0"/>
              <a:t>o</a:t>
            </a:r>
            <a:r>
              <a:rPr lang="cs-CZ" dirty="0" smtClean="0"/>
              <a:t>bjem					</a:t>
            </a:r>
            <a:r>
              <a:rPr lang="cs-CZ" sz="2400" dirty="0" smtClean="0"/>
              <a:t>108,32x10</a:t>
            </a:r>
            <a:r>
              <a:rPr lang="cs-CZ" sz="2400" baseline="30000" dirty="0" smtClean="0"/>
              <a:t>10</a:t>
            </a:r>
            <a:r>
              <a:rPr lang="cs-CZ" sz="2400" dirty="0" smtClean="0"/>
              <a:t> km</a:t>
            </a:r>
          </a:p>
          <a:p>
            <a:r>
              <a:rPr lang="cs-CZ" dirty="0" smtClean="0"/>
              <a:t>průměrná </a:t>
            </a:r>
            <a:r>
              <a:rPr lang="cs-CZ" dirty="0"/>
              <a:t>povrchová teplota </a:t>
            </a:r>
            <a:r>
              <a:rPr lang="cs-CZ" dirty="0" smtClean="0"/>
              <a:t>		13</a:t>
            </a:r>
            <a:r>
              <a:rPr lang="cs-CZ" dirty="0"/>
              <a:t> °C</a:t>
            </a:r>
          </a:p>
          <a:p>
            <a:r>
              <a:rPr lang="cs-CZ" dirty="0" smtClean="0"/>
              <a:t>doba </a:t>
            </a:r>
            <a:r>
              <a:rPr lang="cs-CZ" dirty="0"/>
              <a:t>otočení kolem osy </a:t>
            </a:r>
            <a:r>
              <a:rPr lang="cs-CZ" dirty="0" smtClean="0"/>
              <a:t>			1 </a:t>
            </a:r>
            <a:r>
              <a:rPr lang="cs-CZ" dirty="0"/>
              <a:t>den</a:t>
            </a:r>
          </a:p>
          <a:p>
            <a:r>
              <a:rPr lang="cs-CZ" dirty="0" smtClean="0"/>
              <a:t>doba </a:t>
            </a:r>
            <a:r>
              <a:rPr lang="cs-CZ" dirty="0"/>
              <a:t>oběhu kolem Slunce </a:t>
            </a:r>
            <a:r>
              <a:rPr lang="cs-CZ" dirty="0" smtClean="0"/>
              <a:t>		365,26 dne</a:t>
            </a:r>
            <a:endParaRPr lang="cs-CZ" dirty="0"/>
          </a:p>
          <a:p>
            <a:r>
              <a:rPr lang="cs-CZ" dirty="0"/>
              <a:t>dne průměrná vzdálenost od Slunce  </a:t>
            </a:r>
            <a:r>
              <a:rPr lang="cs-CZ" dirty="0" smtClean="0"/>
              <a:t>	</a:t>
            </a:r>
            <a:r>
              <a:rPr lang="cs-CZ" sz="2800" dirty="0" smtClean="0"/>
              <a:t>149×10</a:t>
            </a:r>
            <a:r>
              <a:rPr lang="cs-CZ" sz="2800" baseline="30000" dirty="0" smtClean="0"/>
              <a:t>6</a:t>
            </a:r>
            <a:r>
              <a:rPr lang="cs-CZ" sz="2800" dirty="0" smtClean="0"/>
              <a:t> </a:t>
            </a:r>
            <a:r>
              <a:rPr lang="cs-CZ" sz="2800" dirty="0"/>
              <a:t>km </a:t>
            </a:r>
          </a:p>
          <a:p>
            <a:r>
              <a:rPr lang="cs-CZ" dirty="0"/>
              <a:t>počet měsíců </a:t>
            </a:r>
            <a:r>
              <a:rPr lang="cs-CZ" dirty="0" smtClean="0"/>
              <a:t>				1 </a:t>
            </a:r>
            <a:endParaRPr lang="cs-CZ" dirty="0"/>
          </a:p>
          <a:p>
            <a:r>
              <a:rPr lang="cs-CZ" dirty="0"/>
              <a:t>oběžná rychlost kolem Slunce </a:t>
            </a:r>
            <a:r>
              <a:rPr lang="cs-CZ" dirty="0" smtClean="0"/>
              <a:t>		30 </a:t>
            </a:r>
            <a:r>
              <a:rPr lang="cs-CZ" dirty="0"/>
              <a:t>km/s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http://cs.wikipedia.org/wiki/Zem%C4%9B, 18.4.2014</a:t>
            </a:r>
          </a:p>
          <a:p>
            <a:r>
              <a:rPr lang="cs-CZ" dirty="0" smtClean="0"/>
              <a:t>http://upload.wikimedia.org/wikipedia/commons/thumb/9/97/The_Earth_seen_from_Apollo_17.jpg/280px-The_Earth_seen_from_Apollo_17.jpg, 18.4.2014</a:t>
            </a:r>
          </a:p>
          <a:p>
            <a:r>
              <a:rPr lang="cs-CZ" dirty="0" smtClean="0"/>
              <a:t>http://upload.wikimedia.org/wikipedia/commons/0/0e/Pr%C5%AF%C5%99ez_Zem%C3%AD.png, 18.4.2014</a:t>
            </a:r>
          </a:p>
          <a:p>
            <a:r>
              <a:rPr lang="cs-CZ" dirty="0" smtClean="0"/>
              <a:t>http://upload.wikimedia.org/wikipedia/commons/8/8e/Pangea_animation_03.gif, 18.4.2014</a:t>
            </a:r>
          </a:p>
          <a:p>
            <a:r>
              <a:rPr lang="cs-CZ" dirty="0" smtClean="0"/>
              <a:t>http://upload.wikimedia.org/wikipedia/commons/thumb/8/8f/Whole_world_-_land_and_oceans_12000.jpg/1280px-Whole_world_-_land_and_oceans_12000.jpg, 18.4.2014</a:t>
            </a:r>
          </a:p>
          <a:p>
            <a:r>
              <a:rPr lang="cs-CZ" dirty="0" smtClean="0"/>
              <a:t>http://upload.wikimedia.org/wikipedia/commons/thumb/7/71/Atmosphere_layers-cs.svg/175px-Atmosphere_layers-cs.svg.png, 18.4.2014</a:t>
            </a:r>
          </a:p>
          <a:p>
            <a:r>
              <a:rPr lang="cs-CZ" dirty="0" smtClean="0"/>
              <a:t>http://upload.wikimedia.org/wikipedia/commons/d/d1/Earth_moon_size_comparison.gif, 18.4.2014</a:t>
            </a:r>
          </a:p>
          <a:p>
            <a:r>
              <a:rPr lang="cs-CZ" dirty="0" smtClean="0"/>
              <a:t>http://upload.wikimedia.org/wikipedia/commons/thumb/9/90/NovaSlunecniSoustava.jpg/400px-NovaSlunecniSoustava.jpg, 18.4.2014</a:t>
            </a:r>
          </a:p>
          <a:p>
            <a:r>
              <a:rPr lang="cs-CZ" dirty="0" smtClean="0"/>
              <a:t>http</a:t>
            </a:r>
            <a:r>
              <a:rPr lang="cs-CZ" smtClean="0"/>
              <a:t>://upload.wikimedia.org/wikipedia/commons/thumb/9/9f/Moon_Framed.jpg/640px-Moon_Framed.jpg, 18.4.2014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285875"/>
            <a:ext cx="7500938" cy="2428875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cs-CZ" sz="8000" u="sng" dirty="0" smtClean="0"/>
              <a:t>Anotace:</a:t>
            </a:r>
          </a:p>
          <a:p>
            <a:pPr>
              <a:buFont typeface="Arial" charset="0"/>
              <a:buNone/>
              <a:defRPr/>
            </a:pPr>
            <a:r>
              <a:rPr lang="cs-CZ" sz="8000" dirty="0" smtClean="0"/>
              <a:t>Předmětem tohoto výukového materiálu </a:t>
            </a:r>
            <a:r>
              <a:rPr lang="cs-CZ" sz="8000" dirty="0" smtClean="0"/>
              <a:t>je planeta Země. </a:t>
            </a:r>
            <a:endParaRPr lang="cs-CZ" sz="8000" dirty="0" smtClean="0"/>
          </a:p>
          <a:p>
            <a:pPr>
              <a:buFont typeface="Arial" charset="0"/>
              <a:buNone/>
              <a:defRPr/>
            </a:pPr>
            <a:endParaRPr lang="cs-CZ" sz="8000" dirty="0" smtClean="0"/>
          </a:p>
          <a:p>
            <a:pPr>
              <a:buFont typeface="Arial" charset="0"/>
              <a:buNone/>
              <a:defRPr/>
            </a:pPr>
            <a:r>
              <a:rPr lang="cs-CZ" sz="8000" dirty="0" smtClean="0"/>
              <a:t>	Prezentace doplňuje školní učivo, seznamuje žáky </a:t>
            </a:r>
            <a:r>
              <a:rPr lang="cs-CZ" sz="8000" dirty="0" smtClean="0"/>
              <a:t>s významnými  vesmírnými tělesy, s jejich charakteristikami. Prezentace </a:t>
            </a:r>
            <a:r>
              <a:rPr lang="cs-CZ" sz="8000" dirty="0" smtClean="0"/>
              <a:t>motivuje   žáky  k  zájmu  o  předmět,  k  jejich  vlastnímu  studiu, poukazuje  na </a:t>
            </a:r>
            <a:r>
              <a:rPr lang="cs-CZ" sz="8000" dirty="0" smtClean="0"/>
              <a:t>jedinečnost Sluneční soustavy. </a:t>
            </a:r>
            <a:r>
              <a:rPr lang="cs-CZ" sz="5000" dirty="0" smtClean="0"/>
              <a:t/>
            </a:r>
            <a:br>
              <a:rPr lang="cs-CZ" sz="5000" dirty="0" smtClean="0"/>
            </a:br>
            <a:endParaRPr lang="cs-CZ" sz="5000" dirty="0"/>
          </a:p>
        </p:txBody>
      </p:sp>
      <p:sp>
        <p:nvSpPr>
          <p:cNvPr id="4099" name="Obdélník 3"/>
          <p:cNvSpPr>
            <a:spLocks noChangeArrowheads="1"/>
          </p:cNvSpPr>
          <p:nvPr/>
        </p:nvSpPr>
        <p:spPr bwMode="auto">
          <a:xfrm>
            <a:off x="500063" y="3929063"/>
            <a:ext cx="7786687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000" u="sng" dirty="0"/>
              <a:t>Klíčová slova: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cs-CZ" sz="2000" b="1" dirty="0" smtClean="0"/>
              <a:t>Země</a:t>
            </a:r>
            <a:endParaRPr lang="cs-CZ" sz="2000" b="1" dirty="0"/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cs-CZ" sz="2000" b="1" dirty="0" smtClean="0"/>
              <a:t>biosféra</a:t>
            </a:r>
            <a:endParaRPr lang="cs-CZ" sz="2000" b="1" dirty="0"/>
          </a:p>
          <a:p>
            <a:pPr marL="742950" lvl="1" indent="-285750">
              <a:spcBef>
                <a:spcPct val="20000"/>
              </a:spcBef>
              <a:buFont typeface="Arial" charset="0"/>
              <a:buChar char="•"/>
            </a:pPr>
            <a:r>
              <a:rPr lang="cs-CZ" sz="2000" b="1" dirty="0" smtClean="0"/>
              <a:t>Sluneční soustava</a:t>
            </a:r>
          </a:p>
          <a:p>
            <a:pPr marL="742950" lvl="1" indent="-285750">
              <a:spcBef>
                <a:spcPct val="20000"/>
              </a:spcBef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Země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2928926" y="5500702"/>
            <a:ext cx="5500726" cy="5540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Země, Apollo 17 (1972)</a:t>
            </a:r>
            <a:endParaRPr lang="cs-CZ" sz="2000" i="1" dirty="0"/>
          </a:p>
        </p:txBody>
      </p:sp>
      <p:pic>
        <p:nvPicPr>
          <p:cNvPr id="5" name="Obrázek 4" descr="The_Earth_seen_from_Apollo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428736"/>
            <a:ext cx="392909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Poloha</a:t>
            </a:r>
            <a:endParaRPr lang="cs-CZ" dirty="0"/>
          </a:p>
        </p:txBody>
      </p:sp>
      <p:pic>
        <p:nvPicPr>
          <p:cNvPr id="7" name="Zástupný symbol pro obsah 6" descr="400px-NovaSlunecniSoust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124" y="1500174"/>
            <a:ext cx="8128057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15370" cy="462598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Země vznikla asi před 4,7 mld. let. </a:t>
            </a:r>
          </a:p>
          <a:p>
            <a:r>
              <a:rPr lang="cs-CZ" dirty="0" smtClean="0"/>
              <a:t>Země </a:t>
            </a:r>
            <a:r>
              <a:rPr lang="cs-CZ" dirty="0"/>
              <a:t>je třetí planetou v pořadí od </a:t>
            </a:r>
            <a:r>
              <a:rPr lang="cs-CZ" dirty="0" smtClean="0"/>
              <a:t>Slunce.</a:t>
            </a:r>
          </a:p>
          <a:p>
            <a:r>
              <a:rPr lang="cs-CZ" dirty="0" smtClean="0"/>
              <a:t>Je </a:t>
            </a:r>
            <a:r>
              <a:rPr lang="cs-CZ" dirty="0"/>
              <a:t>největší z planet zemského </a:t>
            </a:r>
            <a:r>
              <a:rPr lang="cs-CZ" dirty="0" smtClean="0"/>
              <a:t>typu (centrální kovové jádro, převážně ze železa, obklopené křemičitým pláštěm, který na povrchu přechází v kůru).</a:t>
            </a:r>
          </a:p>
          <a:p>
            <a:r>
              <a:rPr lang="cs-CZ" dirty="0" smtClean="0"/>
              <a:t>Je jedinou planetou </a:t>
            </a:r>
            <a:r>
              <a:rPr lang="cs-CZ" dirty="0"/>
              <a:t>v celém Vesmíru, o které víme, že na ní existuje život. </a:t>
            </a:r>
            <a:endParaRPr lang="cs-CZ" dirty="0" smtClean="0"/>
          </a:p>
          <a:p>
            <a:r>
              <a:rPr lang="cs-CZ" dirty="0" smtClean="0"/>
              <a:t>Má </a:t>
            </a:r>
            <a:r>
              <a:rPr lang="cs-CZ" dirty="0"/>
              <a:t>dostatečně hustou </a:t>
            </a:r>
            <a:r>
              <a:rPr lang="cs-CZ" dirty="0" smtClean="0"/>
              <a:t>atmosféru</a:t>
            </a:r>
            <a:r>
              <a:rPr lang="cs-CZ" dirty="0"/>
              <a:t>, dostatek kapalné vody v povrchových oceánech. </a:t>
            </a:r>
            <a:endParaRPr lang="cs-CZ" dirty="0" smtClean="0"/>
          </a:p>
          <a:p>
            <a:r>
              <a:rPr lang="cs-CZ" dirty="0" smtClean="0"/>
              <a:t>Kolem </a:t>
            </a:r>
            <a:r>
              <a:rPr lang="cs-CZ" dirty="0"/>
              <a:t>Země obíhá jediný </a:t>
            </a:r>
            <a:r>
              <a:rPr lang="cs-CZ" dirty="0" smtClean="0"/>
              <a:t>měsíc </a:t>
            </a:r>
            <a:r>
              <a:rPr lang="cs-CZ" dirty="0"/>
              <a:t>s vázanou rotací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Geologické složení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Vnitřní pevné, které je dle současných poznatků nejspíše tvořené převážně železem (86,2 %) a niklem (7,25 %). </a:t>
            </a:r>
          </a:p>
          <a:p>
            <a:r>
              <a:rPr lang="cs-CZ" dirty="0" smtClean="0"/>
              <a:t>Nad tímto pevným jádrem se nachází vnější jádro tvořené roztavenou polotekutou směsí železa, niklu, kobaltu a síry.</a:t>
            </a:r>
          </a:p>
          <a:p>
            <a:r>
              <a:rPr lang="cs-CZ" dirty="0" smtClean="0"/>
              <a:t>Svrchní a spodní plášť – neustálá desková tektonika, možnost pronikání tekutiny do vnějších vrstev.</a:t>
            </a:r>
          </a:p>
          <a:p>
            <a:r>
              <a:rPr lang="cs-CZ" dirty="0" smtClean="0"/>
              <a:t>Nejtenčí částí je oceánská kůra složená z hornin bohatých na křemík, železo a hořčík. Silnější je kontinentální kůra.</a:t>
            </a:r>
            <a:endParaRPr lang="cs-CZ" dirty="0"/>
          </a:p>
        </p:txBody>
      </p:sp>
      <p:pic>
        <p:nvPicPr>
          <p:cNvPr id="4" name="Obrázek 3" descr="Průřez_Zemí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423383"/>
            <a:ext cx="5887107" cy="4591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14488"/>
            <a:ext cx="3714776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dirty="0" smtClean="0"/>
              <a:t>    Probíhá neustálý vývoj </a:t>
            </a:r>
            <a:r>
              <a:rPr lang="cs-CZ" sz="2800" dirty="0" err="1" smtClean="0"/>
              <a:t>litoférických</a:t>
            </a:r>
            <a:r>
              <a:rPr lang="cs-CZ" sz="2800" dirty="0" smtClean="0"/>
              <a:t> desek od </a:t>
            </a:r>
            <a:r>
              <a:rPr lang="cs-CZ" sz="2800" dirty="0" err="1" smtClean="0"/>
              <a:t>Rodinie</a:t>
            </a:r>
            <a:r>
              <a:rPr lang="cs-CZ" sz="2800" dirty="0" smtClean="0"/>
              <a:t>, přes Pangeu až do současné podoby kontinentů. </a:t>
            </a:r>
            <a:endParaRPr lang="cs-CZ" sz="2800" dirty="0"/>
          </a:p>
        </p:txBody>
      </p:sp>
      <p:pic>
        <p:nvPicPr>
          <p:cNvPr id="4" name="Obrázek 3" descr="Pangea_animation_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357298"/>
            <a:ext cx="4572032" cy="39290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8596" y="5429264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Desky jsou neustále v pohybu, tvář Země se změní. Afrika se bude posouvat na sever a spojí se tak s Evropou.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Hydrosféra pokrývá 71 % zemského povrchu.</a:t>
            </a:r>
          </a:p>
          <a:p>
            <a:r>
              <a:rPr lang="cs-CZ" dirty="0" smtClean="0"/>
              <a:t>Moře a oceány 97 % a řeky a jezera tvoří 3 %.</a:t>
            </a:r>
            <a:endParaRPr lang="cs-CZ" dirty="0"/>
          </a:p>
        </p:txBody>
      </p:sp>
      <p:pic>
        <p:nvPicPr>
          <p:cNvPr id="4" name="Obrázek 3" descr="1280px-Whole_world_-_land_and_oceans_12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00306"/>
            <a:ext cx="7643834" cy="3821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Atmosféra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6572296" cy="4625989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Země má relativně hustou atmosféru.</a:t>
            </a:r>
          </a:p>
          <a:p>
            <a:r>
              <a:rPr lang="cs-CZ" dirty="0" smtClean="0"/>
              <a:t>Složení: </a:t>
            </a:r>
          </a:p>
          <a:p>
            <a:pPr lvl="1"/>
            <a:r>
              <a:rPr lang="cs-CZ" dirty="0" smtClean="0"/>
              <a:t>78 % dusíku, 21 % kyslíku, 0,93 % argonu, 0,038 % oxidu uhličitého a stopové množství jiných plynů včetně vodních par.</a:t>
            </a:r>
          </a:p>
          <a:p>
            <a:pPr lvl="1"/>
            <a:r>
              <a:rPr lang="cs-CZ" dirty="0" smtClean="0"/>
              <a:t>Atmosféra chrání povrch Země před dopadem některých druhů slunečního záření.</a:t>
            </a:r>
          </a:p>
          <a:p>
            <a:pPr lvl="1"/>
            <a:r>
              <a:rPr lang="cs-CZ" dirty="0" smtClean="0"/>
              <a:t>Její složení je nestabilní a silně ovlivněno biosférou.</a:t>
            </a:r>
          </a:p>
          <a:p>
            <a:pPr lvl="1">
              <a:buNone/>
            </a:pPr>
            <a:r>
              <a:rPr lang="cs-CZ" dirty="0" smtClean="0"/>
              <a:t>Bez fotosyntézy by se kyslík v atmosféře v geologicky krátkém čase sloučil s materiály  na  povrchu Země. </a:t>
            </a:r>
            <a:endParaRPr lang="cs-CZ" dirty="0"/>
          </a:p>
        </p:txBody>
      </p:sp>
      <p:pic>
        <p:nvPicPr>
          <p:cNvPr id="4" name="Obrázek 3" descr="175px-Atmosphere_layers-c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7" y="0"/>
            <a:ext cx="157163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188</Words>
  <Application>Microsoft Office PowerPoint</Application>
  <PresentationFormat>Předvádění na obrazovce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Snímek 1</vt:lpstr>
      <vt:lpstr>Snímek 2</vt:lpstr>
      <vt:lpstr>Země</vt:lpstr>
      <vt:lpstr>Poloha</vt:lpstr>
      <vt:lpstr>Charakteristika</vt:lpstr>
      <vt:lpstr>Geologické složení Země</vt:lpstr>
      <vt:lpstr>Vývoj povrchu</vt:lpstr>
      <vt:lpstr>Hydrosféra</vt:lpstr>
      <vt:lpstr>Atmosféra</vt:lpstr>
      <vt:lpstr>Jedinečnost Země</vt:lpstr>
      <vt:lpstr>Měsíc</vt:lpstr>
      <vt:lpstr>Základní data </vt:lpstr>
      <vt:lpstr>Zdroj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</dc:title>
  <dc:creator>Your User Name</dc:creator>
  <cp:lastModifiedBy>acer</cp:lastModifiedBy>
  <cp:revision>24</cp:revision>
  <dcterms:created xsi:type="dcterms:W3CDTF">2011-08-08T08:03:05Z</dcterms:created>
  <dcterms:modified xsi:type="dcterms:W3CDTF">2014-07-07T06:02:37Z</dcterms:modified>
</cp:coreProperties>
</file>