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6" r:id="rId4"/>
    <p:sldId id="263" r:id="rId5"/>
    <p:sldId id="257" r:id="rId6"/>
    <p:sldId id="264" r:id="rId7"/>
    <p:sldId id="265" r:id="rId8"/>
    <p:sldId id="260" r:id="rId9"/>
    <p:sldId id="258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AB27-A07B-4337-9CE9-7B459A3AF93C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3EB-D994-4967-A878-081DA0A75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AB27-A07B-4337-9CE9-7B459A3AF93C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3EB-D994-4967-A878-081DA0A75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AB27-A07B-4337-9CE9-7B459A3AF93C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3EB-D994-4967-A878-081DA0A75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AB27-A07B-4337-9CE9-7B459A3AF93C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3EB-D994-4967-A878-081DA0A75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š kladrub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se zakulaceným příčným rohem 4"/>
          <p:cNvSpPr/>
          <p:nvPr userDrawn="1"/>
        </p:nvSpPr>
        <p:spPr>
          <a:xfrm>
            <a:off x="214313" y="142875"/>
            <a:ext cx="8786812" cy="6500813"/>
          </a:xfrm>
          <a:prstGeom prst="round2Diag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428625" y="6335713"/>
            <a:ext cx="82867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Základní škola Kladruby 2011</a:t>
            </a: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</a:t>
            </a:r>
            <a:endParaRPr lang="cs-CZ" sz="1400" spc="3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8786813" y="0"/>
            <a:ext cx="357187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aoblený obdélník 7"/>
          <p:cNvSpPr/>
          <p:nvPr userDrawn="1"/>
        </p:nvSpPr>
        <p:spPr>
          <a:xfrm>
            <a:off x="428625" y="1000125"/>
            <a:ext cx="9215438" cy="21431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 rot="5400000">
            <a:off x="5641975" y="3429000"/>
            <a:ext cx="6859588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 userDrawn="1"/>
        </p:nvCxnSpPr>
        <p:spPr>
          <a:xfrm rot="5400000">
            <a:off x="6786562" y="4786313"/>
            <a:ext cx="4144963" cy="1588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 userDrawn="1"/>
        </p:nvCxnSpPr>
        <p:spPr>
          <a:xfrm rot="16200000" flipH="1">
            <a:off x="8429625" y="428625"/>
            <a:ext cx="85725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 userDrawn="1"/>
        </p:nvCxnSpPr>
        <p:spPr>
          <a:xfrm rot="5400000">
            <a:off x="5358607" y="3428206"/>
            <a:ext cx="6858000" cy="1587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 userDrawn="1"/>
        </p:nvCxnSpPr>
        <p:spPr>
          <a:xfrm rot="5400000">
            <a:off x="5572919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 userDrawn="1"/>
        </p:nvCxnSpPr>
        <p:spPr>
          <a:xfrm rot="5400000">
            <a:off x="7787481" y="5930107"/>
            <a:ext cx="1857375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71438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17" name="Přímá spojovací čára 16"/>
          <p:cNvCxnSpPr/>
          <p:nvPr userDrawn="1"/>
        </p:nvCxnSpPr>
        <p:spPr>
          <a:xfrm rot="5400000">
            <a:off x="-3428206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 userDrawn="1"/>
        </p:nvCxnSpPr>
        <p:spPr>
          <a:xfrm rot="5400000">
            <a:off x="-786606" y="5930107"/>
            <a:ext cx="1857375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 userDrawn="1"/>
        </p:nvCxnSpPr>
        <p:spPr>
          <a:xfrm rot="5400000">
            <a:off x="-143668" y="284956"/>
            <a:ext cx="571500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 userDrawn="1"/>
        </p:nvCxnSpPr>
        <p:spPr>
          <a:xfrm rot="5400000">
            <a:off x="-1999456" y="4785519"/>
            <a:ext cx="4143375" cy="1587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2" descr="logo_skol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169863"/>
            <a:ext cx="2286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Přímá spojovací čára 21"/>
          <p:cNvCxnSpPr/>
          <p:nvPr userDrawn="1"/>
        </p:nvCxnSpPr>
        <p:spPr>
          <a:xfrm rot="5400000">
            <a:off x="8430419" y="284956"/>
            <a:ext cx="571500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742952" y="214290"/>
            <a:ext cx="5757874" cy="714380"/>
          </a:xfrm>
        </p:spPr>
        <p:txBody>
          <a:bodyPr>
            <a:noAutofit/>
          </a:bodyPr>
          <a:lstStyle>
            <a:lvl1pPr algn="l">
              <a:defRPr sz="3200" b="1" kern="0" spc="0" baseline="0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1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001056" cy="4625989"/>
          </a:xfrm>
        </p:spPr>
        <p:txBody>
          <a:bodyPr/>
          <a:lstStyle>
            <a:lvl1pPr>
              <a:defRPr sz="3000"/>
            </a:lvl1pPr>
            <a:lvl2pPr>
              <a:buFont typeface="Courier New" pitchFamily="49" charset="0"/>
              <a:buChar char="o"/>
              <a:defRPr sz="2800"/>
            </a:lvl2pPr>
            <a:lvl3pPr>
              <a:buFont typeface="Wingdings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AB27-A07B-4337-9CE9-7B459A3AF93C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3EB-D994-4967-A878-081DA0A75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AB27-A07B-4337-9CE9-7B459A3AF93C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3EB-D994-4967-A878-081DA0A75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AB27-A07B-4337-9CE9-7B459A3AF93C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3EB-D994-4967-A878-081DA0A75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AB27-A07B-4337-9CE9-7B459A3AF93C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3EB-D994-4967-A878-081DA0A75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AB27-A07B-4337-9CE9-7B459A3AF93C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3EB-D994-4967-A878-081DA0A75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AB27-A07B-4337-9CE9-7B459A3AF93C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3EB-D994-4967-A878-081DA0A75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AB27-A07B-4337-9CE9-7B459A3AF93C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3EB-D994-4967-A878-081DA0A75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0AB27-A07B-4337-9CE9-7B459A3AF93C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523EB-D994-4967-A878-081DA0A75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428750"/>
            <a:ext cx="8001000" cy="1071563"/>
          </a:xfrm>
        </p:spPr>
        <p:txBody>
          <a:bodyPr>
            <a:normAutofit fontScale="47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cs-CZ" sz="3200" dirty="0" smtClean="0">
                <a:latin typeface="Tahoma" pitchFamily="34" charset="0"/>
              </a:rPr>
              <a:t>      Škola:</a:t>
            </a:r>
            <a:r>
              <a:rPr lang="cs-CZ" sz="4000" dirty="0" smtClean="0">
                <a:latin typeface="Tahoma" pitchFamily="34" charset="0"/>
              </a:rPr>
              <a:t>			</a:t>
            </a:r>
            <a:r>
              <a:rPr lang="cs-CZ" sz="4000" b="1" dirty="0" smtClean="0">
                <a:latin typeface="Tahoma" pitchFamily="34" charset="0"/>
              </a:rPr>
              <a:t>Základní škola Kladruby</a:t>
            </a:r>
            <a:br>
              <a:rPr lang="cs-CZ" sz="4000" b="1" dirty="0" smtClean="0">
                <a:latin typeface="Tahoma" pitchFamily="34" charset="0"/>
              </a:rPr>
            </a:br>
            <a:r>
              <a:rPr lang="cs-CZ" sz="3600" b="1" dirty="0" smtClean="0">
                <a:latin typeface="Tahoma" pitchFamily="34" charset="0"/>
              </a:rPr>
              <a:t>			</a:t>
            </a:r>
            <a:r>
              <a:rPr lang="cs-CZ" sz="3200" b="1" dirty="0" smtClean="0">
                <a:latin typeface="Tahoma" pitchFamily="34" charset="0"/>
              </a:rPr>
              <a:t>Husova 203, Kladruby, 349 61</a:t>
            </a:r>
            <a:r>
              <a:rPr lang="cs-CZ" sz="3600" b="1" dirty="0" smtClean="0">
                <a:latin typeface="Tahoma" pitchFamily="34" charset="0"/>
              </a:rPr>
              <a:t/>
            </a:r>
            <a:br>
              <a:rPr lang="cs-CZ" sz="3600" b="1" dirty="0" smtClean="0">
                <a:latin typeface="Tahoma" pitchFamily="34" charset="0"/>
              </a:rPr>
            </a:br>
            <a:r>
              <a:rPr lang="cs-CZ" sz="1200" b="1" dirty="0" smtClean="0">
                <a:latin typeface="Tahoma" pitchFamily="34" charset="0"/>
              </a:rPr>
              <a:t/>
            </a:r>
            <a:br>
              <a:rPr lang="cs-CZ" sz="1200" b="1" dirty="0" smtClean="0">
                <a:latin typeface="Tahoma" pitchFamily="34" charset="0"/>
              </a:rPr>
            </a:br>
            <a:r>
              <a:rPr lang="cs-CZ" sz="3200" dirty="0" smtClean="0">
                <a:latin typeface="Tahoma" pitchFamily="34" charset="0"/>
              </a:rPr>
              <a:t>Číslo projektu:</a:t>
            </a:r>
            <a:r>
              <a:rPr lang="cs-CZ" sz="3600" dirty="0" smtClean="0">
                <a:latin typeface="Tahoma" pitchFamily="34" charset="0"/>
              </a:rPr>
              <a:t>		</a:t>
            </a:r>
            <a:r>
              <a:rPr lang="cs-CZ" sz="3200" b="1" dirty="0" smtClean="0">
                <a:latin typeface="Tahoma" pitchFamily="34" charset="0"/>
              </a:rPr>
              <a:t>CZ.1.07/1.4.00/21.3668</a:t>
            </a:r>
            <a:br>
              <a:rPr lang="cs-CZ" sz="3200" b="1" dirty="0" smtClean="0">
                <a:latin typeface="Tahoma" pitchFamily="34" charset="0"/>
              </a:rPr>
            </a:br>
            <a:r>
              <a:rPr lang="cs-CZ" sz="3200" b="1" dirty="0" smtClean="0">
                <a:latin typeface="Tahoma" pitchFamily="34" charset="0"/>
              </a:rPr>
              <a:t>			Modernizace výuky</a:t>
            </a:r>
            <a:endParaRPr lang="cs-CZ" dirty="0"/>
          </a:p>
        </p:txBody>
      </p:sp>
      <p:pic>
        <p:nvPicPr>
          <p:cNvPr id="3075" name="Picture 3" descr="OPVK_hor_zakladni_logolink_CMYK_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5357813"/>
            <a:ext cx="56896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Obdélník 5"/>
          <p:cNvSpPr>
            <a:spLocks noChangeArrowheads="1"/>
          </p:cNvSpPr>
          <p:nvPr/>
        </p:nvSpPr>
        <p:spPr bwMode="auto">
          <a:xfrm>
            <a:off x="714375" y="2928938"/>
            <a:ext cx="750093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Tahoma" pitchFamily="34" charset="0"/>
              </a:rPr>
              <a:t>Autor:			</a:t>
            </a:r>
            <a:r>
              <a:rPr lang="cs-CZ" b="1" dirty="0">
                <a:latin typeface="Tahoma" pitchFamily="34" charset="0"/>
              </a:rPr>
              <a:t>Petr </a:t>
            </a:r>
            <a:r>
              <a:rPr lang="cs-CZ" b="1" dirty="0" err="1">
                <a:latin typeface="Tahoma" pitchFamily="34" charset="0"/>
              </a:rPr>
              <a:t>Kindelmann</a:t>
            </a:r>
            <a:endParaRPr lang="cs-CZ" sz="700" b="1" dirty="0">
              <a:latin typeface="Tahoma" pitchFamily="34" charset="0"/>
            </a:endParaRPr>
          </a:p>
          <a:p>
            <a:r>
              <a:rPr lang="cs-CZ" dirty="0">
                <a:latin typeface="Tahoma" pitchFamily="34" charset="0"/>
              </a:rPr>
              <a:t>Název materiálu:	 	</a:t>
            </a:r>
            <a:r>
              <a:rPr lang="cs-CZ" sz="2400" dirty="0" smtClean="0"/>
              <a:t>Venuše</a:t>
            </a:r>
            <a:endParaRPr lang="cs-CZ" sz="2200" b="1" u="sng" dirty="0">
              <a:latin typeface="Tahoma" pitchFamily="34" charset="0"/>
            </a:endParaRPr>
          </a:p>
          <a:p>
            <a:endParaRPr lang="cs-CZ" dirty="0">
              <a:latin typeface="Tahoma" pitchFamily="34" charset="0"/>
            </a:endParaRPr>
          </a:p>
          <a:p>
            <a:r>
              <a:rPr lang="cs-CZ" dirty="0">
                <a:latin typeface="Tahoma" pitchFamily="34" charset="0"/>
              </a:rPr>
              <a:t>Šablona:			III/2 </a:t>
            </a:r>
          </a:p>
          <a:p>
            <a:r>
              <a:rPr lang="cs-CZ" dirty="0">
                <a:latin typeface="Tahoma" pitchFamily="34" charset="0"/>
              </a:rPr>
              <a:t>Sada:			III2_C.03</a:t>
            </a:r>
          </a:p>
          <a:p>
            <a:r>
              <a:rPr lang="cs-CZ" dirty="0">
                <a:latin typeface="Tahoma" pitchFamily="34" charset="0"/>
              </a:rPr>
              <a:t>Předmět:		Fyzika</a:t>
            </a:r>
          </a:p>
          <a:p>
            <a:r>
              <a:rPr lang="cs-CZ" dirty="0">
                <a:latin typeface="Tahoma" pitchFamily="34" charset="0"/>
              </a:rPr>
              <a:t>Třída:			IX.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http://upload.wikimedia.org/wikipedia/commons/thumb/b/bc/Venuspioneeruv.jpg/640px-Venuspioneeruv.jpg</a:t>
            </a:r>
          </a:p>
          <a:p>
            <a:r>
              <a:rPr lang="cs-CZ" dirty="0" smtClean="0"/>
              <a:t>http://upload.wikimedia.org/wikipedia/commons/thumb/5/57/Venus_atmosphere_cs.svg/800px-Venus_atmosphere_cs.svg.png</a:t>
            </a:r>
          </a:p>
          <a:p>
            <a:r>
              <a:rPr lang="cs-CZ" dirty="0" smtClean="0"/>
              <a:t>http://upload.wikimedia.org/wikipedia/commons/thumb/2/2e/Fdecomite_-_Goddesses_Meeting_Triptych_%28by%29.jpg/800px-Fdecomite_-_Goddesses_Meeting_Triptych_%28by%29.jpg</a:t>
            </a:r>
          </a:p>
          <a:p>
            <a:r>
              <a:rPr lang="cs-CZ" dirty="0" smtClean="0"/>
              <a:t>http://upload.wikimedia.org/wikipedia/commons/thumb/b/b8/IUS_Magellan_10063298.jpg/220px-IUS_Magellan_10063298.jpg</a:t>
            </a:r>
          </a:p>
          <a:p>
            <a:r>
              <a:rPr lang="cs-CZ" dirty="0" smtClean="0"/>
              <a:t>http://upload.wikimedia.org/wikipedia/commons/thumb/8/85/Venus_globe.jpg/220px-Venus_globe.jpg</a:t>
            </a:r>
          </a:p>
          <a:p>
            <a:r>
              <a:rPr lang="cs-CZ" dirty="0" smtClean="0"/>
              <a:t>http://upload.wikimedia.org/wikipedia/commons/thumb/9/90/NovaSlunecniSoustava.jpg/400px-NovaSlunecniSoustava.jpg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285875"/>
            <a:ext cx="7500938" cy="2428875"/>
          </a:xfrm>
        </p:spPr>
        <p:txBody>
          <a:bodyPr>
            <a:normAutofit fontScale="25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cs-CZ" sz="8000" u="sng" dirty="0" smtClean="0"/>
              <a:t>Anotace:</a:t>
            </a:r>
          </a:p>
          <a:p>
            <a:pPr>
              <a:buFont typeface="Arial" charset="0"/>
              <a:buNone/>
              <a:defRPr/>
            </a:pPr>
            <a:r>
              <a:rPr lang="cs-CZ" sz="8000" dirty="0" smtClean="0"/>
              <a:t>Předmětem tohoto výukového materiálu </a:t>
            </a:r>
            <a:r>
              <a:rPr lang="cs-CZ" sz="8000" dirty="0" smtClean="0"/>
              <a:t>je planeta Venuše. </a:t>
            </a:r>
            <a:endParaRPr lang="cs-CZ" sz="8000" dirty="0" smtClean="0"/>
          </a:p>
          <a:p>
            <a:pPr>
              <a:buFont typeface="Arial" charset="0"/>
              <a:buNone/>
              <a:defRPr/>
            </a:pPr>
            <a:endParaRPr lang="cs-CZ" sz="8000" dirty="0" smtClean="0"/>
          </a:p>
          <a:p>
            <a:pPr>
              <a:buFont typeface="Arial" charset="0"/>
              <a:buNone/>
              <a:defRPr/>
            </a:pPr>
            <a:r>
              <a:rPr lang="cs-CZ" sz="8000" dirty="0" smtClean="0"/>
              <a:t>	Prezentace doplňuje školní učivo, seznamuje žáky </a:t>
            </a:r>
            <a:r>
              <a:rPr lang="cs-CZ" sz="8000" dirty="0" smtClean="0"/>
              <a:t>s významnými  vesmírnými tělesy, s jejich charakteristikami. Prezentace </a:t>
            </a:r>
            <a:r>
              <a:rPr lang="cs-CZ" sz="8000" dirty="0" smtClean="0"/>
              <a:t>motivuje   žáky  k  zájmu  o  předmět,  k  jejich  vlastnímu  studiu, poukazuje  na </a:t>
            </a:r>
            <a:r>
              <a:rPr lang="cs-CZ" sz="8000" dirty="0" smtClean="0"/>
              <a:t>jedinečnost Sluneční soustavy. </a:t>
            </a:r>
            <a:r>
              <a:rPr lang="cs-CZ" sz="5000" dirty="0" smtClean="0"/>
              <a:t/>
            </a:r>
            <a:br>
              <a:rPr lang="cs-CZ" sz="5000" dirty="0" smtClean="0"/>
            </a:br>
            <a:endParaRPr lang="cs-CZ" sz="5000" dirty="0"/>
          </a:p>
        </p:txBody>
      </p:sp>
      <p:sp>
        <p:nvSpPr>
          <p:cNvPr id="4099" name="Obdélník 3"/>
          <p:cNvSpPr>
            <a:spLocks noChangeArrowheads="1"/>
          </p:cNvSpPr>
          <p:nvPr/>
        </p:nvSpPr>
        <p:spPr bwMode="auto">
          <a:xfrm>
            <a:off x="500063" y="3929063"/>
            <a:ext cx="7786687" cy="184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2000" u="sng" dirty="0"/>
              <a:t>Klíčová slova: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r>
              <a:rPr lang="cs-CZ" sz="2000" b="1" dirty="0" smtClean="0"/>
              <a:t>Venuše</a:t>
            </a:r>
            <a:endParaRPr lang="cs-CZ" sz="2000" b="1" dirty="0"/>
          </a:p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r>
              <a:rPr lang="cs-CZ" sz="2000" b="1" dirty="0" smtClean="0"/>
              <a:t>2. planeta</a:t>
            </a:r>
            <a:endParaRPr lang="cs-CZ" sz="2000" b="1" dirty="0"/>
          </a:p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r>
              <a:rPr lang="cs-CZ" sz="2000" b="1" dirty="0" smtClean="0"/>
              <a:t>Sluneční soustava</a:t>
            </a:r>
          </a:p>
          <a:p>
            <a:pPr marL="742950" lvl="1" indent="-285750">
              <a:spcBef>
                <a:spcPct val="20000"/>
              </a:spcBef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Venuše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785786" y="5643578"/>
            <a:ext cx="7643866" cy="64294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8000" dirty="0" smtClean="0"/>
              <a:t>Venuše, ultrafialový obrázek Venušiných mraků, sonda Pioneer (1979).</a:t>
            </a:r>
            <a:r>
              <a:rPr lang="cs-CZ" sz="9600" dirty="0" smtClean="0"/>
              <a:t> 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pPr>
              <a:buNone/>
            </a:pPr>
            <a:r>
              <a:rPr lang="cs-CZ" sz="800" i="1" dirty="0" smtClean="0"/>
              <a:t>	</a:t>
            </a:r>
            <a:endParaRPr lang="cs-CZ" sz="800" dirty="0"/>
          </a:p>
        </p:txBody>
      </p:sp>
      <p:pic>
        <p:nvPicPr>
          <p:cNvPr id="5" name="Obrázek 4" descr="Venuspioneeru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1391232"/>
            <a:ext cx="3714776" cy="3993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Poloha</a:t>
            </a:r>
            <a:endParaRPr lang="cs-CZ" dirty="0"/>
          </a:p>
        </p:txBody>
      </p:sp>
      <p:pic>
        <p:nvPicPr>
          <p:cNvPr id="7" name="Zástupný symbol pro obsah 6" descr="400px-NovaSlunecniSoustav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124" y="1500174"/>
            <a:ext cx="8128057" cy="45720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Charakteristika </a:t>
            </a:r>
            <a:r>
              <a:rPr lang="cs-CZ" b="1" dirty="0"/>
              <a:t>Venuše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143932" cy="462598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Venuše je druhou planetou od </a:t>
            </a:r>
            <a:r>
              <a:rPr lang="cs-CZ" dirty="0" smtClean="0"/>
              <a:t> Slunce </a:t>
            </a:r>
            <a:r>
              <a:rPr lang="cs-CZ" dirty="0"/>
              <a:t>a její dráha leží nejblíže </a:t>
            </a:r>
            <a:r>
              <a:rPr lang="cs-CZ" dirty="0" smtClean="0"/>
              <a:t>k Zemi. </a:t>
            </a:r>
          </a:p>
          <a:p>
            <a:r>
              <a:rPr lang="cs-CZ" dirty="0" smtClean="0"/>
              <a:t>Má </a:t>
            </a:r>
            <a:r>
              <a:rPr lang="cs-CZ" dirty="0"/>
              <a:t>obdobnou velikost </a:t>
            </a:r>
            <a:r>
              <a:rPr lang="cs-CZ" dirty="0" smtClean="0"/>
              <a:t>a</a:t>
            </a:r>
            <a:r>
              <a:rPr lang="cs-CZ" dirty="0"/>
              <a:t> hmotnost jako Země. </a:t>
            </a:r>
            <a:endParaRPr lang="cs-CZ" dirty="0" smtClean="0"/>
          </a:p>
          <a:p>
            <a:r>
              <a:rPr lang="cs-CZ" dirty="0" smtClean="0"/>
              <a:t>Krouží  kolem  </a:t>
            </a:r>
            <a:r>
              <a:rPr lang="cs-CZ" dirty="0"/>
              <a:t>Slunce </a:t>
            </a:r>
            <a:r>
              <a:rPr lang="cs-CZ" dirty="0" smtClean="0"/>
              <a:t> takřka  po  </a:t>
            </a:r>
            <a:r>
              <a:rPr lang="cs-CZ" dirty="0"/>
              <a:t>kruhové </a:t>
            </a:r>
            <a:r>
              <a:rPr lang="cs-CZ" dirty="0" smtClean="0"/>
              <a:t> dráze          ve vzdálenosti 108 </a:t>
            </a:r>
            <a:r>
              <a:rPr lang="cs-CZ" dirty="0"/>
              <a:t>milionů </a:t>
            </a:r>
            <a:r>
              <a:rPr lang="cs-CZ" dirty="0" smtClean="0"/>
              <a:t>km, </a:t>
            </a:r>
            <a:r>
              <a:rPr lang="cs-CZ" dirty="0"/>
              <a:t>s periodou 225 dní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Otočení </a:t>
            </a:r>
            <a:r>
              <a:rPr lang="cs-CZ" dirty="0"/>
              <a:t>kolem vlastní </a:t>
            </a:r>
            <a:r>
              <a:rPr lang="cs-CZ" dirty="0" smtClean="0"/>
              <a:t>osy Venuši trvá </a:t>
            </a:r>
            <a:r>
              <a:rPr lang="cs-CZ" dirty="0"/>
              <a:t>243 pozemských dnů. </a:t>
            </a:r>
            <a:endParaRPr lang="cs-CZ" dirty="0" smtClean="0"/>
          </a:p>
          <a:p>
            <a:r>
              <a:rPr lang="cs-CZ" dirty="0" smtClean="0"/>
              <a:t>Na  </a:t>
            </a:r>
            <a:r>
              <a:rPr lang="cs-CZ" dirty="0"/>
              <a:t>Venuši </a:t>
            </a:r>
            <a:r>
              <a:rPr lang="cs-CZ" dirty="0" smtClean="0"/>
              <a:t> Slunce vychází </a:t>
            </a:r>
            <a:r>
              <a:rPr lang="cs-CZ" dirty="0"/>
              <a:t>a zapadá jen dvakrát za oblet Slunce.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Složení planety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Venuše se nejspíše také skládá z jádra, pláště a pevné litosférické desky.</a:t>
            </a:r>
          </a:p>
          <a:p>
            <a:r>
              <a:rPr lang="cs-CZ" dirty="0" smtClean="0"/>
              <a:t>Má nejspíše litosféru tvořenou jednou kompaktní deskou.</a:t>
            </a:r>
          </a:p>
          <a:p>
            <a:r>
              <a:rPr lang="cs-CZ" dirty="0" smtClean="0"/>
              <a:t>Planeta má tekuté železné jádro o průměru 6 000 km, obklopeným roztaveným kamenným pláštěm.</a:t>
            </a:r>
          </a:p>
          <a:p>
            <a:r>
              <a:rPr lang="cs-CZ" dirty="0" smtClean="0"/>
              <a:t>Pro zmapování povrchu se využívají radarové vlny, které jsou schopny atmosférou projít. Povrch Venuše je přibližně z 80 % tvořen lávovými planinami.</a:t>
            </a:r>
          </a:p>
          <a:p>
            <a:r>
              <a:rPr lang="cs-CZ" dirty="0" smtClean="0"/>
              <a:t>Venuše má slabé magnetické pole. Na rozdíl od Země není magnetické pole Venuše indikované v jádře planety, ale v atmosféře.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Atmosféra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Hustá oblaka obsahující i kyselinu sírovou zabraňují přímému pozorování povrchu. </a:t>
            </a:r>
          </a:p>
          <a:p>
            <a:pPr algn="just"/>
            <a:r>
              <a:rPr lang="cs-CZ" dirty="0" smtClean="0"/>
              <a:t> Pro absenci uhlíkového cyklu ve formě navázání do hornin či na biomasu z atmosféry docházelo k  enormnímu nárůstu množství oxidu uhličitého až do současné podoby. Vznikl tak silný skleníkový efekt, který ohřál planetu na teplotu (až 480 °C ) znemožňující výskyt kapalné vody na jejím povrchu a učinil z Venuše suchý a prašný svět. </a:t>
            </a:r>
          </a:p>
          <a:p>
            <a:endParaRPr lang="cs-CZ" dirty="0"/>
          </a:p>
        </p:txBody>
      </p:sp>
      <p:pic>
        <p:nvPicPr>
          <p:cNvPr id="4" name="Obrázek 3" descr="800px-Venus_atmosphere_cs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428736"/>
            <a:ext cx="8024085" cy="47672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428736"/>
            <a:ext cx="8001056" cy="462598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 Venuši  lze  ze  Země  vidět  jen před svítáním nebo po  soumraku.  Proto je  Venuše  někdy označována jako „jitřenka“ či „večernice“. </a:t>
            </a:r>
            <a:endParaRPr lang="cs-CZ" b="1" dirty="0"/>
          </a:p>
          <a:p>
            <a:r>
              <a:rPr lang="cs-CZ" dirty="0" smtClean="0"/>
              <a:t>Venuše je po Měsíci nejjasnější objekt na noční obloze.</a:t>
            </a:r>
          </a:p>
          <a:p>
            <a:r>
              <a:rPr lang="cs-CZ" dirty="0" smtClean="0"/>
              <a:t>Venuše je obklopena hustou atmosférou, takže dalekohledy lze pozorovat jen atmosféru.</a:t>
            </a:r>
          </a:p>
          <a:p>
            <a:r>
              <a:rPr lang="cs-CZ" dirty="0" smtClean="0"/>
              <a:t>Sovětské sondy </a:t>
            </a:r>
            <a:r>
              <a:rPr lang="cs-CZ" dirty="0" err="1" smtClean="0"/>
              <a:t>Veněra</a:t>
            </a:r>
            <a:r>
              <a:rPr lang="cs-CZ" dirty="0" smtClean="0"/>
              <a:t> zaslaly na Zemi první snímky povrchu Venuše ukazující nehostinnou krajinu, připomínající čedičové desky se zvětralou horninou.</a:t>
            </a:r>
          </a:p>
          <a:p>
            <a:r>
              <a:rPr lang="cs-CZ" dirty="0" smtClean="0"/>
              <a:t>Americké sondy </a:t>
            </a:r>
            <a:r>
              <a:rPr lang="cs-CZ" dirty="0" err="1" smtClean="0"/>
              <a:t>Mariner</a:t>
            </a:r>
            <a:r>
              <a:rPr lang="cs-CZ" dirty="0" smtClean="0"/>
              <a:t> a Magellan mapovaly povrch Venuše.</a:t>
            </a:r>
            <a:endParaRPr lang="cs-CZ" dirty="0"/>
          </a:p>
        </p:txBody>
      </p:sp>
      <p:pic>
        <p:nvPicPr>
          <p:cNvPr id="4" name="Obrázek 3" descr="800px-Fdecomite_-_Goddesses_Meeting_Triptych_(by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357562"/>
            <a:ext cx="5572164" cy="2898954"/>
          </a:xfrm>
          <a:prstGeom prst="rect">
            <a:avLst/>
          </a:prstGeom>
        </p:spPr>
      </p:pic>
      <p:pic>
        <p:nvPicPr>
          <p:cNvPr id="5" name="Obrázek 4" descr="220px-IUS_Magellan_1006329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288782"/>
            <a:ext cx="4071966" cy="3905384"/>
          </a:xfrm>
          <a:prstGeom prst="rect">
            <a:avLst/>
          </a:prstGeom>
        </p:spPr>
      </p:pic>
      <p:pic>
        <p:nvPicPr>
          <p:cNvPr id="6" name="Obrázek 5" descr="220px-Venus_glob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1285860"/>
            <a:ext cx="3929090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Základní data o </a:t>
            </a:r>
            <a:r>
              <a:rPr lang="cs-CZ" b="1" dirty="0" smtClean="0"/>
              <a:t>Venuši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hmotnost </a:t>
            </a:r>
            <a:r>
              <a:rPr lang="cs-CZ" sz="2800" dirty="0" smtClean="0"/>
              <a:t>				4,87×10</a:t>
            </a:r>
            <a:r>
              <a:rPr lang="cs-CZ" sz="2800" baseline="30000" dirty="0" smtClean="0"/>
              <a:t>24</a:t>
            </a:r>
            <a:r>
              <a:rPr lang="cs-CZ" sz="2800" dirty="0" smtClean="0"/>
              <a:t> kg</a:t>
            </a:r>
            <a:endParaRPr lang="cs-CZ" sz="2800" dirty="0"/>
          </a:p>
          <a:p>
            <a:r>
              <a:rPr lang="cs-CZ" sz="2800" dirty="0" smtClean="0"/>
              <a:t>průměr 					12 </a:t>
            </a:r>
            <a:r>
              <a:rPr lang="cs-CZ" sz="2800" dirty="0"/>
              <a:t>100 km</a:t>
            </a:r>
          </a:p>
          <a:p>
            <a:r>
              <a:rPr lang="cs-CZ" sz="2800" dirty="0" smtClean="0"/>
              <a:t>povrchová </a:t>
            </a:r>
            <a:r>
              <a:rPr lang="cs-CZ" sz="2800" dirty="0"/>
              <a:t>teplota max</a:t>
            </a:r>
            <a:r>
              <a:rPr lang="cs-CZ" sz="2800" dirty="0" smtClean="0"/>
              <a:t>.		 </a:t>
            </a:r>
            <a:r>
              <a:rPr lang="cs-CZ" sz="2800" dirty="0"/>
              <a:t>480°C </a:t>
            </a:r>
          </a:p>
          <a:p>
            <a:r>
              <a:rPr lang="cs-CZ" sz="2800" dirty="0"/>
              <a:t>doba otočení kolem osy </a:t>
            </a:r>
            <a:r>
              <a:rPr lang="cs-CZ" sz="2800" dirty="0" smtClean="0"/>
              <a:t>		243 </a:t>
            </a:r>
            <a:r>
              <a:rPr lang="cs-CZ" sz="2800" dirty="0" err="1" smtClean="0"/>
              <a:t>poz</a:t>
            </a:r>
            <a:r>
              <a:rPr lang="cs-CZ" sz="2800" dirty="0" smtClean="0"/>
              <a:t>. dní </a:t>
            </a:r>
            <a:endParaRPr lang="cs-CZ" sz="2800" dirty="0"/>
          </a:p>
          <a:p>
            <a:r>
              <a:rPr lang="cs-CZ" sz="2800" dirty="0"/>
              <a:t>doba oběhu kolem Slunce </a:t>
            </a:r>
            <a:r>
              <a:rPr lang="cs-CZ" sz="2800" dirty="0" smtClean="0"/>
              <a:t>		224,7 </a:t>
            </a:r>
            <a:r>
              <a:rPr lang="cs-CZ" sz="2800" dirty="0" err="1" smtClean="0"/>
              <a:t>poz</a:t>
            </a:r>
            <a:r>
              <a:rPr lang="cs-CZ" sz="2800" dirty="0" smtClean="0"/>
              <a:t>. dní</a:t>
            </a:r>
            <a:endParaRPr lang="cs-CZ" sz="2800" dirty="0"/>
          </a:p>
          <a:p>
            <a:r>
              <a:rPr lang="cs-CZ" sz="2800" dirty="0" smtClean="0"/>
              <a:t>průměrná </a:t>
            </a:r>
            <a:r>
              <a:rPr lang="cs-CZ" sz="2800" dirty="0"/>
              <a:t>vzdálenost od </a:t>
            </a:r>
            <a:r>
              <a:rPr lang="cs-CZ" sz="2800" dirty="0" smtClean="0"/>
              <a:t>Slunce	108×10</a:t>
            </a:r>
            <a:r>
              <a:rPr lang="cs-CZ" sz="2800" baseline="30000" dirty="0" smtClean="0"/>
              <a:t>6</a:t>
            </a:r>
            <a:r>
              <a:rPr lang="cs-CZ" sz="2800" dirty="0" smtClean="0"/>
              <a:t> </a:t>
            </a:r>
            <a:r>
              <a:rPr lang="cs-CZ" sz="2800" dirty="0"/>
              <a:t>km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111</Words>
  <Application>Microsoft Office PowerPoint</Application>
  <PresentationFormat>Předvádění na obrazovce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Snímek 2</vt:lpstr>
      <vt:lpstr> Venuše </vt:lpstr>
      <vt:lpstr>Poloha</vt:lpstr>
      <vt:lpstr> Charakteristika Venuše </vt:lpstr>
      <vt:lpstr>Složení planety</vt:lpstr>
      <vt:lpstr> Atmosféra </vt:lpstr>
      <vt:lpstr>Pozorování</vt:lpstr>
      <vt:lpstr>Základní data o Venuši</vt:lpstr>
      <vt:lpstr>Zdroj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Venuše </dc:title>
  <dc:creator>Your User Name</dc:creator>
  <cp:lastModifiedBy>acer</cp:lastModifiedBy>
  <cp:revision>16</cp:revision>
  <dcterms:created xsi:type="dcterms:W3CDTF">2011-08-05T16:25:48Z</dcterms:created>
  <dcterms:modified xsi:type="dcterms:W3CDTF">2014-07-07T06:04:24Z</dcterms:modified>
</cp:coreProperties>
</file>