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6" r:id="rId4"/>
    <p:sldId id="257" r:id="rId5"/>
    <p:sldId id="258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E35F-90D6-463E-96D9-3B431C8EF6F2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373E-4258-4F43-8063-839A1B4BC2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0255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E35F-90D6-463E-96D9-3B431C8EF6F2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373E-4258-4F43-8063-839A1B4BC2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3383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E35F-90D6-463E-96D9-3B431C8EF6F2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373E-4258-4F43-8063-839A1B4BC2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91842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E35F-90D6-463E-96D9-3B431C8EF6F2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373E-4258-4F43-8063-839A1B4BC2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97629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š kladrub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se zakulaceným příčným rohem 4"/>
          <p:cNvSpPr/>
          <p:nvPr userDrawn="1"/>
        </p:nvSpPr>
        <p:spPr>
          <a:xfrm>
            <a:off x="214313" y="142875"/>
            <a:ext cx="8786812" cy="6500813"/>
          </a:xfrm>
          <a:prstGeom prst="round2Diag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TextovéPole 5"/>
          <p:cNvSpPr txBox="1"/>
          <p:nvPr userDrawn="1"/>
        </p:nvSpPr>
        <p:spPr>
          <a:xfrm>
            <a:off x="428625" y="6335713"/>
            <a:ext cx="82867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spc="3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Základní škola Kladruby 2011</a:t>
            </a:r>
            <a:r>
              <a:rPr lang="cs-CZ" sz="1400" spc="3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</a:t>
            </a:r>
            <a:endParaRPr lang="cs-CZ" sz="1400" spc="3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Obdélník 6"/>
          <p:cNvSpPr/>
          <p:nvPr userDrawn="1"/>
        </p:nvSpPr>
        <p:spPr>
          <a:xfrm>
            <a:off x="8786813" y="0"/>
            <a:ext cx="357187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Zaoblený obdélník 7"/>
          <p:cNvSpPr/>
          <p:nvPr userDrawn="1"/>
        </p:nvSpPr>
        <p:spPr>
          <a:xfrm>
            <a:off x="428625" y="1000125"/>
            <a:ext cx="9215438" cy="214313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9" name="Přímá spojovací čára 8"/>
          <p:cNvCxnSpPr/>
          <p:nvPr userDrawn="1"/>
        </p:nvCxnSpPr>
        <p:spPr>
          <a:xfrm rot="5400000">
            <a:off x="5641975" y="3429000"/>
            <a:ext cx="6859588" cy="1588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 userDrawn="1"/>
        </p:nvCxnSpPr>
        <p:spPr>
          <a:xfrm rot="5400000">
            <a:off x="6786562" y="4786313"/>
            <a:ext cx="4144963" cy="1588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 userDrawn="1"/>
        </p:nvCxnSpPr>
        <p:spPr>
          <a:xfrm rot="16200000" flipH="1">
            <a:off x="8429625" y="428625"/>
            <a:ext cx="85725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 userDrawn="1"/>
        </p:nvCxnSpPr>
        <p:spPr>
          <a:xfrm rot="5400000">
            <a:off x="5358607" y="3428206"/>
            <a:ext cx="6858000" cy="1587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 userDrawn="1"/>
        </p:nvCxnSpPr>
        <p:spPr>
          <a:xfrm rot="5400000">
            <a:off x="5572919" y="3428206"/>
            <a:ext cx="6858000" cy="1588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 userDrawn="1"/>
        </p:nvCxnSpPr>
        <p:spPr>
          <a:xfrm rot="5400000">
            <a:off x="7787481" y="5930107"/>
            <a:ext cx="1857375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 userDrawn="1"/>
        </p:nvSpPr>
        <p:spPr>
          <a:xfrm>
            <a:off x="0" y="0"/>
            <a:ext cx="71438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17" name="Přímá spojovací čára 16"/>
          <p:cNvCxnSpPr/>
          <p:nvPr userDrawn="1"/>
        </p:nvCxnSpPr>
        <p:spPr>
          <a:xfrm rot="5400000">
            <a:off x="-3428206" y="3428206"/>
            <a:ext cx="6858000" cy="1588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 userDrawn="1"/>
        </p:nvCxnSpPr>
        <p:spPr>
          <a:xfrm rot="5400000">
            <a:off x="-786606" y="5930107"/>
            <a:ext cx="1857375" cy="158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 userDrawn="1"/>
        </p:nvCxnSpPr>
        <p:spPr>
          <a:xfrm rot="5400000">
            <a:off x="-143668" y="284956"/>
            <a:ext cx="571500" cy="158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 userDrawn="1"/>
        </p:nvCxnSpPr>
        <p:spPr>
          <a:xfrm rot="5400000">
            <a:off x="-1999456" y="4785519"/>
            <a:ext cx="4143375" cy="1587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Obrázek 22" descr="logo_skol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0813" y="169863"/>
            <a:ext cx="2286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Přímá spojovací čára 21"/>
          <p:cNvCxnSpPr/>
          <p:nvPr userDrawn="1"/>
        </p:nvCxnSpPr>
        <p:spPr>
          <a:xfrm rot="5400000">
            <a:off x="8430419" y="284956"/>
            <a:ext cx="571500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742952" y="214290"/>
            <a:ext cx="5757874" cy="714380"/>
          </a:xfrm>
        </p:spPr>
        <p:txBody>
          <a:bodyPr>
            <a:noAutofit/>
          </a:bodyPr>
          <a:lstStyle>
            <a:lvl1pPr algn="l">
              <a:defRPr sz="3200" b="1" kern="0" spc="0" baseline="0"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51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001056" cy="4625989"/>
          </a:xfrm>
        </p:spPr>
        <p:txBody>
          <a:bodyPr/>
          <a:lstStyle>
            <a:lvl1pPr>
              <a:defRPr sz="3000"/>
            </a:lvl1pPr>
            <a:lvl2pPr>
              <a:buFont typeface="Courier New" pitchFamily="49" charset="0"/>
              <a:buChar char="o"/>
              <a:defRPr sz="2800"/>
            </a:lvl2pPr>
            <a:lvl3pPr>
              <a:buFont typeface="Wingdings" pitchFamily="2" charset="2"/>
              <a:buChar char="§"/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82447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E35F-90D6-463E-96D9-3B431C8EF6F2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373E-4258-4F43-8063-839A1B4BC2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6029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E35F-90D6-463E-96D9-3B431C8EF6F2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373E-4258-4F43-8063-839A1B4BC2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340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E35F-90D6-463E-96D9-3B431C8EF6F2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373E-4258-4F43-8063-839A1B4BC2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3849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E35F-90D6-463E-96D9-3B431C8EF6F2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373E-4258-4F43-8063-839A1B4BC2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12192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E35F-90D6-463E-96D9-3B431C8EF6F2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373E-4258-4F43-8063-839A1B4BC2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3273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E35F-90D6-463E-96D9-3B431C8EF6F2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373E-4258-4F43-8063-839A1B4BC2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0912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E35F-90D6-463E-96D9-3B431C8EF6F2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373E-4258-4F43-8063-839A1B4BC2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8054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7E35F-90D6-463E-96D9-3B431C8EF6F2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A373E-4258-4F43-8063-839A1B4BC2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0774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7"/>
            <a:ext cx="8001056" cy="107156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3200" dirty="0" smtClean="0">
                <a:latin typeface="Tahoma" pitchFamily="34" charset="0"/>
              </a:rPr>
              <a:t>      Škola:</a:t>
            </a:r>
            <a:r>
              <a:rPr lang="cs-CZ" sz="4000" dirty="0" smtClean="0">
                <a:latin typeface="Tahoma" pitchFamily="34" charset="0"/>
              </a:rPr>
              <a:t>			</a:t>
            </a:r>
            <a:r>
              <a:rPr lang="cs-CZ" sz="4000" b="1" dirty="0" smtClean="0">
                <a:latin typeface="Tahoma" pitchFamily="34" charset="0"/>
              </a:rPr>
              <a:t>Základní škola Kladruby</a:t>
            </a:r>
            <a:br>
              <a:rPr lang="cs-CZ" sz="4000" b="1" dirty="0" smtClean="0">
                <a:latin typeface="Tahoma" pitchFamily="34" charset="0"/>
              </a:rPr>
            </a:br>
            <a:r>
              <a:rPr lang="cs-CZ" sz="3600" b="1" dirty="0" smtClean="0">
                <a:latin typeface="Tahoma" pitchFamily="34" charset="0"/>
              </a:rPr>
              <a:t>			</a:t>
            </a:r>
            <a:r>
              <a:rPr lang="cs-CZ" sz="3200" b="1" dirty="0" smtClean="0">
                <a:latin typeface="Tahoma" pitchFamily="34" charset="0"/>
              </a:rPr>
              <a:t>Husova 203, Kladruby, 349 61</a:t>
            </a:r>
            <a:r>
              <a:rPr lang="cs-CZ" sz="3600" b="1" dirty="0" smtClean="0">
                <a:latin typeface="Tahoma" pitchFamily="34" charset="0"/>
              </a:rPr>
              <a:t/>
            </a:r>
            <a:br>
              <a:rPr lang="cs-CZ" sz="3600" b="1" dirty="0" smtClean="0">
                <a:latin typeface="Tahoma" pitchFamily="34" charset="0"/>
              </a:rPr>
            </a:br>
            <a:r>
              <a:rPr lang="cs-CZ" sz="1200" b="1" dirty="0" smtClean="0">
                <a:latin typeface="Tahoma" pitchFamily="34" charset="0"/>
              </a:rPr>
              <a:t/>
            </a:r>
            <a:br>
              <a:rPr lang="cs-CZ" sz="1200" b="1" dirty="0" smtClean="0">
                <a:latin typeface="Tahoma" pitchFamily="34" charset="0"/>
              </a:rPr>
            </a:br>
            <a:r>
              <a:rPr lang="cs-CZ" sz="3200" dirty="0" smtClean="0">
                <a:latin typeface="Tahoma" pitchFamily="34" charset="0"/>
              </a:rPr>
              <a:t>Číslo projektu:</a:t>
            </a:r>
            <a:r>
              <a:rPr lang="cs-CZ" sz="3600" dirty="0" smtClean="0">
                <a:latin typeface="Tahoma" pitchFamily="34" charset="0"/>
              </a:rPr>
              <a:t>		</a:t>
            </a:r>
            <a:r>
              <a:rPr lang="cs-CZ" sz="3200" b="1" dirty="0" smtClean="0">
                <a:latin typeface="Tahoma" pitchFamily="34" charset="0"/>
              </a:rPr>
              <a:t>CZ.1.07/1.4.00/21.3668</a:t>
            </a:r>
            <a:br>
              <a:rPr lang="cs-CZ" sz="3200" b="1" dirty="0" smtClean="0">
                <a:latin typeface="Tahoma" pitchFamily="34" charset="0"/>
              </a:rPr>
            </a:br>
            <a:r>
              <a:rPr lang="cs-CZ" sz="3200" b="1" dirty="0" smtClean="0">
                <a:latin typeface="Tahoma" pitchFamily="34" charset="0"/>
              </a:rPr>
              <a:t>			Modernizace výuky</a:t>
            </a:r>
            <a:endParaRPr lang="cs-CZ" dirty="0"/>
          </a:p>
        </p:txBody>
      </p:sp>
      <p:pic>
        <p:nvPicPr>
          <p:cNvPr id="4" name="Picture 3" descr="OPVK_hor_zakladni_logolink_CMYK_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5357826"/>
            <a:ext cx="5689600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714348" y="2928934"/>
            <a:ext cx="750099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Tahoma" pitchFamily="34" charset="0"/>
              </a:rPr>
              <a:t>Autor:			</a:t>
            </a:r>
            <a:r>
              <a:rPr lang="cs-CZ" b="1" dirty="0" smtClean="0">
                <a:latin typeface="Tahoma" pitchFamily="34" charset="0"/>
              </a:rPr>
              <a:t>Petr </a:t>
            </a:r>
            <a:r>
              <a:rPr lang="cs-CZ" b="1" dirty="0" err="1" smtClean="0">
                <a:latin typeface="Tahoma" pitchFamily="34" charset="0"/>
              </a:rPr>
              <a:t>Kindelmann</a:t>
            </a:r>
            <a:endParaRPr lang="cs-CZ" sz="700" b="1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Název materiálu:	 	</a:t>
            </a:r>
            <a:r>
              <a:rPr lang="cs-CZ" sz="2400" dirty="0" err="1" smtClean="0"/>
              <a:t>Georg</a:t>
            </a:r>
            <a:r>
              <a:rPr lang="cs-CZ" sz="2400" dirty="0" smtClean="0"/>
              <a:t> Simon Ohm </a:t>
            </a:r>
            <a:endParaRPr lang="cs-CZ" sz="2200" b="1" u="sng" dirty="0" smtClean="0">
              <a:latin typeface="Tahoma" pitchFamily="34" charset="0"/>
            </a:endParaRPr>
          </a:p>
          <a:p>
            <a:endParaRPr lang="cs-CZ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Šablona:			III/2 </a:t>
            </a:r>
          </a:p>
          <a:p>
            <a:r>
              <a:rPr lang="cs-CZ" dirty="0" smtClean="0">
                <a:latin typeface="Tahoma" pitchFamily="34" charset="0"/>
              </a:rPr>
              <a:t>Sada:			III2_C.02</a:t>
            </a:r>
          </a:p>
          <a:p>
            <a:r>
              <a:rPr lang="cs-CZ" dirty="0" smtClean="0">
                <a:latin typeface="Tahoma" pitchFamily="34" charset="0"/>
              </a:rPr>
              <a:t>Předmět:		Fyzika</a:t>
            </a:r>
          </a:p>
          <a:p>
            <a:r>
              <a:rPr lang="cs-CZ" dirty="0" smtClean="0">
                <a:latin typeface="Tahoma" pitchFamily="34" charset="0"/>
              </a:rPr>
              <a:t>Třída:			</a:t>
            </a:r>
            <a:r>
              <a:rPr lang="cs-CZ" dirty="0" smtClean="0">
                <a:latin typeface="Tahoma" pitchFamily="34" charset="0"/>
              </a:rPr>
              <a:t>VIII</a:t>
            </a:r>
            <a:r>
              <a:rPr lang="cs-CZ" dirty="0" smtClean="0">
                <a:latin typeface="Tahoma" pitchFamily="34" charset="0"/>
              </a:rPr>
              <a:t>.</a:t>
            </a:r>
            <a:endParaRPr lang="cs-CZ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285860"/>
            <a:ext cx="7500990" cy="2286016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cs-CZ" sz="6200" u="sng" dirty="0" smtClean="0"/>
              <a:t>Anotace:</a:t>
            </a:r>
          </a:p>
          <a:p>
            <a:pPr>
              <a:buNone/>
            </a:pPr>
            <a:r>
              <a:rPr lang="cs-CZ" sz="6200" dirty="0" smtClean="0"/>
              <a:t>Předmětem tohoto výukového materiálu je </a:t>
            </a:r>
            <a:r>
              <a:rPr lang="cs-CZ" sz="6200" dirty="0" err="1" smtClean="0"/>
              <a:t>Georg</a:t>
            </a:r>
            <a:r>
              <a:rPr lang="cs-CZ" sz="6200" dirty="0" smtClean="0"/>
              <a:t> Simon </a:t>
            </a:r>
            <a:r>
              <a:rPr lang="cs-CZ" sz="6200" dirty="0" smtClean="0"/>
              <a:t>Ohm</a:t>
            </a:r>
            <a:r>
              <a:rPr lang="cs-CZ" sz="6200" dirty="0" smtClean="0"/>
              <a:t>. </a:t>
            </a:r>
            <a:endParaRPr lang="cs-CZ" sz="6200" dirty="0" smtClean="0"/>
          </a:p>
          <a:p>
            <a:pPr>
              <a:buNone/>
            </a:pPr>
            <a:endParaRPr lang="cs-CZ" sz="5000" dirty="0" smtClean="0"/>
          </a:p>
          <a:p>
            <a:pPr>
              <a:buNone/>
            </a:pPr>
            <a:r>
              <a:rPr lang="cs-CZ" sz="6200" dirty="0" smtClean="0"/>
              <a:t>	Prezentace doplňuje školní učivo, seznamuje žáky s vynálezci           a  vynálezy,   motivuje   žáky   k  zájmu o předmět, poukazuje              na historické souvislosti a podporuje mezipředmětové vazby. </a:t>
            </a:r>
            <a:r>
              <a:rPr lang="cs-CZ" sz="5000" dirty="0" smtClean="0"/>
              <a:t/>
            </a:r>
            <a:br>
              <a:rPr lang="cs-CZ" sz="5000" dirty="0" smtClean="0"/>
            </a:br>
            <a:endParaRPr lang="cs-CZ" sz="5000" dirty="0"/>
          </a:p>
        </p:txBody>
      </p:sp>
      <p:sp>
        <p:nvSpPr>
          <p:cNvPr id="4" name="Obdélník 3"/>
          <p:cNvSpPr/>
          <p:nvPr/>
        </p:nvSpPr>
        <p:spPr>
          <a:xfrm>
            <a:off x="500034" y="3929066"/>
            <a:ext cx="7786742" cy="2209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cs-CZ" sz="2000" u="sng" dirty="0" smtClean="0"/>
              <a:t>Klíčová slova: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cs-CZ" sz="2000" u="sng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smtClean="0"/>
              <a:t>Ohm</a:t>
            </a:r>
            <a:endParaRPr lang="cs-CZ" sz="2000" b="1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smtClean="0"/>
              <a:t>odpor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smtClean="0"/>
              <a:t>Ohmův zákon</a:t>
            </a:r>
            <a:endParaRPr lang="cs-CZ" sz="2000" b="1" dirty="0" smtClean="0"/>
          </a:p>
          <a:p>
            <a:pPr marL="742950" lvl="1" indent="-285750">
              <a:spcBef>
                <a:spcPct val="20000"/>
              </a:spcBef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Georg Simon Ohm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928794" y="5500702"/>
            <a:ext cx="6500858" cy="5540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err="1" smtClean="0"/>
              <a:t>Georg</a:t>
            </a:r>
            <a:r>
              <a:rPr lang="cs-CZ" sz="2000" dirty="0" smtClean="0"/>
              <a:t> Simon Ohm, německý fyzik (1787 – 1854) </a:t>
            </a:r>
          </a:p>
        </p:txBody>
      </p:sp>
      <p:pic>
        <p:nvPicPr>
          <p:cNvPr id="1026" name="Picture 2" descr="http://upload.wikimedia.org/wikipedia/commons/thumb/a/a6/Georg-simon-ohm_1.jpg/220px-Georg-simon-ohm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8926" y="1316226"/>
            <a:ext cx="2857520" cy="4158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0134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to byl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Člen královské společnosti v Londýně.</a:t>
            </a:r>
          </a:p>
          <a:p>
            <a:r>
              <a:rPr lang="cs-CZ" dirty="0" smtClean="0"/>
              <a:t>Nejvíce se zabýval elektřinou, ale pozornost věnoval také akustice.</a:t>
            </a:r>
          </a:p>
          <a:p>
            <a:r>
              <a:rPr lang="cs-CZ" dirty="0"/>
              <a:t>V roce 1817 začal vyučovat matematiku a fyziku na jezuitské škole v Kolíně nad Rýnem.</a:t>
            </a:r>
            <a:endParaRPr lang="cs-CZ" dirty="0" smtClean="0"/>
          </a:p>
          <a:p>
            <a:r>
              <a:rPr lang="cs-CZ" dirty="0" smtClean="0"/>
              <a:t>Roku 1826 zformuloval Ohmův zákon.</a:t>
            </a:r>
          </a:p>
          <a:p>
            <a:r>
              <a:rPr lang="cs-CZ" dirty="0" smtClean="0"/>
              <a:t>Je po něm pojmenovaná jednotka odporu Ohm.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3444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Ohm - Jednotka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Ohm</a:t>
            </a:r>
            <a:r>
              <a:rPr lang="cs-CZ" dirty="0"/>
              <a:t> je jednotka elektrického </a:t>
            </a:r>
            <a:r>
              <a:rPr lang="cs-CZ" dirty="0" smtClean="0"/>
              <a:t>odporu.</a:t>
            </a:r>
          </a:p>
          <a:p>
            <a:r>
              <a:rPr lang="cs-CZ" dirty="0" smtClean="0"/>
              <a:t>Značí </a:t>
            </a:r>
            <a:r>
              <a:rPr lang="cs-CZ" dirty="0"/>
              <a:t>se velkým řeckým písmenem </a:t>
            </a:r>
            <a:r>
              <a:rPr lang="el-GR" dirty="0"/>
              <a:t>Ω (</a:t>
            </a:r>
            <a:r>
              <a:rPr lang="cs-CZ" dirty="0"/>
              <a:t>omega). </a:t>
            </a:r>
            <a:endParaRPr lang="cs-CZ" dirty="0" smtClean="0"/>
          </a:p>
          <a:p>
            <a:r>
              <a:rPr lang="cs-CZ" dirty="0" smtClean="0"/>
              <a:t>V</a:t>
            </a:r>
            <a:r>
              <a:rPr lang="cs-CZ" dirty="0"/>
              <a:t> soustavě SI patří mezi odvozené jednotky, rozměr v základních </a:t>
            </a:r>
            <a:r>
              <a:rPr lang="cs-CZ" dirty="0" smtClean="0"/>
              <a:t>jednotkách:</a:t>
            </a:r>
          </a:p>
          <a:p>
            <a:pPr lvl="1">
              <a:buNone/>
            </a:pPr>
            <a:r>
              <a:rPr lang="cs-CZ" dirty="0" smtClean="0"/>
              <a:t>            </a:t>
            </a:r>
            <a:r>
              <a:rPr lang="el-GR" dirty="0" smtClean="0"/>
              <a:t>Ω </a:t>
            </a:r>
            <a:r>
              <a:rPr lang="el-GR" dirty="0"/>
              <a:t>= </a:t>
            </a:r>
            <a:r>
              <a:rPr lang="cs-CZ" dirty="0"/>
              <a:t>m</a:t>
            </a:r>
            <a:r>
              <a:rPr lang="cs-CZ" baseline="30000" dirty="0"/>
              <a:t>2</a:t>
            </a:r>
            <a:r>
              <a:rPr lang="cs-CZ" dirty="0"/>
              <a:t>·kg·s</a:t>
            </a:r>
            <a:r>
              <a:rPr lang="cs-CZ" baseline="30000" dirty="0"/>
              <a:t>−3</a:t>
            </a:r>
            <a:r>
              <a:rPr lang="cs-CZ" dirty="0"/>
              <a:t>·A</a:t>
            </a:r>
            <a:r>
              <a:rPr lang="cs-CZ" baseline="30000" dirty="0"/>
              <a:t>−</a:t>
            </a:r>
            <a:r>
              <a:rPr lang="cs-CZ" baseline="30000" dirty="0" smtClean="0"/>
              <a:t>2</a:t>
            </a:r>
            <a:endParaRPr lang="cs-CZ" dirty="0"/>
          </a:p>
          <a:p>
            <a:r>
              <a:rPr lang="cs-CZ" dirty="0" smtClean="0"/>
              <a:t>Předmět  </a:t>
            </a:r>
            <a:r>
              <a:rPr lang="cs-CZ" dirty="0"/>
              <a:t>má </a:t>
            </a:r>
            <a:r>
              <a:rPr lang="cs-CZ" dirty="0" smtClean="0"/>
              <a:t> </a:t>
            </a:r>
            <a:r>
              <a:rPr lang="cs-CZ" b="1" dirty="0" smtClean="0"/>
              <a:t>odpor  jeden  ohm,  </a:t>
            </a:r>
            <a:r>
              <a:rPr lang="cs-CZ" dirty="0" smtClean="0"/>
              <a:t>jestliže            po přiložení </a:t>
            </a:r>
            <a:r>
              <a:rPr lang="cs-CZ" b="1" dirty="0" smtClean="0"/>
              <a:t>jednoho </a:t>
            </a:r>
            <a:r>
              <a:rPr lang="cs-CZ" b="1" dirty="0"/>
              <a:t>voltu napětí </a:t>
            </a:r>
            <a:r>
              <a:rPr lang="cs-CZ" dirty="0"/>
              <a:t>jím</a:t>
            </a:r>
            <a:r>
              <a:rPr lang="cs-CZ" b="1" dirty="0"/>
              <a:t> </a:t>
            </a:r>
            <a:r>
              <a:rPr lang="cs-CZ" dirty="0"/>
              <a:t>protéká</a:t>
            </a:r>
            <a:r>
              <a:rPr lang="cs-CZ" b="1" dirty="0"/>
              <a:t> proud jeden ampér.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5810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Ohmův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/>
              <a:t>Elektrický proud v kovovém vodiči je při stálém odporu přímo úměrný napětí na koncích vodiče. Je-li napětí na koncích vodiče stálé, je proud nepřímo úměrný odporu vodiče.</a:t>
            </a:r>
            <a:endParaRPr lang="cs-CZ" dirty="0"/>
          </a:p>
          <a:p>
            <a:r>
              <a:rPr lang="cs-CZ" dirty="0"/>
              <a:t>Elektrický odpor:</a:t>
            </a:r>
          </a:p>
          <a:p>
            <a:pPr lvl="1"/>
            <a:r>
              <a:rPr lang="cs-CZ" dirty="0"/>
              <a:t>R=U/I </a:t>
            </a:r>
            <a:r>
              <a:rPr lang="en-US" dirty="0"/>
              <a:t>[</a:t>
            </a:r>
            <a:r>
              <a:rPr lang="el-GR" dirty="0"/>
              <a:t>Ω</a:t>
            </a:r>
            <a:r>
              <a:rPr lang="en-US" dirty="0"/>
              <a:t>=V/A]</a:t>
            </a:r>
            <a:endParaRPr lang="cs-CZ" dirty="0"/>
          </a:p>
          <a:p>
            <a:r>
              <a:rPr lang="cs-CZ" dirty="0"/>
              <a:t>Elektrický proud:</a:t>
            </a:r>
          </a:p>
          <a:p>
            <a:pPr lvl="1"/>
            <a:r>
              <a:rPr lang="cs-CZ" dirty="0"/>
              <a:t>I=U/R</a:t>
            </a:r>
            <a:r>
              <a:rPr lang="en-US" dirty="0"/>
              <a:t> [A=V/</a:t>
            </a:r>
            <a:r>
              <a:rPr lang="el-GR" dirty="0"/>
              <a:t> Ω</a:t>
            </a:r>
            <a:r>
              <a:rPr lang="en-US" dirty="0"/>
              <a:t>]</a:t>
            </a:r>
            <a:endParaRPr lang="cs-CZ" dirty="0"/>
          </a:p>
          <a:p>
            <a:r>
              <a:rPr lang="cs-CZ" dirty="0"/>
              <a:t>Elektrické napětí:</a:t>
            </a:r>
          </a:p>
          <a:p>
            <a:pPr lvl="1"/>
            <a:r>
              <a:rPr lang="cs-CZ" dirty="0"/>
              <a:t>U=R*I</a:t>
            </a:r>
            <a:r>
              <a:rPr lang="en-US" dirty="0"/>
              <a:t> [V=</a:t>
            </a:r>
            <a:r>
              <a:rPr lang="el-GR" dirty="0"/>
              <a:t>Ω</a:t>
            </a:r>
            <a:r>
              <a:rPr lang="en-US" dirty="0"/>
              <a:t>*A]</a:t>
            </a:r>
            <a:endParaRPr lang="cs-CZ" dirty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716" y="1268760"/>
            <a:ext cx="806489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323528" y="5733256"/>
            <a:ext cx="8363272" cy="39290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Zdroj: http://www.google.cz/imgres?q=ohm%C5%AFv+z%C3%A1kon&amp;um=1&amp;hl=cs&amp;client=firefox-a&amp;sa=N&amp;rls=org.mozilla:cs:official&amp;biw=1143&amp;bih=484&amp;tbm=isch&amp;tbnid=H-oUdAmBNgY1GM:&amp;imgrefurl=http://www.mhservis.cz/hranol/view.php%3Fcisloclanku%3D2011030010&amp;docid=q0OdwZuXwxlvDM&amp;w=1073&amp;h=1073&amp;ei=EYFbTrC7A-ik4ASA-eCsBQ&amp;zoom=1&amp;iact=hc&amp;vpx=533&amp;vpy=129&amp;dur=1803&amp;hovh=225&amp;hovw=225&amp;tx=112&amp;ty=102&amp;page=18&amp;tbnh=133&amp;tbnw=133&amp;start=170&amp;ndsp=12&amp;ved=1t:429,r:3,s:170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287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Určete odpor vodiče, na vodič je připojen zdroj o napětí 1 V a prochází jím proud  1 A.</a:t>
            </a:r>
          </a:p>
          <a:p>
            <a:r>
              <a:rPr lang="cs-CZ" dirty="0" smtClean="0"/>
              <a:t>Jaký vzorec:</a:t>
            </a:r>
          </a:p>
          <a:p>
            <a:pPr lvl="1"/>
            <a:r>
              <a:rPr lang="cs-CZ" dirty="0" smtClean="0"/>
              <a:t>R=U/I</a:t>
            </a:r>
          </a:p>
          <a:p>
            <a:r>
              <a:rPr lang="cs-CZ" dirty="0" smtClean="0"/>
              <a:t>Výsledek:</a:t>
            </a:r>
          </a:p>
          <a:p>
            <a:pPr lvl="1"/>
            <a:r>
              <a:rPr lang="cs-CZ" dirty="0" smtClean="0"/>
              <a:t>R=U/I = 1/1 = 1 </a:t>
            </a:r>
            <a:r>
              <a:rPr lang="el-GR" dirty="0" smtClean="0"/>
              <a:t>Ω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708920"/>
            <a:ext cx="3744416" cy="2520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2854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http://cs.wikipedia.org/wiki/Georg_Simon_Ohm , 4.10.2012</a:t>
            </a:r>
          </a:p>
          <a:p>
            <a:r>
              <a:rPr lang="cs-CZ" dirty="0" smtClean="0"/>
              <a:t>http</a:t>
            </a:r>
            <a:r>
              <a:rPr lang="cs-CZ" smtClean="0"/>
              <a:t>://upload.wikimedia.org/wikipedia/commons/a/a6/Georg-simon-ohm_1.jpg , 4.10.2012</a:t>
            </a:r>
            <a:endParaRPr lang="cs-CZ" dirty="0" smtClean="0"/>
          </a:p>
          <a:p>
            <a:r>
              <a:rPr lang="cs-CZ" dirty="0" smtClean="0"/>
              <a:t>http://www.</a:t>
            </a:r>
            <a:r>
              <a:rPr lang="cs-CZ" dirty="0" err="1" smtClean="0"/>
              <a:t>google.cz</a:t>
            </a:r>
            <a:r>
              <a:rPr lang="cs-CZ" dirty="0" smtClean="0"/>
              <a:t>/</a:t>
            </a:r>
            <a:r>
              <a:rPr lang="cs-CZ" dirty="0" err="1" smtClean="0"/>
              <a:t>imgres</a:t>
            </a:r>
            <a:r>
              <a:rPr lang="cs-CZ" dirty="0" smtClean="0"/>
              <a:t>?q=ohm%C5%</a:t>
            </a:r>
            <a:r>
              <a:rPr lang="cs-CZ" dirty="0" err="1" smtClean="0"/>
              <a:t>AFv</a:t>
            </a:r>
            <a:r>
              <a:rPr lang="cs-CZ" dirty="0" smtClean="0"/>
              <a:t>+z%C3%A1kon&amp;um=1&amp;</a:t>
            </a:r>
            <a:r>
              <a:rPr lang="cs-CZ" dirty="0" err="1" smtClean="0"/>
              <a:t>hl</a:t>
            </a:r>
            <a:r>
              <a:rPr lang="cs-CZ" dirty="0" smtClean="0"/>
              <a:t>=</a:t>
            </a:r>
            <a:r>
              <a:rPr lang="cs-CZ" dirty="0" err="1" smtClean="0"/>
              <a:t>cs</a:t>
            </a:r>
            <a:r>
              <a:rPr lang="cs-CZ" dirty="0" smtClean="0"/>
              <a:t>&amp;</a:t>
            </a:r>
            <a:r>
              <a:rPr lang="cs-CZ" dirty="0" err="1" smtClean="0"/>
              <a:t>client</a:t>
            </a:r>
            <a:r>
              <a:rPr lang="cs-CZ" dirty="0" smtClean="0"/>
              <a:t>=</a:t>
            </a:r>
            <a:r>
              <a:rPr lang="cs-CZ" dirty="0" err="1" smtClean="0"/>
              <a:t>firefox</a:t>
            </a:r>
            <a:r>
              <a:rPr lang="cs-CZ" dirty="0" smtClean="0"/>
              <a:t>-a&amp;</a:t>
            </a:r>
            <a:r>
              <a:rPr lang="cs-CZ" dirty="0" err="1" smtClean="0"/>
              <a:t>sa</a:t>
            </a:r>
            <a:r>
              <a:rPr lang="cs-CZ" dirty="0" smtClean="0"/>
              <a:t>=N&amp;</a:t>
            </a:r>
            <a:r>
              <a:rPr lang="cs-CZ" dirty="0" err="1" smtClean="0"/>
              <a:t>rls</a:t>
            </a:r>
            <a:r>
              <a:rPr lang="cs-CZ" dirty="0" smtClean="0"/>
              <a:t>=</a:t>
            </a:r>
            <a:r>
              <a:rPr lang="cs-CZ" dirty="0" err="1" smtClean="0"/>
              <a:t>org.mozilla</a:t>
            </a:r>
            <a:r>
              <a:rPr lang="cs-CZ" dirty="0" smtClean="0"/>
              <a:t>:</a:t>
            </a:r>
            <a:r>
              <a:rPr lang="cs-CZ" dirty="0" err="1" smtClean="0"/>
              <a:t>cs</a:t>
            </a:r>
            <a:r>
              <a:rPr lang="cs-CZ" dirty="0" smtClean="0"/>
              <a:t>:</a:t>
            </a:r>
            <a:r>
              <a:rPr lang="cs-CZ" dirty="0" err="1" smtClean="0"/>
              <a:t>official</a:t>
            </a:r>
            <a:r>
              <a:rPr lang="cs-CZ" dirty="0" smtClean="0"/>
              <a:t>&amp;</a:t>
            </a:r>
            <a:r>
              <a:rPr lang="cs-CZ" dirty="0" err="1" smtClean="0"/>
              <a:t>biw</a:t>
            </a:r>
            <a:r>
              <a:rPr lang="cs-CZ" dirty="0" smtClean="0"/>
              <a:t>=1143&amp;</a:t>
            </a:r>
            <a:r>
              <a:rPr lang="cs-CZ" dirty="0" err="1" smtClean="0"/>
              <a:t>bih</a:t>
            </a:r>
            <a:r>
              <a:rPr lang="cs-CZ" dirty="0" smtClean="0"/>
              <a:t>=484&amp;</a:t>
            </a:r>
            <a:r>
              <a:rPr lang="cs-CZ" dirty="0" err="1" smtClean="0"/>
              <a:t>tbm</a:t>
            </a:r>
            <a:r>
              <a:rPr lang="cs-CZ" dirty="0" smtClean="0"/>
              <a:t>=</a:t>
            </a:r>
            <a:r>
              <a:rPr lang="cs-CZ" dirty="0" err="1" smtClean="0"/>
              <a:t>isch</a:t>
            </a:r>
            <a:r>
              <a:rPr lang="cs-CZ" dirty="0" smtClean="0"/>
              <a:t>&amp;</a:t>
            </a:r>
            <a:r>
              <a:rPr lang="cs-CZ" dirty="0" err="1" smtClean="0"/>
              <a:t>tbnid</a:t>
            </a:r>
            <a:r>
              <a:rPr lang="cs-CZ" dirty="0" smtClean="0"/>
              <a:t>=H-oUdAmBNgY1GM:&amp;</a:t>
            </a:r>
            <a:r>
              <a:rPr lang="cs-CZ" dirty="0" err="1" smtClean="0"/>
              <a:t>imgrefurl</a:t>
            </a:r>
            <a:r>
              <a:rPr lang="cs-CZ" dirty="0" smtClean="0"/>
              <a:t>=http://www.</a:t>
            </a:r>
            <a:r>
              <a:rPr lang="cs-CZ" dirty="0" err="1" smtClean="0"/>
              <a:t>mhservis.cz</a:t>
            </a:r>
            <a:r>
              <a:rPr lang="cs-CZ" dirty="0" smtClean="0"/>
              <a:t>/hranol/</a:t>
            </a:r>
            <a:r>
              <a:rPr lang="cs-CZ" dirty="0" err="1" smtClean="0"/>
              <a:t>view.php</a:t>
            </a:r>
            <a:r>
              <a:rPr lang="cs-CZ" dirty="0" smtClean="0"/>
              <a:t>%3Fcisloclanku%3D2011030010&amp;</a:t>
            </a:r>
            <a:r>
              <a:rPr lang="cs-CZ" dirty="0" err="1" smtClean="0"/>
              <a:t>docid</a:t>
            </a:r>
            <a:r>
              <a:rPr lang="cs-CZ" dirty="0" smtClean="0"/>
              <a:t>=q0OdwZuXwxlvDM&amp;w=1073&amp;h=1073&amp;</a:t>
            </a:r>
            <a:r>
              <a:rPr lang="cs-CZ" dirty="0" err="1" smtClean="0"/>
              <a:t>ei</a:t>
            </a:r>
            <a:r>
              <a:rPr lang="cs-CZ" dirty="0" smtClean="0"/>
              <a:t>=EYFbTrC7A-ik4ASA-</a:t>
            </a:r>
            <a:r>
              <a:rPr lang="cs-CZ" dirty="0" err="1" smtClean="0"/>
              <a:t>eCsBQ</a:t>
            </a:r>
            <a:r>
              <a:rPr lang="cs-CZ" dirty="0" smtClean="0"/>
              <a:t>&amp;zoom=1&amp;</a:t>
            </a:r>
            <a:r>
              <a:rPr lang="cs-CZ" dirty="0" err="1" smtClean="0"/>
              <a:t>iact</a:t>
            </a:r>
            <a:r>
              <a:rPr lang="cs-CZ" dirty="0" smtClean="0"/>
              <a:t>=</a:t>
            </a:r>
            <a:r>
              <a:rPr lang="cs-CZ" dirty="0" err="1" smtClean="0"/>
              <a:t>hc</a:t>
            </a:r>
            <a:r>
              <a:rPr lang="cs-CZ" dirty="0" smtClean="0"/>
              <a:t>&amp;</a:t>
            </a:r>
            <a:r>
              <a:rPr lang="cs-CZ" dirty="0" err="1" smtClean="0"/>
              <a:t>vpx</a:t>
            </a:r>
            <a:r>
              <a:rPr lang="cs-CZ" dirty="0" smtClean="0"/>
              <a:t>=533&amp;</a:t>
            </a:r>
            <a:r>
              <a:rPr lang="cs-CZ" dirty="0" err="1" smtClean="0"/>
              <a:t>vpy</a:t>
            </a:r>
            <a:r>
              <a:rPr lang="cs-CZ" dirty="0" smtClean="0"/>
              <a:t>=129&amp;dur=1803&amp;</a:t>
            </a:r>
            <a:r>
              <a:rPr lang="cs-CZ" dirty="0" err="1" smtClean="0"/>
              <a:t>hovh</a:t>
            </a:r>
            <a:r>
              <a:rPr lang="cs-CZ" dirty="0" smtClean="0"/>
              <a:t>=225&amp;</a:t>
            </a:r>
            <a:r>
              <a:rPr lang="cs-CZ" dirty="0" err="1" smtClean="0"/>
              <a:t>hovw</a:t>
            </a:r>
            <a:r>
              <a:rPr lang="cs-CZ" dirty="0" smtClean="0"/>
              <a:t>=225&amp;</a:t>
            </a:r>
            <a:r>
              <a:rPr lang="cs-CZ" dirty="0" err="1" smtClean="0"/>
              <a:t>tx</a:t>
            </a:r>
            <a:r>
              <a:rPr lang="cs-CZ" dirty="0" smtClean="0"/>
              <a:t>=112&amp;ty=102&amp;</a:t>
            </a:r>
            <a:r>
              <a:rPr lang="cs-CZ" dirty="0" err="1" smtClean="0"/>
              <a:t>page</a:t>
            </a:r>
            <a:r>
              <a:rPr lang="cs-CZ" dirty="0" smtClean="0"/>
              <a:t>=18&amp;</a:t>
            </a:r>
            <a:r>
              <a:rPr lang="cs-CZ" dirty="0" err="1" smtClean="0"/>
              <a:t>tbnh</a:t>
            </a:r>
            <a:r>
              <a:rPr lang="cs-CZ" dirty="0" smtClean="0"/>
              <a:t>=133&amp;</a:t>
            </a:r>
            <a:r>
              <a:rPr lang="cs-CZ" dirty="0" err="1" smtClean="0"/>
              <a:t>tbnw</a:t>
            </a:r>
            <a:r>
              <a:rPr lang="cs-CZ" dirty="0" smtClean="0"/>
              <a:t>=133&amp;start=170&amp;</a:t>
            </a:r>
            <a:r>
              <a:rPr lang="cs-CZ" dirty="0" err="1" smtClean="0"/>
              <a:t>ndsp</a:t>
            </a:r>
            <a:r>
              <a:rPr lang="cs-CZ" dirty="0" smtClean="0"/>
              <a:t>=12&amp;</a:t>
            </a:r>
            <a:r>
              <a:rPr lang="cs-CZ" dirty="0" err="1" smtClean="0"/>
              <a:t>ved</a:t>
            </a:r>
            <a:r>
              <a:rPr lang="cs-CZ" dirty="0" smtClean="0"/>
              <a:t>=1t:429,r:3,s:170 , 4.10.2012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226</Words>
  <Application>Microsoft Office PowerPoint</Application>
  <PresentationFormat>Předvádění na obrazovce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Snímek 1</vt:lpstr>
      <vt:lpstr>Snímek 2</vt:lpstr>
      <vt:lpstr>Georg Simon Ohm </vt:lpstr>
      <vt:lpstr>Kdo to byl</vt:lpstr>
      <vt:lpstr>Ohm - Jednotka</vt:lpstr>
      <vt:lpstr>Ohmův zákon</vt:lpstr>
      <vt:lpstr>Příklad</vt:lpstr>
      <vt:lpstr>Zdroj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 Simon Ohm (1787 – 1854)</dc:title>
  <dc:creator>Spravce</dc:creator>
  <cp:lastModifiedBy>acer</cp:lastModifiedBy>
  <cp:revision>8</cp:revision>
  <dcterms:created xsi:type="dcterms:W3CDTF">2012-10-10T15:33:40Z</dcterms:created>
  <dcterms:modified xsi:type="dcterms:W3CDTF">2014-07-07T04:51:44Z</dcterms:modified>
</cp:coreProperties>
</file>