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446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881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4404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638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638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936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348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15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51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408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96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335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93E7-A3CC-44C5-9F26-35471F8C6FCF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94BC-36E9-40AF-9571-66203F61AB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11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</a:t>
            </a:r>
            <a:r>
              <a:rPr lang="cs-CZ" sz="3200" dirty="0" smtClean="0">
                <a:latin typeface="Tahoma" pitchFamily="34" charset="0"/>
              </a:rPr>
              <a:t>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</a:t>
            </a:r>
            <a:r>
              <a:rPr lang="cs-CZ" dirty="0" smtClean="0">
                <a:latin typeface="Tahoma" pitchFamily="34" charset="0"/>
              </a:rPr>
              <a:t>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</a:t>
            </a:r>
            <a:r>
              <a:rPr lang="cs-CZ" dirty="0" smtClean="0">
                <a:latin typeface="Tahoma" pitchFamily="34" charset="0"/>
              </a:rPr>
              <a:t> 	</a:t>
            </a:r>
            <a:r>
              <a:rPr lang="cs-CZ" sz="2400" dirty="0" smtClean="0"/>
              <a:t> </a:t>
            </a:r>
            <a:r>
              <a:rPr lang="cs-CZ" sz="2400" dirty="0" err="1" smtClean="0"/>
              <a:t>Leonardo</a:t>
            </a:r>
            <a:r>
              <a:rPr lang="cs-CZ" sz="2400" dirty="0" smtClean="0"/>
              <a:t> </a:t>
            </a:r>
            <a:r>
              <a:rPr lang="cs-CZ" sz="2400" dirty="0" err="1" smtClean="0"/>
              <a:t>da</a:t>
            </a:r>
            <a:r>
              <a:rPr lang="cs-CZ" sz="2400" dirty="0" smtClean="0"/>
              <a:t> Vinci 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</a:t>
            </a:r>
            <a:r>
              <a:rPr lang="cs-CZ" dirty="0" smtClean="0">
                <a:latin typeface="Tahoma" pitchFamily="34" charset="0"/>
              </a:rPr>
              <a:t>	III/2 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Sada:			</a:t>
            </a:r>
            <a:r>
              <a:rPr lang="cs-CZ" dirty="0" smtClean="0">
                <a:latin typeface="Tahoma" pitchFamily="34" charset="0"/>
              </a:rPr>
              <a:t>III2_C.01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Předmět:		</a:t>
            </a:r>
            <a:r>
              <a:rPr lang="cs-CZ" dirty="0" smtClean="0">
                <a:latin typeface="Tahoma" pitchFamily="34" charset="0"/>
              </a:rPr>
              <a:t>Fyzika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</a:t>
            </a:r>
            <a:r>
              <a:rPr lang="cs-CZ" sz="3200" dirty="0" smtClean="0"/>
              <a:t>je zaměřen na Leonarda </a:t>
            </a:r>
            <a:r>
              <a:rPr lang="cs-CZ" sz="3200" dirty="0" err="1" smtClean="0"/>
              <a:t>da</a:t>
            </a:r>
            <a:r>
              <a:rPr lang="cs-CZ" sz="3200" dirty="0" smtClean="0"/>
              <a:t> Vinci 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Prezentace doplňuje </a:t>
            </a:r>
            <a:r>
              <a:rPr lang="cs-CZ" sz="3200" dirty="0" smtClean="0"/>
              <a:t>školní učivo, </a:t>
            </a:r>
            <a:r>
              <a:rPr lang="cs-CZ" sz="3200" dirty="0" smtClean="0"/>
              <a:t>seznamuje žáky s vynálezci      a  vynálezy,  motivuje  žáky  k  zájmu o předmět, poukazuje na historické souvislosti a podporuje mezipředmětové vazby.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válečné stroje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Mona Lisa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páka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létající stroje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Leonardo </a:t>
            </a:r>
            <a:r>
              <a:rPr lang="cs-CZ" dirty="0" err="1" smtClean="0"/>
              <a:t>da</a:t>
            </a:r>
            <a:r>
              <a:rPr lang="cs-CZ" dirty="0" smtClean="0"/>
              <a:t> Vinci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00100" y="5572140"/>
            <a:ext cx="7429552" cy="785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/>
              <a:t>Leonardo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Vinci byl italský malíř, sochař, architekt, přírodovědec,   </a:t>
            </a:r>
          </a:p>
          <a:p>
            <a:pPr marL="0" indent="0">
              <a:buNone/>
            </a:pPr>
            <a:r>
              <a:rPr lang="cs-CZ" sz="2000" dirty="0" smtClean="0"/>
              <a:t>       hudebník, spisovatel vynálezce a konstruktér (1472 – 1519)</a:t>
            </a:r>
            <a:endParaRPr lang="cs-CZ" sz="2000" dirty="0"/>
          </a:p>
        </p:txBody>
      </p:sp>
      <p:pic>
        <p:nvPicPr>
          <p:cNvPr id="1028" name="Picture 4" descr="http://upload.wikimedia.org/wikipedia/commons/thumb/2/22/Da_Vinci_Vitruve_Luc_Viatour.jpg/220px-Da_Vinci_Vitruve_Luc_Viat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071678"/>
            <a:ext cx="2095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Leonardo_da_Vinci_-_presumed_self-portrait_-_WGA127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357298"/>
            <a:ext cx="2714644" cy="422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95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215370" cy="28544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Zabýval se mechanikou, optikou, astronomií, projektováním pevností.</a:t>
            </a:r>
          </a:p>
          <a:p>
            <a:r>
              <a:rPr lang="cs-CZ" dirty="0" smtClean="0"/>
              <a:t>Věnoval se vynalézáním a zdokonalováním strojů.</a:t>
            </a:r>
          </a:p>
          <a:p>
            <a:r>
              <a:rPr lang="cs-CZ" dirty="0" smtClean="0"/>
              <a:t>Zanechal po sobě 5000 stránek, různých technických nákresů. (vrtulník, soustruh, náčrt padáku, strojní tkalcovský stav)</a:t>
            </a:r>
          </a:p>
          <a:p>
            <a:r>
              <a:rPr lang="cs-CZ" dirty="0" smtClean="0"/>
              <a:t>Namaloval mnoho slavných děl, jako například.</a:t>
            </a:r>
          </a:p>
          <a:p>
            <a:pPr lvl="1"/>
            <a:r>
              <a:rPr lang="cs-CZ" dirty="0" smtClean="0"/>
              <a:t>Mona Lisa</a:t>
            </a:r>
          </a:p>
          <a:p>
            <a:pPr lvl="1"/>
            <a:r>
              <a:rPr lang="cs-CZ" dirty="0" smtClean="0"/>
              <a:t>Poslední večeře páně</a:t>
            </a:r>
          </a:p>
          <a:p>
            <a:pPr lvl="1"/>
            <a:r>
              <a:rPr lang="cs-CZ" dirty="0"/>
              <a:t>Dáma s hranostajem</a:t>
            </a:r>
          </a:p>
        </p:txBody>
      </p:sp>
      <p:pic>
        <p:nvPicPr>
          <p:cNvPr id="2050" name="Picture 2" descr="http://upload.wikimedia.org/wikipedia/commons/thumb/5/57/Lady_with_an_Ermine.jpg/220px-Lady_with_an_Erm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284984"/>
            <a:ext cx="1714511" cy="300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0/08/Leonardo_da_Vinci_%281452-1519%29_-_The_Last_Supper_%281495-1498%29.jpg/500px-Leonardo_da_Vinci_%281452-1519%29_-_The_Last_Supper_%281495-1498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1"/>
            <a:ext cx="4762500" cy="189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na Lisa, by Leonardo da Vinci, from C2RMF retouch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7" y="2828503"/>
            <a:ext cx="2266001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06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Létající 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5655572" cy="48577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Vytvořil </a:t>
            </a:r>
            <a:r>
              <a:rPr lang="cs-CZ" dirty="0"/>
              <a:t>podrobné studie letu ptáků a </a:t>
            </a:r>
            <a:r>
              <a:rPr lang="cs-CZ" dirty="0" smtClean="0"/>
              <a:t>plány             </a:t>
            </a:r>
            <a:r>
              <a:rPr lang="cs-CZ" dirty="0"/>
              <a:t>na sestrojení několika létajících strojů, včetně helikoptéry poháněné čtyřmi lidmi (která by </a:t>
            </a:r>
            <a:r>
              <a:rPr lang="cs-CZ" dirty="0" smtClean="0"/>
              <a:t> </a:t>
            </a:r>
            <a:r>
              <a:rPr lang="cs-CZ" dirty="0"/>
              <a:t>nefungovala, neboť by začala celá rotovat</a:t>
            </a:r>
            <a:r>
              <a:rPr lang="cs-CZ" dirty="0" smtClean="0"/>
              <a:t>)                 </a:t>
            </a:r>
            <a:r>
              <a:rPr lang="cs-CZ" dirty="0"/>
              <a:t>a lehkého rogala.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Mimo </a:t>
            </a:r>
            <a:r>
              <a:rPr lang="cs-CZ" dirty="0"/>
              <a:t>konstrukcí napodobujících křídla ptáků vytvořil též jednu podle netopýřích křídel.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svých poznámkách se též zabýval myšlenkou </a:t>
            </a:r>
            <a:r>
              <a:rPr lang="cs-CZ" dirty="0" smtClean="0"/>
              <a:t>padáku.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/>
              <a:t>pohon pro svoje létací stroje častokrát využíval lidskou sílu (např. pedály jako na kole), i když si uvědomoval, že to může fungovat jen teoreticky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Vynalezl</a:t>
            </a:r>
            <a:r>
              <a:rPr lang="cs-CZ" dirty="0"/>
              <a:t> anemometr na zjišťování rychlosti větru, </a:t>
            </a:r>
            <a:r>
              <a:rPr lang="cs-CZ" dirty="0" err="1"/>
              <a:t>anemoskop</a:t>
            </a:r>
            <a:r>
              <a:rPr lang="cs-CZ" dirty="0"/>
              <a:t> na zjišťování směru foukání větru, a inklinometr na kontrolu vodorovné pozice při letu.</a:t>
            </a:r>
          </a:p>
          <a:p>
            <a:endParaRPr lang="cs-CZ" dirty="0"/>
          </a:p>
        </p:txBody>
      </p:sp>
      <p:pic>
        <p:nvPicPr>
          <p:cNvPr id="3074" name="Picture 2" descr="http://t1.gstatic.com/images?q=tbn:ANd9GcQU0xghFj8lDph1MlVcOiVUhPKYCo4-3YCNbMqaagT9J5F0j_9p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75447"/>
            <a:ext cx="264795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3.gstatic.com/images?q=tbn:ANd9GcQNodgoX37I8cSWFoCWQTuD2t0JaaG9dlFEm8IiZGYM6mVaGKVH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071074"/>
            <a:ext cx="2503934" cy="316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938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Bojové </a:t>
            </a:r>
            <a:r>
              <a:rPr lang="cs-CZ" dirty="0" smtClean="0"/>
              <a:t>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Jeho deníky obsahují též několik vynálezů vojenského charakteru, jako např. kulomety, obrněný tank s lidským či koňským pohonem či klastrovou </a:t>
            </a:r>
            <a:r>
              <a:rPr lang="cs-CZ" dirty="0" smtClean="0"/>
              <a:t>bombu.</a:t>
            </a:r>
          </a:p>
          <a:p>
            <a:r>
              <a:rPr lang="cs-CZ" dirty="0" smtClean="0"/>
              <a:t>Zkonstruoval </a:t>
            </a:r>
            <a:r>
              <a:rPr lang="cs-CZ" dirty="0"/>
              <a:t>i ekvivalent bojového děla, které mělo možnost nastavení úhlu a výšky, bylo pohyblivé a využitelné v boji.</a:t>
            </a:r>
          </a:p>
        </p:txBody>
      </p:sp>
      <p:pic>
        <p:nvPicPr>
          <p:cNvPr id="4100" name="Picture 4" descr="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81000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4118" y="1268760"/>
            <a:ext cx="4080289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43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ponorky</a:t>
            </a:r>
            <a:endParaRPr lang="cs-CZ" dirty="0"/>
          </a:p>
        </p:txBody>
      </p:sp>
      <p:pic>
        <p:nvPicPr>
          <p:cNvPr id="5122" name="Picture 2" descr="http://www.sme.sk/vydania/20060907/photo/3c68ea82d31b5ada829a6c3d9e11ffd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285860"/>
            <a:ext cx="6572296" cy="52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81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200" dirty="0" smtClean="0"/>
              <a:t>http://cs.wikipedia.org/wiki/Leonardo_da_Vinci, 12.9.2012</a:t>
            </a:r>
          </a:p>
          <a:p>
            <a:r>
              <a:rPr lang="cs-CZ" sz="3200" dirty="0" smtClean="0"/>
              <a:t>http://upload.wikimedia.org/wikipedia/commons/thumb/3/38/Leonardo_da_Vinci_-_presumed_self-portrait_-_WGA12798.jpg/640px-Leonardo_da_Vinci_-_presumed_self-portrait_-_WGA12798.jpg , 12.9.2012</a:t>
            </a:r>
          </a:p>
          <a:p>
            <a:r>
              <a:rPr lang="cs-CZ" sz="3200" dirty="0" smtClean="0"/>
              <a:t>http://upload.wikimedia.org/wikipedia/commons/thumb/0/08/Leonardo_da_Vinci_%281452-1519%29_-_The_Last_Supper_%281495-1498%29.jpg/1280px-Leonardo_da_Vinci_%281452-1519%29_-_The_Last_Supper_%281495-1498%29.jpg , 12.9.2012</a:t>
            </a:r>
          </a:p>
          <a:p>
            <a:r>
              <a:rPr lang="cs-CZ" sz="3200" dirty="0" smtClean="0"/>
              <a:t>http://upload.wikimedia.org/wikipedia/commons/8/8f/Leonardo_da_Vinci_-_Lady_with_an_Ermine.jpg , 12.9.2012</a:t>
            </a:r>
          </a:p>
          <a:p>
            <a:r>
              <a:rPr lang="cs-CZ" sz="3200" dirty="0" smtClean="0"/>
              <a:t>http://upload.wikimedia.org/wikipedia/commons/thumb/7/76/Leonardo_da_Vinci_-_Mona_Lisa.jpg/401px-Leonardo_da_Vinci_-_Mona_Lisa.jpg , 12.9.2012</a:t>
            </a:r>
          </a:p>
          <a:p>
            <a:r>
              <a:rPr lang="cs-CZ" sz="3200" dirty="0" smtClean="0"/>
              <a:t>http://img.abicko.cz/img/5/gallery/999223_.jpg , 12.9.2012</a:t>
            </a:r>
          </a:p>
          <a:p>
            <a:r>
              <a:rPr lang="cs-CZ" sz="3200" dirty="0" smtClean="0"/>
              <a:t>http://img.abicko.cz/img/5/gallery/999220_.jpg , 12.9.2012</a:t>
            </a:r>
          </a:p>
          <a:p>
            <a:r>
              <a:rPr lang="cs-CZ" sz="3200" dirty="0" smtClean="0"/>
              <a:t>http://www.palba.</a:t>
            </a:r>
            <a:r>
              <a:rPr lang="cs-CZ" sz="3200" dirty="0" err="1" smtClean="0"/>
              <a:t>cz</a:t>
            </a:r>
            <a:r>
              <a:rPr lang="cs-CZ" sz="3200" dirty="0" smtClean="0"/>
              <a:t>/</a:t>
            </a:r>
            <a:r>
              <a:rPr lang="cs-CZ" sz="3200" dirty="0" err="1" smtClean="0"/>
              <a:t>viewtopic.php</a:t>
            </a:r>
            <a:r>
              <a:rPr lang="cs-CZ" sz="3200" dirty="0" smtClean="0"/>
              <a:t>?t=5366&amp;f=101 / , 12.9.2012</a:t>
            </a:r>
          </a:p>
          <a:p>
            <a:r>
              <a:rPr lang="cs-CZ" sz="3200" dirty="0" smtClean="0"/>
              <a:t>http</a:t>
            </a:r>
            <a:r>
              <a:rPr lang="cs-CZ" sz="3200" smtClean="0"/>
              <a:t>://encyklopedia.sme.sk/c/2884064/ponorka-korytnacka.html , 12.9.2012</a:t>
            </a:r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279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Snímek 2</vt:lpstr>
      <vt:lpstr>Leonardo da Vinci</vt:lpstr>
      <vt:lpstr>Kdo to byl</vt:lpstr>
      <vt:lpstr>Létající stroje</vt:lpstr>
      <vt:lpstr>Bojové stroje</vt:lpstr>
      <vt:lpstr>Návrh ponorky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 (1472 – 1519)</dc:title>
  <dc:creator>Your User Name</dc:creator>
  <cp:lastModifiedBy>acer</cp:lastModifiedBy>
  <cp:revision>14</cp:revision>
  <dcterms:created xsi:type="dcterms:W3CDTF">2012-10-15T08:24:51Z</dcterms:created>
  <dcterms:modified xsi:type="dcterms:W3CDTF">2014-07-06T22:25:53Z</dcterms:modified>
</cp:coreProperties>
</file>