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0" r:id="rId4"/>
    <p:sldId id="262" r:id="rId5"/>
    <p:sldId id="265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2472-52AB-4840-B45C-735BDA4BBDC8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EF6-EBAC-41DD-9EB6-D12D36E64C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098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2472-52AB-4840-B45C-735BDA4BBDC8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EF6-EBAC-41DD-9EB6-D12D36E64C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5858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2472-52AB-4840-B45C-735BDA4BBDC8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EF6-EBAC-41DD-9EB6-D12D36E64C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3388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š kladru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bdélník se zakulaceným příčným rohem 4"/>
          <p:cNvSpPr/>
          <p:nvPr userDrawn="1"/>
        </p:nvSpPr>
        <p:spPr>
          <a:xfrm>
            <a:off x="214313" y="142875"/>
            <a:ext cx="8786812" cy="6500813"/>
          </a:xfrm>
          <a:prstGeom prst="round2Diag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428625" y="6335713"/>
            <a:ext cx="8286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spc="3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Základní škola Kladruby 2011</a:t>
            </a:r>
            <a:r>
              <a:rPr lang="cs-CZ" sz="1400" spc="3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</a:t>
            </a:r>
            <a:endParaRPr lang="cs-CZ" sz="1400" spc="3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Obdélník 6"/>
          <p:cNvSpPr/>
          <p:nvPr userDrawn="1"/>
        </p:nvSpPr>
        <p:spPr>
          <a:xfrm>
            <a:off x="8786813" y="0"/>
            <a:ext cx="357187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aoblený obdélník 7"/>
          <p:cNvSpPr/>
          <p:nvPr userDrawn="1"/>
        </p:nvSpPr>
        <p:spPr>
          <a:xfrm>
            <a:off x="428625" y="1000125"/>
            <a:ext cx="9215438" cy="21431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9" name="Přímá spojovací čára 8"/>
          <p:cNvCxnSpPr/>
          <p:nvPr userDrawn="1"/>
        </p:nvCxnSpPr>
        <p:spPr>
          <a:xfrm rot="5400000">
            <a:off x="5641975" y="3429000"/>
            <a:ext cx="6859588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 userDrawn="1"/>
        </p:nvCxnSpPr>
        <p:spPr>
          <a:xfrm rot="5400000">
            <a:off x="6786562" y="4786313"/>
            <a:ext cx="4144963" cy="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 userDrawn="1"/>
        </p:nvCxnSpPr>
        <p:spPr>
          <a:xfrm rot="16200000" flipH="1">
            <a:off x="8429625" y="428625"/>
            <a:ext cx="8572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 userDrawn="1"/>
        </p:nvCxnSpPr>
        <p:spPr>
          <a:xfrm rot="5400000">
            <a:off x="5358607" y="3428206"/>
            <a:ext cx="6858000" cy="1587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 userDrawn="1"/>
        </p:nvCxnSpPr>
        <p:spPr>
          <a:xfrm rot="5400000">
            <a:off x="5572919" y="3428206"/>
            <a:ext cx="6858000" cy="1588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 userDrawn="1"/>
        </p:nvCxnSpPr>
        <p:spPr>
          <a:xfrm rot="5400000">
            <a:off x="7787481" y="5930107"/>
            <a:ext cx="1857375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 userDrawn="1"/>
        </p:nvSpPr>
        <p:spPr>
          <a:xfrm>
            <a:off x="0" y="0"/>
            <a:ext cx="71438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7" name="Přímá spojovací čára 16"/>
          <p:cNvCxnSpPr/>
          <p:nvPr userDrawn="1"/>
        </p:nvCxnSpPr>
        <p:spPr>
          <a:xfrm rot="5400000">
            <a:off x="-3428206" y="3428206"/>
            <a:ext cx="6858000" cy="1588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 userDrawn="1"/>
        </p:nvCxnSpPr>
        <p:spPr>
          <a:xfrm rot="5400000">
            <a:off x="-786606" y="5930107"/>
            <a:ext cx="1857375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 userDrawn="1"/>
        </p:nvCxnSpPr>
        <p:spPr>
          <a:xfrm rot="5400000">
            <a:off x="-143668" y="284956"/>
            <a:ext cx="571500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 userDrawn="1"/>
        </p:nvCxnSpPr>
        <p:spPr>
          <a:xfrm rot="5400000">
            <a:off x="-1999456" y="4785519"/>
            <a:ext cx="4143375" cy="158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2" descr="logo_skol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69863"/>
            <a:ext cx="228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Přímá spojovací čára 21"/>
          <p:cNvCxnSpPr/>
          <p:nvPr userDrawn="1"/>
        </p:nvCxnSpPr>
        <p:spPr>
          <a:xfrm rot="5400000">
            <a:off x="8430419" y="284956"/>
            <a:ext cx="571500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742952" y="214290"/>
            <a:ext cx="5757874" cy="714380"/>
          </a:xfrm>
        </p:spPr>
        <p:txBody>
          <a:bodyPr>
            <a:noAutofit/>
          </a:bodyPr>
          <a:lstStyle>
            <a:lvl1pPr algn="l">
              <a:defRPr sz="3200" b="1" kern="0" spc="0" baseline="0"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1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001056" cy="4625989"/>
          </a:xfrm>
        </p:spPr>
        <p:txBody>
          <a:bodyPr/>
          <a:lstStyle>
            <a:lvl1pPr>
              <a:defRPr sz="3000"/>
            </a:lvl1pPr>
            <a:lvl2pPr>
              <a:buFont typeface="Courier New" pitchFamily="49" charset="0"/>
              <a:buChar char="o"/>
              <a:defRPr sz="2800"/>
            </a:lvl2pPr>
            <a:lvl3pPr>
              <a:buFont typeface="Wingdings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9638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2472-52AB-4840-B45C-735BDA4BBDC8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EF6-EBAC-41DD-9EB6-D12D36E64C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9350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2472-52AB-4840-B45C-735BDA4BBDC8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EF6-EBAC-41DD-9EB6-D12D36E64C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1792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2472-52AB-4840-B45C-735BDA4BBDC8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EF6-EBAC-41DD-9EB6-D12D36E64C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437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2472-52AB-4840-B45C-735BDA4BBDC8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EF6-EBAC-41DD-9EB6-D12D36E64C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1110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2472-52AB-4840-B45C-735BDA4BBDC8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EF6-EBAC-41DD-9EB6-D12D36E64C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8369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2472-52AB-4840-B45C-735BDA4BBDC8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EF6-EBAC-41DD-9EB6-D12D36E64C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0657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2472-52AB-4840-B45C-735BDA4BBDC8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EF6-EBAC-41DD-9EB6-D12D36E64C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2968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2472-52AB-4840-B45C-735BDA4BBDC8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FEF6-EBAC-41DD-9EB6-D12D36E64C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5342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12472-52AB-4840-B45C-735BDA4BBDC8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4FEF6-EBAC-41DD-9EB6-D12D36E64C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4784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7"/>
            <a:ext cx="8001056" cy="107156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3200" dirty="0" smtClean="0">
                <a:latin typeface="Tahoma" pitchFamily="34" charset="0"/>
              </a:rPr>
              <a:t>      Škola:</a:t>
            </a:r>
            <a:r>
              <a:rPr lang="cs-CZ" sz="4000" dirty="0" smtClean="0">
                <a:latin typeface="Tahoma" pitchFamily="34" charset="0"/>
              </a:rPr>
              <a:t>			</a:t>
            </a:r>
            <a:r>
              <a:rPr lang="cs-CZ" sz="4000" b="1" dirty="0" smtClean="0">
                <a:latin typeface="Tahoma" pitchFamily="34" charset="0"/>
              </a:rPr>
              <a:t>Základní škola Kladruby</a:t>
            </a:r>
            <a:br>
              <a:rPr lang="cs-CZ" sz="4000" b="1" dirty="0" smtClean="0">
                <a:latin typeface="Tahoma" pitchFamily="34" charset="0"/>
              </a:rPr>
            </a:br>
            <a:r>
              <a:rPr lang="cs-CZ" sz="3600" b="1" dirty="0" smtClean="0">
                <a:latin typeface="Tahoma" pitchFamily="34" charset="0"/>
              </a:rPr>
              <a:t>			</a:t>
            </a:r>
            <a:r>
              <a:rPr lang="cs-CZ" sz="3200" b="1" dirty="0" smtClean="0">
                <a:latin typeface="Tahoma" pitchFamily="34" charset="0"/>
              </a:rPr>
              <a:t>Husova 203, Kladruby, 349 61</a:t>
            </a:r>
            <a:r>
              <a:rPr lang="cs-CZ" sz="3600" b="1" dirty="0" smtClean="0">
                <a:latin typeface="Tahoma" pitchFamily="34" charset="0"/>
              </a:rPr>
              <a:t/>
            </a:r>
            <a:br>
              <a:rPr lang="cs-CZ" sz="3600" b="1" dirty="0" smtClean="0">
                <a:latin typeface="Tahoma" pitchFamily="34" charset="0"/>
              </a:rPr>
            </a:br>
            <a:r>
              <a:rPr lang="cs-CZ" sz="1200" b="1" dirty="0" smtClean="0">
                <a:latin typeface="Tahoma" pitchFamily="34" charset="0"/>
              </a:rPr>
              <a:t/>
            </a:r>
            <a:br>
              <a:rPr lang="cs-CZ" sz="1200" b="1" dirty="0" smtClean="0">
                <a:latin typeface="Tahoma" pitchFamily="34" charset="0"/>
              </a:rPr>
            </a:br>
            <a:r>
              <a:rPr lang="cs-CZ" sz="3200" dirty="0" smtClean="0">
                <a:latin typeface="Tahoma" pitchFamily="34" charset="0"/>
              </a:rPr>
              <a:t>Číslo projektu:</a:t>
            </a:r>
            <a:r>
              <a:rPr lang="cs-CZ" sz="3600" dirty="0" smtClean="0">
                <a:latin typeface="Tahoma" pitchFamily="34" charset="0"/>
              </a:rPr>
              <a:t>		</a:t>
            </a:r>
            <a:r>
              <a:rPr lang="cs-CZ" sz="3200" b="1" dirty="0" smtClean="0">
                <a:latin typeface="Tahoma" pitchFamily="34" charset="0"/>
              </a:rPr>
              <a:t>CZ.1.07/1.4.00/21.3668</a:t>
            </a:r>
            <a:br>
              <a:rPr lang="cs-CZ" sz="3200" b="1" dirty="0" smtClean="0">
                <a:latin typeface="Tahoma" pitchFamily="34" charset="0"/>
              </a:rPr>
            </a:br>
            <a:r>
              <a:rPr lang="cs-CZ" sz="3200" b="1" dirty="0" smtClean="0">
                <a:latin typeface="Tahoma" pitchFamily="34" charset="0"/>
              </a:rPr>
              <a:t>			Modernizace výuky</a:t>
            </a:r>
            <a:endParaRPr lang="cs-CZ" dirty="0"/>
          </a:p>
        </p:txBody>
      </p:sp>
      <p:pic>
        <p:nvPicPr>
          <p:cNvPr id="4" name="Picture 3" descr="OPVK_hor_zakladni_logolink_CMYK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357826"/>
            <a:ext cx="56896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14348" y="2928934"/>
            <a:ext cx="75009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ahoma" pitchFamily="34" charset="0"/>
              </a:rPr>
              <a:t>Autor:			</a:t>
            </a:r>
            <a:r>
              <a:rPr lang="cs-CZ" b="1" dirty="0" smtClean="0">
                <a:latin typeface="Tahoma" pitchFamily="34" charset="0"/>
              </a:rPr>
              <a:t>Petr </a:t>
            </a:r>
            <a:r>
              <a:rPr lang="cs-CZ" b="1" dirty="0" err="1" smtClean="0">
                <a:latin typeface="Tahoma" pitchFamily="34" charset="0"/>
              </a:rPr>
              <a:t>Kindelmann</a:t>
            </a:r>
            <a:endParaRPr lang="cs-CZ" sz="700" b="1" dirty="0" smtClean="0">
              <a:latin typeface="Tahoma" pitchFamily="34" charset="0"/>
            </a:endParaRPr>
          </a:p>
          <a:p>
            <a:r>
              <a:rPr lang="cs-CZ" dirty="0" smtClean="0">
                <a:latin typeface="Tahoma" pitchFamily="34" charset="0"/>
              </a:rPr>
              <a:t>Název materiálu:	 	</a:t>
            </a:r>
            <a:r>
              <a:rPr lang="cs-CZ" sz="2000" dirty="0" smtClean="0"/>
              <a:t>Bratři </a:t>
            </a:r>
            <a:r>
              <a:rPr lang="cs-CZ" sz="2000" dirty="0" err="1" smtClean="0"/>
              <a:t>Montgolfierovi</a:t>
            </a:r>
            <a:endParaRPr lang="cs-CZ" dirty="0" smtClean="0">
              <a:latin typeface="Tahoma" pitchFamily="34" charset="0"/>
            </a:endParaRPr>
          </a:p>
          <a:p>
            <a:r>
              <a:rPr lang="cs-CZ" dirty="0" smtClean="0">
                <a:latin typeface="Tahoma" pitchFamily="34" charset="0"/>
              </a:rPr>
              <a:t>Šablona:			III/2 </a:t>
            </a:r>
          </a:p>
          <a:p>
            <a:r>
              <a:rPr lang="cs-CZ" dirty="0" smtClean="0">
                <a:latin typeface="Tahoma" pitchFamily="34" charset="0"/>
              </a:rPr>
              <a:t>Sada:			III2_C.01</a:t>
            </a:r>
          </a:p>
          <a:p>
            <a:r>
              <a:rPr lang="cs-CZ" dirty="0" smtClean="0">
                <a:latin typeface="Tahoma" pitchFamily="34" charset="0"/>
              </a:rPr>
              <a:t>Předmět:		Fyzika</a:t>
            </a:r>
          </a:p>
          <a:p>
            <a:r>
              <a:rPr lang="cs-CZ" dirty="0" smtClean="0">
                <a:latin typeface="Tahoma" pitchFamily="34" charset="0"/>
              </a:rPr>
              <a:t>Třída:			VI.</a:t>
            </a:r>
            <a:endParaRPr lang="cs-CZ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1"/>
            <a:ext cx="7500990" cy="19288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3200" u="sng" dirty="0" smtClean="0"/>
              <a:t>Anotace: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Tento výukový materiál je zaměřen na </a:t>
            </a:r>
            <a:r>
              <a:rPr lang="cs-CZ" sz="3100" dirty="0" smtClean="0"/>
              <a:t>Bratry </a:t>
            </a:r>
            <a:r>
              <a:rPr lang="cs-CZ" sz="3100" dirty="0" err="1" smtClean="0"/>
              <a:t>Montgolfierovi</a:t>
            </a:r>
            <a:r>
              <a:rPr lang="cs-CZ" sz="3200" dirty="0" smtClean="0"/>
              <a:t>. </a:t>
            </a:r>
          </a:p>
          <a:p>
            <a:pPr algn="just">
              <a:buNone/>
            </a:pPr>
            <a:r>
              <a:rPr lang="cs-CZ" sz="3200" dirty="0" smtClean="0"/>
              <a:t>Prezentace doplňuje školní učivo, seznamuje žáky s vynálezci      a  vynálezy,  motivuje  žáky  k  zájmu o předmět, poukazuje na historické souvislosti a podporuje mezipředmětové vazby. </a:t>
            </a:r>
            <a:br>
              <a:rPr lang="cs-CZ" sz="3200" dirty="0" smtClean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00034" y="3286124"/>
            <a:ext cx="77867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000" u="sng" dirty="0" smtClean="0"/>
              <a:t>Klíčová slova: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cs-CZ" sz="2000" u="sng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="1" dirty="0" smtClean="0"/>
              <a:t>horkovzdušný balón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="1" dirty="0" err="1" smtClean="0"/>
              <a:t>Mongolfiéra</a:t>
            </a:r>
            <a:endParaRPr lang="cs-CZ" sz="2000" b="1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="1" dirty="0" err="1" smtClean="0"/>
              <a:t>Montgolfier</a:t>
            </a:r>
            <a:endParaRPr lang="cs-CZ" sz="20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Bratři </a:t>
            </a:r>
            <a:r>
              <a:rPr lang="cs-CZ" dirty="0" err="1" smtClean="0"/>
              <a:t>Montgolfierovi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2910" y="5357826"/>
            <a:ext cx="8072494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err="1" smtClean="0"/>
              <a:t>Joseph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Michel</a:t>
            </a:r>
            <a:r>
              <a:rPr lang="cs-CZ" sz="2000" b="1" dirty="0" smtClean="0"/>
              <a:t> </a:t>
            </a:r>
            <a:r>
              <a:rPr lang="cs-CZ" sz="2000" b="1" dirty="0" smtClean="0"/>
              <a:t>a </a:t>
            </a:r>
            <a:r>
              <a:rPr lang="cs-CZ" sz="2000" b="1" dirty="0" err="1" smtClean="0"/>
              <a:t>Jacques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Etien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Montgolfier</a:t>
            </a:r>
            <a:r>
              <a:rPr lang="cs-CZ" sz="2000" dirty="0" smtClean="0"/>
              <a:t> (1740 - 1810) a (1745 – 1799)</a:t>
            </a:r>
          </a:p>
          <a:p>
            <a:pPr>
              <a:buNone/>
            </a:pPr>
            <a:r>
              <a:rPr lang="cs-CZ" sz="2000" dirty="0" smtClean="0"/>
              <a:t>                                          francouzští vynálezci</a:t>
            </a:r>
            <a:endParaRPr lang="cs-CZ" sz="2000" b="1" dirty="0"/>
          </a:p>
        </p:txBody>
      </p:sp>
      <p:pic>
        <p:nvPicPr>
          <p:cNvPr id="8" name="Obrázek 7" descr="montgolfi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500174"/>
            <a:ext cx="5464192" cy="3486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byli </a:t>
            </a:r>
            <a:r>
              <a:rPr lang="cs-CZ" dirty="0" err="1" smtClean="0"/>
              <a:t>Montgolfierovi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428736"/>
            <a:ext cx="8358246" cy="4625989"/>
          </a:xfrm>
        </p:spPr>
        <p:txBody>
          <a:bodyPr>
            <a:normAutofit/>
          </a:bodyPr>
          <a:lstStyle/>
          <a:p>
            <a:r>
              <a:rPr lang="cs-CZ" dirty="0" smtClean="0"/>
              <a:t>Žili v Lyoně a vlastnili v </a:t>
            </a:r>
            <a:r>
              <a:rPr lang="cs-CZ" dirty="0" err="1" smtClean="0"/>
              <a:t>Annonay</a:t>
            </a:r>
            <a:r>
              <a:rPr lang="cs-CZ" dirty="0" smtClean="0"/>
              <a:t> papírnu.</a:t>
            </a:r>
          </a:p>
          <a:p>
            <a:r>
              <a:rPr lang="cs-CZ" sz="3200" dirty="0" err="1" smtClean="0"/>
              <a:t>Joseph</a:t>
            </a:r>
            <a:r>
              <a:rPr lang="cs-CZ" sz="3200" dirty="0" smtClean="0"/>
              <a:t>-</a:t>
            </a:r>
            <a:r>
              <a:rPr lang="cs-CZ" sz="3200" dirty="0" err="1" smtClean="0"/>
              <a:t>Michel</a:t>
            </a:r>
            <a:r>
              <a:rPr lang="cs-CZ" sz="3200" dirty="0" smtClean="0"/>
              <a:t>  je autorem</a:t>
            </a:r>
            <a:r>
              <a:rPr lang="cs-CZ" dirty="0" smtClean="0"/>
              <a:t> vynálezu vodní trkač, je jednoduché vodní čerpadlo, poháněné vodou.</a:t>
            </a:r>
          </a:p>
          <a:p>
            <a:r>
              <a:rPr lang="cs-CZ" dirty="0" smtClean="0"/>
              <a:t>Sestrojili první horkovzdušný balón.</a:t>
            </a:r>
          </a:p>
        </p:txBody>
      </p:sp>
      <p:pic>
        <p:nvPicPr>
          <p:cNvPr id="4" name="Obrázek 3" descr="Ballon_de_Roz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571876"/>
            <a:ext cx="385765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ontgolfier_Ball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428736"/>
            <a:ext cx="3375428" cy="45005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balónového létání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5000660" cy="462598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Teorii nadnášení poprvé formuloval řecký matematik a filozof Archimédes             ve druhém století             před naším letopočtem. </a:t>
            </a:r>
          </a:p>
          <a:p>
            <a:r>
              <a:rPr lang="cs-CZ" dirty="0" err="1" smtClean="0"/>
              <a:t>Montgolfierové</a:t>
            </a:r>
            <a:r>
              <a:rPr lang="cs-CZ" dirty="0" smtClean="0"/>
              <a:t> vyrobili balón z papíru a taftu, byl zdola otevřený. Horký vzduch vnikající do balónu jej začal zvolna vznášet.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balónového létání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7572428" cy="492922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První veřejná ukázka letu balónu než vzduch se uskutečnila 5. června 1783 v </a:t>
            </a:r>
            <a:r>
              <a:rPr lang="cs-CZ" dirty="0" err="1" smtClean="0"/>
              <a:t>Annonay</a:t>
            </a:r>
            <a:r>
              <a:rPr lang="cs-CZ" dirty="0" smtClean="0"/>
              <a:t> ve Francii, když bratři  </a:t>
            </a:r>
            <a:r>
              <a:rPr lang="cs-CZ" dirty="0" err="1" smtClean="0"/>
              <a:t>Montgolfierové</a:t>
            </a:r>
            <a:r>
              <a:rPr lang="cs-CZ" dirty="0" smtClean="0"/>
              <a:t> vypustili do vzduchu první horkovzdušný balón.</a:t>
            </a:r>
          </a:p>
          <a:p>
            <a:r>
              <a:rPr lang="cs-CZ" dirty="0" smtClean="0"/>
              <a:t>Balón, nazvaný </a:t>
            </a:r>
            <a:r>
              <a:rPr lang="cs-CZ" dirty="0" err="1" smtClean="0"/>
              <a:t>Mongolfiere</a:t>
            </a:r>
            <a:r>
              <a:rPr lang="cs-CZ" dirty="0" smtClean="0"/>
              <a:t>, se dokázal vznést do výše 2000 metrů a prvními pasažéry byli beran, kohout a kachna. </a:t>
            </a:r>
          </a:p>
          <a:p>
            <a:r>
              <a:rPr lang="cs-CZ" dirty="0" smtClean="0"/>
              <a:t>Po tomto úspěchu bratři </a:t>
            </a:r>
            <a:r>
              <a:rPr lang="cs-CZ" dirty="0" err="1" smtClean="0"/>
              <a:t>Montgolfierové</a:t>
            </a:r>
            <a:r>
              <a:rPr lang="cs-CZ" dirty="0" smtClean="0"/>
              <a:t> odjeli do Paříže, kde vytvořili další velký balón. </a:t>
            </a:r>
          </a:p>
          <a:p>
            <a:r>
              <a:rPr lang="cs-CZ" dirty="0" smtClean="0"/>
              <a:t>19. září 1783 se ve Versailles vznesl první balon  s posádkou, let trval osm minut.</a:t>
            </a:r>
          </a:p>
          <a:p>
            <a:endParaRPr lang="cs-CZ" dirty="0"/>
          </a:p>
        </p:txBody>
      </p:sp>
      <p:pic>
        <p:nvPicPr>
          <p:cNvPr id="4" name="Obrázek 3" descr="640px-Early_flight_02562u_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285860"/>
            <a:ext cx="4572032" cy="5312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Balónové létání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Dnes je balónové létání oblíbeným sportem.</a:t>
            </a:r>
            <a:endParaRPr lang="cs-CZ" dirty="0"/>
          </a:p>
        </p:txBody>
      </p:sp>
      <p:pic>
        <p:nvPicPr>
          <p:cNvPr id="4" name="Obrázek 3" descr="balloon-287865_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928802"/>
            <a:ext cx="6096000" cy="4214810"/>
          </a:xfrm>
          <a:prstGeom prst="rect">
            <a:avLst/>
          </a:prstGeom>
        </p:spPr>
      </p:pic>
      <p:pic>
        <p:nvPicPr>
          <p:cNvPr id="5" name="Obrázek 4" descr="balloon-173386_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929066"/>
            <a:ext cx="200026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http://upload.wikimedia.org/wikipedia/commons/thumb/a/a9/Jacques_%C3%89tienne_Montgolfier.jpg/640px-Jacques_%C3%89tienne_Montgolfier.jpg, 4.9.2012</a:t>
            </a:r>
          </a:p>
          <a:p>
            <a:r>
              <a:rPr lang="cs-CZ" dirty="0" smtClean="0"/>
              <a:t>http://etudesmillavoises.so.free.fr/IMG/jpg/montgolfier-2.jpg , 4.9.2012</a:t>
            </a:r>
          </a:p>
          <a:p>
            <a:r>
              <a:rPr lang="cs-CZ" dirty="0" smtClean="0"/>
              <a:t>http://pixabay.com/static/uploads/photo/2014/03/15/16/25/balloon-287865_640.jpg , 4.9.2012</a:t>
            </a:r>
          </a:p>
          <a:p>
            <a:r>
              <a:rPr lang="cs-CZ" dirty="0" smtClean="0"/>
              <a:t>http://pixabay.com/static/uploads/photo/2013/08/17/14/17/balloon-173386_640.jpg , 4.9.2012</a:t>
            </a:r>
          </a:p>
          <a:p>
            <a:r>
              <a:rPr lang="cs-CZ" dirty="0" smtClean="0"/>
              <a:t>http://upload.wikimedia.org/wikipedia/commons/2/27/Ballon_de_Rozier.jpg , 4.9.2012</a:t>
            </a:r>
          </a:p>
          <a:p>
            <a:r>
              <a:rPr lang="cs-CZ" dirty="0" smtClean="0"/>
              <a:t>http://upload.wikimedia.org/wikipedia/commons/thumb/6/6b/Early_flight_02562u_%282%29.jpg/640px-Early_flight_02562u_%282%29.jpg , 4.9.2012</a:t>
            </a:r>
          </a:p>
          <a:p>
            <a:r>
              <a:rPr lang="cs-CZ" dirty="0" smtClean="0"/>
              <a:t>http</a:t>
            </a:r>
            <a:r>
              <a:rPr lang="cs-CZ" smtClean="0"/>
              <a:t>://cs.wikipedia.org/wiki/Joseph-Michel_Montgolfier , 4.9.2012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217</Words>
  <Application>Microsoft Office PowerPoint</Application>
  <PresentationFormat>Předvádění na obrazovce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Snímek 1</vt:lpstr>
      <vt:lpstr>Snímek 2</vt:lpstr>
      <vt:lpstr>Bratři Montgolfierovi</vt:lpstr>
      <vt:lpstr>Kdo byli Montgolfierovi</vt:lpstr>
      <vt:lpstr>Teorie balónového létání</vt:lpstr>
      <vt:lpstr>Počátky balónového létání</vt:lpstr>
      <vt:lpstr>Balónové létání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Joseph-Michel Montgolfier (1740 – 1810)</dc:title>
  <dc:creator>Spravce</dc:creator>
  <cp:lastModifiedBy>acer</cp:lastModifiedBy>
  <cp:revision>16</cp:revision>
  <dcterms:created xsi:type="dcterms:W3CDTF">2012-10-26T10:31:02Z</dcterms:created>
  <dcterms:modified xsi:type="dcterms:W3CDTF">2014-07-10T16:08:22Z</dcterms:modified>
</cp:coreProperties>
</file>