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39B1-A543-4F58-A81C-47A294CEFB69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B7E2-3DAA-4272-91E4-A48F5ECF356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37793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39B1-A543-4F58-A81C-47A294CEFB69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B7E2-3DAA-4272-91E4-A48F5ECF356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7911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39B1-A543-4F58-A81C-47A294CEFB69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B7E2-3DAA-4272-91E4-A48F5ECF356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1013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39B1-A543-4F58-A81C-47A294CEFB69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B7E2-3DAA-4272-91E4-A48F5ECF356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8555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š kladru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Obdélník se zakulaceným příčným rohem 4"/>
          <p:cNvSpPr/>
          <p:nvPr userDrawn="1"/>
        </p:nvSpPr>
        <p:spPr>
          <a:xfrm>
            <a:off x="214313" y="142875"/>
            <a:ext cx="8786812" cy="6500813"/>
          </a:xfrm>
          <a:prstGeom prst="round2Diag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TextovéPole 5"/>
          <p:cNvSpPr txBox="1"/>
          <p:nvPr userDrawn="1"/>
        </p:nvSpPr>
        <p:spPr>
          <a:xfrm>
            <a:off x="428625" y="6335713"/>
            <a:ext cx="82867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spc="3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Základní škola Kladruby 2011</a:t>
            </a:r>
            <a:r>
              <a:rPr lang="cs-CZ" sz="1400" spc="3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  <a:sym typeface="Symbol"/>
              </a:rPr>
              <a:t></a:t>
            </a:r>
            <a:endParaRPr lang="cs-CZ" sz="1400" spc="3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Obdélník 6"/>
          <p:cNvSpPr/>
          <p:nvPr userDrawn="1"/>
        </p:nvSpPr>
        <p:spPr>
          <a:xfrm>
            <a:off x="8786813" y="0"/>
            <a:ext cx="357187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Zaoblený obdélník 7"/>
          <p:cNvSpPr/>
          <p:nvPr userDrawn="1"/>
        </p:nvSpPr>
        <p:spPr>
          <a:xfrm>
            <a:off x="428625" y="1000125"/>
            <a:ext cx="9215438" cy="21431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9" name="Přímá spojovací čára 8"/>
          <p:cNvCxnSpPr/>
          <p:nvPr userDrawn="1"/>
        </p:nvCxnSpPr>
        <p:spPr>
          <a:xfrm rot="5400000">
            <a:off x="5641975" y="3429000"/>
            <a:ext cx="6859588" cy="158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 userDrawn="1"/>
        </p:nvCxnSpPr>
        <p:spPr>
          <a:xfrm rot="5400000">
            <a:off x="6786562" y="4786313"/>
            <a:ext cx="4144963" cy="158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 userDrawn="1"/>
        </p:nvCxnSpPr>
        <p:spPr>
          <a:xfrm rot="16200000" flipH="1">
            <a:off x="8429625" y="428625"/>
            <a:ext cx="85725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 userDrawn="1"/>
        </p:nvCxnSpPr>
        <p:spPr>
          <a:xfrm rot="5400000">
            <a:off x="5358607" y="3428206"/>
            <a:ext cx="6858000" cy="1587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 userDrawn="1"/>
        </p:nvCxnSpPr>
        <p:spPr>
          <a:xfrm rot="5400000">
            <a:off x="5572919" y="3428206"/>
            <a:ext cx="6858000" cy="1588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 userDrawn="1"/>
        </p:nvCxnSpPr>
        <p:spPr>
          <a:xfrm rot="5400000">
            <a:off x="7787481" y="5930107"/>
            <a:ext cx="1857375" cy="158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 userDrawn="1"/>
        </p:nvSpPr>
        <p:spPr>
          <a:xfrm>
            <a:off x="0" y="0"/>
            <a:ext cx="71438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17" name="Přímá spojovací čára 16"/>
          <p:cNvCxnSpPr/>
          <p:nvPr userDrawn="1"/>
        </p:nvCxnSpPr>
        <p:spPr>
          <a:xfrm rot="5400000">
            <a:off x="-3428206" y="3428206"/>
            <a:ext cx="6858000" cy="1588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 userDrawn="1"/>
        </p:nvCxnSpPr>
        <p:spPr>
          <a:xfrm rot="5400000">
            <a:off x="-786606" y="5930107"/>
            <a:ext cx="1857375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 userDrawn="1"/>
        </p:nvCxnSpPr>
        <p:spPr>
          <a:xfrm rot="5400000">
            <a:off x="-143668" y="284956"/>
            <a:ext cx="571500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 userDrawn="1"/>
        </p:nvCxnSpPr>
        <p:spPr>
          <a:xfrm rot="5400000">
            <a:off x="-1999456" y="4785519"/>
            <a:ext cx="4143375" cy="1587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2" descr="logo_skol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69863"/>
            <a:ext cx="2286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Přímá spojovací čára 21"/>
          <p:cNvCxnSpPr/>
          <p:nvPr userDrawn="1"/>
        </p:nvCxnSpPr>
        <p:spPr>
          <a:xfrm rot="5400000">
            <a:off x="8430419" y="284956"/>
            <a:ext cx="571500" cy="158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742952" y="214290"/>
            <a:ext cx="5757874" cy="714380"/>
          </a:xfrm>
        </p:spPr>
        <p:txBody>
          <a:bodyPr>
            <a:noAutofit/>
          </a:bodyPr>
          <a:lstStyle>
            <a:lvl1pPr algn="l">
              <a:defRPr sz="3200" b="1" kern="0" spc="0" baseline="0">
                <a:effectLst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51" name="Zástupný symbol pro obsah 2"/>
          <p:cNvSpPr>
            <a:spLocks noGrp="1"/>
          </p:cNvSpPr>
          <p:nvPr>
            <p:ph idx="1"/>
          </p:nvPr>
        </p:nvSpPr>
        <p:spPr>
          <a:xfrm>
            <a:off x="428596" y="1428736"/>
            <a:ext cx="8001056" cy="4625989"/>
          </a:xfrm>
        </p:spPr>
        <p:txBody>
          <a:bodyPr/>
          <a:lstStyle>
            <a:lvl1pPr>
              <a:defRPr sz="3000"/>
            </a:lvl1pPr>
            <a:lvl2pPr>
              <a:buFont typeface="Courier New" pitchFamily="49" charset="0"/>
              <a:buChar char="o"/>
              <a:defRPr sz="2800"/>
            </a:lvl2pPr>
            <a:lvl3pPr>
              <a:buFont typeface="Wingdings" pitchFamily="2" charset="2"/>
              <a:buChar char="§"/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129483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39B1-A543-4F58-A81C-47A294CEFB69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B7E2-3DAA-4272-91E4-A48F5ECF356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9071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39B1-A543-4F58-A81C-47A294CEFB69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B7E2-3DAA-4272-91E4-A48F5ECF356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8330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39B1-A543-4F58-A81C-47A294CEFB69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B7E2-3DAA-4272-91E4-A48F5ECF356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4041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39B1-A543-4F58-A81C-47A294CEFB69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B7E2-3DAA-4272-91E4-A48F5ECF356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3364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39B1-A543-4F58-A81C-47A294CEFB69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B7E2-3DAA-4272-91E4-A48F5ECF356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3358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39B1-A543-4F58-A81C-47A294CEFB69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B7E2-3DAA-4272-91E4-A48F5ECF356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1353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39B1-A543-4F58-A81C-47A294CEFB69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B7E2-3DAA-4272-91E4-A48F5ECF356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7326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039B1-A543-4F58-A81C-47A294CEFB69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2B7E2-3DAA-4272-91E4-A48F5ECF356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0531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428737"/>
            <a:ext cx="8001056" cy="107156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3200" dirty="0" smtClean="0">
                <a:latin typeface="Tahoma" pitchFamily="34" charset="0"/>
              </a:rPr>
              <a:t>      Škola:</a:t>
            </a:r>
            <a:r>
              <a:rPr lang="cs-CZ" sz="4000" dirty="0" smtClean="0">
                <a:latin typeface="Tahoma" pitchFamily="34" charset="0"/>
              </a:rPr>
              <a:t>			</a:t>
            </a:r>
            <a:r>
              <a:rPr lang="cs-CZ" sz="4000" b="1" dirty="0" smtClean="0">
                <a:latin typeface="Tahoma" pitchFamily="34" charset="0"/>
              </a:rPr>
              <a:t>Základní škola Kladruby</a:t>
            </a:r>
            <a:br>
              <a:rPr lang="cs-CZ" sz="4000" b="1" dirty="0" smtClean="0">
                <a:latin typeface="Tahoma" pitchFamily="34" charset="0"/>
              </a:rPr>
            </a:br>
            <a:r>
              <a:rPr lang="cs-CZ" sz="3600" b="1" dirty="0" smtClean="0">
                <a:latin typeface="Tahoma" pitchFamily="34" charset="0"/>
              </a:rPr>
              <a:t>			</a:t>
            </a:r>
            <a:r>
              <a:rPr lang="cs-CZ" sz="3200" b="1" dirty="0" smtClean="0">
                <a:latin typeface="Tahoma" pitchFamily="34" charset="0"/>
              </a:rPr>
              <a:t>Husova 203, Kladruby, 349 61</a:t>
            </a:r>
            <a:r>
              <a:rPr lang="cs-CZ" sz="3600" b="1" dirty="0" smtClean="0">
                <a:latin typeface="Tahoma" pitchFamily="34" charset="0"/>
              </a:rPr>
              <a:t/>
            </a:r>
            <a:br>
              <a:rPr lang="cs-CZ" sz="3600" b="1" dirty="0" smtClean="0">
                <a:latin typeface="Tahoma" pitchFamily="34" charset="0"/>
              </a:rPr>
            </a:br>
            <a:r>
              <a:rPr lang="cs-CZ" sz="1200" b="1" dirty="0" smtClean="0">
                <a:latin typeface="Tahoma" pitchFamily="34" charset="0"/>
              </a:rPr>
              <a:t/>
            </a:r>
            <a:br>
              <a:rPr lang="cs-CZ" sz="1200" b="1" dirty="0" smtClean="0">
                <a:latin typeface="Tahoma" pitchFamily="34" charset="0"/>
              </a:rPr>
            </a:br>
            <a:r>
              <a:rPr lang="cs-CZ" sz="3200" dirty="0" smtClean="0">
                <a:latin typeface="Tahoma" pitchFamily="34" charset="0"/>
              </a:rPr>
              <a:t>Číslo projektu:</a:t>
            </a:r>
            <a:r>
              <a:rPr lang="cs-CZ" sz="3600" dirty="0" smtClean="0">
                <a:latin typeface="Tahoma" pitchFamily="34" charset="0"/>
              </a:rPr>
              <a:t>		</a:t>
            </a:r>
            <a:r>
              <a:rPr lang="cs-CZ" sz="3200" b="1" dirty="0" smtClean="0">
                <a:latin typeface="Tahoma" pitchFamily="34" charset="0"/>
              </a:rPr>
              <a:t>CZ.1.07/1.4.00/21.3668</a:t>
            </a:r>
            <a:br>
              <a:rPr lang="cs-CZ" sz="3200" b="1" dirty="0" smtClean="0">
                <a:latin typeface="Tahoma" pitchFamily="34" charset="0"/>
              </a:rPr>
            </a:br>
            <a:r>
              <a:rPr lang="cs-CZ" sz="3200" b="1" dirty="0" smtClean="0">
                <a:latin typeface="Tahoma" pitchFamily="34" charset="0"/>
              </a:rPr>
              <a:t>			Modernizace výuky</a:t>
            </a:r>
            <a:endParaRPr lang="cs-CZ" dirty="0"/>
          </a:p>
        </p:txBody>
      </p:sp>
      <p:pic>
        <p:nvPicPr>
          <p:cNvPr id="4" name="Picture 3" descr="OPVK_hor_zakladni_logolink_CMYK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357826"/>
            <a:ext cx="568960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714348" y="2928934"/>
            <a:ext cx="75009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Tahoma" pitchFamily="34" charset="0"/>
              </a:rPr>
              <a:t>Autor:			</a:t>
            </a:r>
            <a:r>
              <a:rPr lang="cs-CZ" b="1" dirty="0" smtClean="0">
                <a:latin typeface="Tahoma" pitchFamily="34" charset="0"/>
              </a:rPr>
              <a:t>Petr </a:t>
            </a:r>
            <a:r>
              <a:rPr lang="cs-CZ" b="1" dirty="0" err="1" smtClean="0">
                <a:latin typeface="Tahoma" pitchFamily="34" charset="0"/>
              </a:rPr>
              <a:t>Kindelmann</a:t>
            </a:r>
            <a:endParaRPr lang="cs-CZ" sz="700" b="1" dirty="0" smtClean="0">
              <a:latin typeface="Tahoma" pitchFamily="34" charset="0"/>
            </a:endParaRPr>
          </a:p>
          <a:p>
            <a:r>
              <a:rPr lang="cs-CZ" dirty="0" smtClean="0">
                <a:latin typeface="Tahoma" pitchFamily="34" charset="0"/>
              </a:rPr>
              <a:t>Název materiálu:	 	</a:t>
            </a:r>
            <a:r>
              <a:rPr lang="cs-CZ" dirty="0" smtClean="0"/>
              <a:t> </a:t>
            </a:r>
            <a:r>
              <a:rPr lang="cs-CZ" sz="2000" dirty="0" smtClean="0"/>
              <a:t>Josef Božek</a:t>
            </a:r>
            <a:endParaRPr lang="cs-CZ" b="1" u="sng" dirty="0" smtClean="0">
              <a:latin typeface="Tahoma" pitchFamily="34" charset="0"/>
            </a:endParaRPr>
          </a:p>
          <a:p>
            <a:endParaRPr lang="cs-CZ" dirty="0" smtClean="0">
              <a:latin typeface="Tahoma" pitchFamily="34" charset="0"/>
            </a:endParaRPr>
          </a:p>
          <a:p>
            <a:r>
              <a:rPr lang="cs-CZ" dirty="0" smtClean="0">
                <a:latin typeface="Tahoma" pitchFamily="34" charset="0"/>
              </a:rPr>
              <a:t>Šablona:			III/2 </a:t>
            </a:r>
          </a:p>
          <a:p>
            <a:r>
              <a:rPr lang="cs-CZ" dirty="0" smtClean="0">
                <a:latin typeface="Tahoma" pitchFamily="34" charset="0"/>
              </a:rPr>
              <a:t>Sada:			III2_C.01</a:t>
            </a:r>
          </a:p>
          <a:p>
            <a:r>
              <a:rPr lang="cs-CZ" dirty="0" smtClean="0">
                <a:latin typeface="Tahoma" pitchFamily="34" charset="0"/>
              </a:rPr>
              <a:t>Předmět:		Fyzika</a:t>
            </a:r>
          </a:p>
          <a:p>
            <a:r>
              <a:rPr lang="cs-CZ" dirty="0" smtClean="0">
                <a:latin typeface="Tahoma" pitchFamily="34" charset="0"/>
              </a:rPr>
              <a:t>Třída:			VI.</a:t>
            </a:r>
            <a:endParaRPr lang="cs-CZ" dirty="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85861"/>
            <a:ext cx="7500990" cy="19288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3200" u="sng" dirty="0" smtClean="0"/>
              <a:t>Anotace: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Tento výukový materiál je zaměřen na Josefa Božka. </a:t>
            </a:r>
          </a:p>
          <a:p>
            <a:pPr algn="just">
              <a:buNone/>
            </a:pPr>
            <a:r>
              <a:rPr lang="cs-CZ" sz="3200" dirty="0" smtClean="0"/>
              <a:t>Prezentace doplňuje školní učivo, seznamuje žáky s vynálezci      a  vynálezy,  motivuje  žáky  k  zájmu o předmět, poukazuje na historické souvislosti a podporuje mezipředmětové vazby. </a:t>
            </a:r>
            <a:br>
              <a:rPr lang="cs-CZ" sz="3200" dirty="0" smtClean="0"/>
            </a:b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00034" y="3286124"/>
            <a:ext cx="77867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2000" u="sng" dirty="0" smtClean="0"/>
              <a:t>Klíčová slova: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cs-CZ" sz="2000" u="sng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000" b="1" dirty="0" smtClean="0"/>
              <a:t>parní automobil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000" b="1" dirty="0" smtClean="0"/>
              <a:t>paroloď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000" b="1" dirty="0" smtClean="0"/>
              <a:t>koňská </a:t>
            </a:r>
            <a:r>
              <a:rPr lang="cs-CZ" sz="2000" b="1" dirty="0" smtClean="0"/>
              <a:t>dráha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000" b="1" dirty="0" smtClean="0"/>
              <a:t>Božek</a:t>
            </a:r>
            <a:endParaRPr lang="cs-CZ" sz="2000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Josef Božek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42910" y="5715016"/>
            <a:ext cx="7786742" cy="57150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sz="2400" dirty="0" smtClean="0"/>
              <a:t>Josef Božek, český mechanik a hodinář, konstruktér (1782 – 1835).</a:t>
            </a:r>
          </a:p>
          <a:p>
            <a:endParaRPr lang="cs-CZ" dirty="0"/>
          </a:p>
        </p:txBody>
      </p:sp>
      <p:pic>
        <p:nvPicPr>
          <p:cNvPr id="1026" name="Picture 2" descr="http://upload.wikimedia.org/wikipedia/commons/thumb/3/3a/Josef_Bozek_Erfinder.jpg/220px-Josef_Bozek_Erfi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500174"/>
            <a:ext cx="3420490" cy="4213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82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byl </a:t>
            </a:r>
            <a:r>
              <a:rPr lang="cs-CZ" dirty="0" err="1" smtClean="0"/>
              <a:t>J.Božek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Vyráběl  interiérové,  věžní,  ale i velmi  přesné  hodiny pro hvězdárnu na Klementinu.</a:t>
            </a:r>
          </a:p>
          <a:p>
            <a:r>
              <a:rPr lang="cs-CZ" dirty="0" smtClean="0"/>
              <a:t>Pro invalidy sestrojil pohyblivé protézy.</a:t>
            </a:r>
          </a:p>
          <a:p>
            <a:r>
              <a:rPr lang="cs-CZ" dirty="0" smtClean="0"/>
              <a:t>Konstruoval čerpadla pro vodárny.</a:t>
            </a:r>
          </a:p>
          <a:p>
            <a:r>
              <a:rPr lang="cs-CZ" dirty="0" smtClean="0"/>
              <a:t>Napomohl rozšíření parního provozu po českých zemích.</a:t>
            </a:r>
          </a:p>
          <a:p>
            <a:r>
              <a:rPr lang="cs-CZ" dirty="0" smtClean="0"/>
              <a:t>Roku 1815  předvedl v Praze  první parní silniční vůz, pro dopravu osob.</a:t>
            </a:r>
          </a:p>
          <a:p>
            <a:r>
              <a:rPr lang="cs-CZ" dirty="0" smtClean="0"/>
              <a:t>Roku 1817 ukázal na Vltavě první parní loď v Čechách.</a:t>
            </a:r>
          </a:p>
          <a:p>
            <a:r>
              <a:rPr lang="cs-CZ" dirty="0" smtClean="0"/>
              <a:t>Navrhoval  vagóny  pro  první  koněspřežnou  železnici na evropské pevnině z Českých Budějovic do Lince. 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178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Parní vůz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Roku 1815 předvedl v Praze první parní silniční vůz, pro dopravu osob.</a:t>
            </a:r>
          </a:p>
          <a:p>
            <a:endParaRPr lang="cs-CZ" dirty="0"/>
          </a:p>
        </p:txBody>
      </p:sp>
      <p:pic>
        <p:nvPicPr>
          <p:cNvPr id="2050" name="Picture 2" descr="http://upload.wikimedia.org/wikipedia/commons/thumb/f/f1/Bozek%27s_steam_automobile.jpg/220px-Bozek%27s_steam_automob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428868"/>
            <a:ext cx="4500594" cy="36892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9143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Vagóny pro koněspřežnou železnici</a:t>
            </a:r>
            <a:endParaRPr lang="cs-CZ" dirty="0"/>
          </a:p>
        </p:txBody>
      </p:sp>
      <p:pic>
        <p:nvPicPr>
          <p:cNvPr id="6" name="Obrázek 5" descr="Austrian_horse_railway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428736"/>
            <a:ext cx="6572296" cy="479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019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Paroloď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1428736"/>
            <a:ext cx="7786742" cy="462598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Roku  1817  ukázal  na  Vltavě  první  parní  loď         v Čechách.</a:t>
            </a:r>
          </a:p>
          <a:p>
            <a:endParaRPr lang="cs-CZ" dirty="0"/>
          </a:p>
        </p:txBody>
      </p:sp>
      <p:pic>
        <p:nvPicPr>
          <p:cNvPr id="6" name="Obrázek 5" descr="1e02f0669b_70888916_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428868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0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3200" dirty="0" smtClean="0"/>
              <a:t>http://cs.wikipedia.org/wiki/Josef_Bo%C5%BEek, 5.9.2012</a:t>
            </a:r>
          </a:p>
          <a:p>
            <a:r>
              <a:rPr lang="cs-CZ" dirty="0" smtClean="0"/>
              <a:t>http://upload.wikimedia.org/wikipedia/commons/thumb/3/3a/Josef_Bozek_Erfinder.jpg/220px-Josef_Bozek_Erfinder.jpg</a:t>
            </a:r>
            <a:r>
              <a:rPr lang="cs-CZ" sz="2800" dirty="0" smtClean="0"/>
              <a:t> , 5.9.2012</a:t>
            </a:r>
            <a:endParaRPr lang="cs-CZ" dirty="0" smtClean="0"/>
          </a:p>
          <a:p>
            <a:r>
              <a:rPr lang="cs-CZ" dirty="0" smtClean="0"/>
              <a:t>http://upload.wikimedia.org/wikipedia/commons/thumb/f/f1/Bozek%27s_steam_automobile.jpg/220px-Bozek%27s_steam_automobile.jpg</a:t>
            </a:r>
            <a:r>
              <a:rPr lang="cs-CZ" sz="2800" dirty="0" smtClean="0"/>
              <a:t> , 5.9.2012</a:t>
            </a:r>
            <a:endParaRPr lang="cs-CZ" dirty="0" smtClean="0"/>
          </a:p>
          <a:p>
            <a:r>
              <a:rPr lang="cs-CZ" sz="3200" dirty="0" smtClean="0"/>
              <a:t>http://cs.wikipedia.org/wiki/Kon%C4%9Bsp%C5%99e%C5%BEn%C3%A1_%C5%BEeleznice , 5.9.2012</a:t>
            </a:r>
          </a:p>
          <a:p>
            <a:r>
              <a:rPr lang="cs-CZ" sz="3200" dirty="0" smtClean="0"/>
              <a:t>http://imageproxy.jxs.cz/~nd04/jxs/cz</a:t>
            </a:r>
            <a:r>
              <a:rPr lang="cs-CZ" sz="3200" smtClean="0"/>
              <a:t>~/974/037/1e02f0669b_70888916_o2.jpg , 5.9.2012</a:t>
            </a:r>
            <a:endParaRPr lang="cs-CZ" sz="3200" dirty="0" smtClean="0"/>
          </a:p>
          <a:p>
            <a:endParaRPr lang="cs-CZ" sz="3200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174</Words>
  <Application>Microsoft Office PowerPoint</Application>
  <PresentationFormat>Předvádění na obrazovce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Snímek 1</vt:lpstr>
      <vt:lpstr>Snímek 2</vt:lpstr>
      <vt:lpstr>Josef Božek</vt:lpstr>
      <vt:lpstr>Kdo byl J.Božek</vt:lpstr>
      <vt:lpstr>Parní vůz</vt:lpstr>
      <vt:lpstr>Vagóny pro koněspřežnou železnici</vt:lpstr>
      <vt:lpstr>Paroloď</vt:lpstr>
      <vt:lpstr>Zdroj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Josef Božek (1782 – 1835)</dc:title>
  <dc:creator>Spravce</dc:creator>
  <cp:lastModifiedBy>acer</cp:lastModifiedBy>
  <cp:revision>14</cp:revision>
  <dcterms:created xsi:type="dcterms:W3CDTF">2012-10-17T12:06:44Z</dcterms:created>
  <dcterms:modified xsi:type="dcterms:W3CDTF">2014-07-10T16:10:25Z</dcterms:modified>
</cp:coreProperties>
</file>