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6" r:id="rId3"/>
    <p:sldId id="256" r:id="rId4"/>
    <p:sldId id="257" r:id="rId5"/>
    <p:sldId id="258" r:id="rId6"/>
    <p:sldId id="259" r:id="rId7"/>
    <p:sldId id="263" r:id="rId8"/>
    <p:sldId id="26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262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2FC85-D838-4044-8AF2-FE67B7F6D2CA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F978E-2A24-4BE2-B667-B063125217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BB11-9C29-4EE8-9072-A56FF6DB66F5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E80-7E7F-40A0-B212-13624FDD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BB11-9C29-4EE8-9072-A56FF6DB66F5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E80-7E7F-40A0-B212-13624FDD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BB11-9C29-4EE8-9072-A56FF6DB66F5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E80-7E7F-40A0-B212-13624FDD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BB11-9C29-4EE8-9072-A56FF6DB66F5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E80-7E7F-40A0-B212-13624FDD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š kladrub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bdélník se zakulaceným příčným rohem 4"/>
          <p:cNvSpPr/>
          <p:nvPr userDrawn="1"/>
        </p:nvSpPr>
        <p:spPr>
          <a:xfrm>
            <a:off x="214313" y="142875"/>
            <a:ext cx="8786812" cy="6500813"/>
          </a:xfrm>
          <a:prstGeom prst="round2Diag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428625" y="6335713"/>
            <a:ext cx="8286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spc="3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Základní škola Kladruby 2011</a:t>
            </a:r>
            <a:r>
              <a:rPr lang="cs-CZ" sz="1400" spc="3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</a:t>
            </a:r>
            <a:endParaRPr lang="cs-CZ" sz="1400" spc="3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Obdélník 6"/>
          <p:cNvSpPr/>
          <p:nvPr userDrawn="1"/>
        </p:nvSpPr>
        <p:spPr>
          <a:xfrm>
            <a:off x="8786813" y="0"/>
            <a:ext cx="357187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Zaoblený obdélník 7"/>
          <p:cNvSpPr/>
          <p:nvPr userDrawn="1"/>
        </p:nvSpPr>
        <p:spPr>
          <a:xfrm>
            <a:off x="428625" y="1000125"/>
            <a:ext cx="9215438" cy="21431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9" name="Přímá spojovací čára 8"/>
          <p:cNvCxnSpPr/>
          <p:nvPr userDrawn="1"/>
        </p:nvCxnSpPr>
        <p:spPr>
          <a:xfrm rot="5400000">
            <a:off x="5641975" y="3429000"/>
            <a:ext cx="6859588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 userDrawn="1"/>
        </p:nvCxnSpPr>
        <p:spPr>
          <a:xfrm rot="5400000">
            <a:off x="6786562" y="4786313"/>
            <a:ext cx="4144963" cy="15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 userDrawn="1"/>
        </p:nvCxnSpPr>
        <p:spPr>
          <a:xfrm rot="16200000" flipH="1">
            <a:off x="8429625" y="428625"/>
            <a:ext cx="8572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 userDrawn="1"/>
        </p:nvCxnSpPr>
        <p:spPr>
          <a:xfrm rot="5400000">
            <a:off x="5358607" y="3428206"/>
            <a:ext cx="6858000" cy="1587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 userDrawn="1"/>
        </p:nvCxnSpPr>
        <p:spPr>
          <a:xfrm rot="5400000">
            <a:off x="5572919" y="3428206"/>
            <a:ext cx="6858000" cy="1588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 userDrawn="1"/>
        </p:nvCxnSpPr>
        <p:spPr>
          <a:xfrm rot="5400000">
            <a:off x="7787481" y="5930107"/>
            <a:ext cx="1857375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 userDrawn="1"/>
        </p:nvSpPr>
        <p:spPr>
          <a:xfrm>
            <a:off x="0" y="0"/>
            <a:ext cx="71438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7" name="Přímá spojovací čára 16"/>
          <p:cNvCxnSpPr/>
          <p:nvPr userDrawn="1"/>
        </p:nvCxnSpPr>
        <p:spPr>
          <a:xfrm rot="5400000">
            <a:off x="-3428206" y="3428206"/>
            <a:ext cx="6858000" cy="1588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 userDrawn="1"/>
        </p:nvCxnSpPr>
        <p:spPr>
          <a:xfrm rot="5400000">
            <a:off x="-786606" y="5930107"/>
            <a:ext cx="1857375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 userDrawn="1"/>
        </p:nvCxnSpPr>
        <p:spPr>
          <a:xfrm rot="5400000">
            <a:off x="-143668" y="284956"/>
            <a:ext cx="571500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 userDrawn="1"/>
        </p:nvCxnSpPr>
        <p:spPr>
          <a:xfrm rot="5400000">
            <a:off x="-1999456" y="4785519"/>
            <a:ext cx="4143375" cy="158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2" descr="logo_sko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69863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Přímá spojovací čára 21"/>
          <p:cNvCxnSpPr/>
          <p:nvPr userDrawn="1"/>
        </p:nvCxnSpPr>
        <p:spPr>
          <a:xfrm rot="5400000">
            <a:off x="8430419" y="284956"/>
            <a:ext cx="571500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742952" y="214290"/>
            <a:ext cx="5757874" cy="714380"/>
          </a:xfrm>
        </p:spPr>
        <p:txBody>
          <a:bodyPr>
            <a:noAutofit/>
          </a:bodyPr>
          <a:lstStyle>
            <a:lvl1pPr algn="l">
              <a:defRPr sz="3200" b="1" kern="0" spc="0" baseline="0"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1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001056" cy="4625989"/>
          </a:xfrm>
        </p:spPr>
        <p:txBody>
          <a:bodyPr/>
          <a:lstStyle>
            <a:lvl1pPr>
              <a:defRPr sz="3000"/>
            </a:lvl1pPr>
            <a:lvl2pPr>
              <a:buFont typeface="Courier New" pitchFamily="49" charset="0"/>
              <a:buChar char="o"/>
              <a:defRPr sz="2800"/>
            </a:lvl2pPr>
            <a:lvl3pPr>
              <a:buFont typeface="Wingdings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BB11-9C29-4EE8-9072-A56FF6DB66F5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E80-7E7F-40A0-B212-13624FDD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BB11-9C29-4EE8-9072-A56FF6DB66F5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E80-7E7F-40A0-B212-13624FDD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BB11-9C29-4EE8-9072-A56FF6DB66F5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E80-7E7F-40A0-B212-13624FDD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BB11-9C29-4EE8-9072-A56FF6DB66F5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E80-7E7F-40A0-B212-13624FDD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BB11-9C29-4EE8-9072-A56FF6DB66F5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E80-7E7F-40A0-B212-13624FDD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BB11-9C29-4EE8-9072-A56FF6DB66F5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E80-7E7F-40A0-B212-13624FDD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BB11-9C29-4EE8-9072-A56FF6DB66F5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5E80-7E7F-40A0-B212-13624FDD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6BB11-9C29-4EE8-9072-A56FF6DB66F5}" type="datetimeFigureOut">
              <a:rPr lang="cs-CZ" smtClean="0"/>
              <a:pPr/>
              <a:t>10.7.2014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75E80-7E7F-40A0-B212-13624FDD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tm.e15.cz/files/imagecache/dust_filerenderer_superbig/upload/aktuality/tyto_vzducholod__mohou_operovat_tak__nad_vodami_ja_4e8aafb723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g.cz/wp-content/uploads/2014/04/1054153003_d-lzzf_zeppelin-nt_deutsche-zeppelin-r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technet.idnes.cz/foto.aspx?r=tec_technika&amp;c=A120221_111744_tec_technika_pka&amp;foto=PKA41314c__MG_953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historyforum.com/airships/henri_giffar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mmons.wikimedia.org/wiki/File:Giffard185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.cz/wp-content/uploads/2014/04/788px-hindenburg_burning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7"/>
            <a:ext cx="8001056" cy="107156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3200" dirty="0" smtClean="0">
                <a:latin typeface="Tahoma" pitchFamily="34" charset="0"/>
              </a:rPr>
              <a:t>      Škola:</a:t>
            </a:r>
            <a:r>
              <a:rPr lang="cs-CZ" sz="4000" dirty="0" smtClean="0">
                <a:latin typeface="Tahoma" pitchFamily="34" charset="0"/>
              </a:rPr>
              <a:t>			</a:t>
            </a:r>
            <a:r>
              <a:rPr lang="cs-CZ" sz="4000" b="1" dirty="0" smtClean="0">
                <a:latin typeface="Tahoma" pitchFamily="34" charset="0"/>
              </a:rPr>
              <a:t>Základní škola Kladruby</a:t>
            </a:r>
            <a:br>
              <a:rPr lang="cs-CZ" sz="4000" b="1" dirty="0" smtClean="0">
                <a:latin typeface="Tahoma" pitchFamily="34" charset="0"/>
              </a:rPr>
            </a:br>
            <a:r>
              <a:rPr lang="cs-CZ" sz="3600" b="1" dirty="0" smtClean="0">
                <a:latin typeface="Tahoma" pitchFamily="34" charset="0"/>
              </a:rPr>
              <a:t>			</a:t>
            </a:r>
            <a:r>
              <a:rPr lang="cs-CZ" sz="3200" b="1" dirty="0" smtClean="0">
                <a:latin typeface="Tahoma" pitchFamily="34" charset="0"/>
              </a:rPr>
              <a:t>Husova 203, Kladruby, 349 61</a:t>
            </a:r>
            <a:r>
              <a:rPr lang="cs-CZ" sz="3600" b="1" dirty="0" smtClean="0">
                <a:latin typeface="Tahoma" pitchFamily="34" charset="0"/>
              </a:rPr>
              <a:t/>
            </a:r>
            <a:br>
              <a:rPr lang="cs-CZ" sz="3600" b="1" dirty="0" smtClean="0">
                <a:latin typeface="Tahoma" pitchFamily="34" charset="0"/>
              </a:rPr>
            </a:br>
            <a:r>
              <a:rPr lang="cs-CZ" sz="1200" b="1" dirty="0" smtClean="0">
                <a:latin typeface="Tahoma" pitchFamily="34" charset="0"/>
              </a:rPr>
              <a:t/>
            </a:r>
            <a:br>
              <a:rPr lang="cs-CZ" sz="1200" b="1" dirty="0" smtClean="0">
                <a:latin typeface="Tahoma" pitchFamily="34" charset="0"/>
              </a:rPr>
            </a:br>
            <a:r>
              <a:rPr lang="cs-CZ" sz="3200" dirty="0" smtClean="0">
                <a:latin typeface="Tahoma" pitchFamily="34" charset="0"/>
              </a:rPr>
              <a:t>Číslo projektu:</a:t>
            </a:r>
            <a:r>
              <a:rPr lang="cs-CZ" sz="3600" dirty="0" smtClean="0">
                <a:latin typeface="Tahoma" pitchFamily="34" charset="0"/>
              </a:rPr>
              <a:t>		</a:t>
            </a:r>
            <a:r>
              <a:rPr lang="cs-CZ" sz="3200" b="1" dirty="0" smtClean="0">
                <a:latin typeface="Tahoma" pitchFamily="34" charset="0"/>
              </a:rPr>
              <a:t>CZ.1.07/1.4.00/21.3668</a:t>
            </a:r>
            <a:br>
              <a:rPr lang="cs-CZ" sz="3200" b="1" dirty="0" smtClean="0">
                <a:latin typeface="Tahoma" pitchFamily="34" charset="0"/>
              </a:rPr>
            </a:br>
            <a:r>
              <a:rPr lang="cs-CZ" sz="3200" b="1" dirty="0" smtClean="0">
                <a:latin typeface="Tahoma" pitchFamily="34" charset="0"/>
              </a:rPr>
              <a:t>			Modernizace výuky</a:t>
            </a:r>
            <a:endParaRPr lang="cs-CZ" dirty="0"/>
          </a:p>
        </p:txBody>
      </p:sp>
      <p:pic>
        <p:nvPicPr>
          <p:cNvPr id="4" name="Picture 3" descr="OPVK_hor_zakladni_logolink_CMYK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357826"/>
            <a:ext cx="56896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14348" y="2928934"/>
            <a:ext cx="75009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ahoma" pitchFamily="34" charset="0"/>
              </a:rPr>
              <a:t>Autor:			</a:t>
            </a:r>
            <a:r>
              <a:rPr lang="cs-CZ" b="1" dirty="0" smtClean="0">
                <a:latin typeface="Tahoma" pitchFamily="34" charset="0"/>
              </a:rPr>
              <a:t>Petr </a:t>
            </a:r>
            <a:r>
              <a:rPr lang="cs-CZ" b="1" dirty="0" err="1" smtClean="0">
                <a:latin typeface="Tahoma" pitchFamily="34" charset="0"/>
              </a:rPr>
              <a:t>Kindelmann</a:t>
            </a:r>
            <a:endParaRPr lang="cs-CZ" sz="700" b="1" dirty="0" smtClean="0">
              <a:latin typeface="Tahoma" pitchFamily="34" charset="0"/>
            </a:endParaRPr>
          </a:p>
          <a:p>
            <a:r>
              <a:rPr lang="cs-CZ" dirty="0" smtClean="0">
                <a:latin typeface="Tahoma" pitchFamily="34" charset="0"/>
              </a:rPr>
              <a:t>Název materiálu:	 	</a:t>
            </a:r>
            <a:r>
              <a:rPr lang="cs-CZ" dirty="0" smtClean="0"/>
              <a:t> </a:t>
            </a:r>
            <a:r>
              <a:rPr lang="cs-CZ" sz="2000" dirty="0" err="1" smtClean="0"/>
              <a:t>Henri</a:t>
            </a:r>
            <a:r>
              <a:rPr lang="cs-CZ" sz="2000" dirty="0" smtClean="0"/>
              <a:t> </a:t>
            </a:r>
            <a:r>
              <a:rPr lang="cs-CZ" sz="2000" dirty="0" err="1" smtClean="0"/>
              <a:t>Giffard</a:t>
            </a:r>
            <a:r>
              <a:rPr lang="cs-CZ" sz="2000" dirty="0" smtClean="0"/>
              <a:t> </a:t>
            </a:r>
            <a:endParaRPr lang="cs-CZ" dirty="0" smtClean="0">
              <a:latin typeface="Tahoma" pitchFamily="34" charset="0"/>
            </a:endParaRPr>
          </a:p>
          <a:p>
            <a:r>
              <a:rPr lang="cs-CZ" dirty="0" smtClean="0">
                <a:latin typeface="Tahoma" pitchFamily="34" charset="0"/>
              </a:rPr>
              <a:t>Šablona:			III/2 </a:t>
            </a:r>
          </a:p>
          <a:p>
            <a:r>
              <a:rPr lang="cs-CZ" dirty="0" smtClean="0">
                <a:latin typeface="Tahoma" pitchFamily="34" charset="0"/>
              </a:rPr>
              <a:t>Sada:			III2_C.01</a:t>
            </a:r>
          </a:p>
          <a:p>
            <a:r>
              <a:rPr lang="cs-CZ" dirty="0" smtClean="0">
                <a:latin typeface="Tahoma" pitchFamily="34" charset="0"/>
              </a:rPr>
              <a:t>Předmět:		Fyzika</a:t>
            </a:r>
          </a:p>
          <a:p>
            <a:r>
              <a:rPr lang="cs-CZ" dirty="0" smtClean="0">
                <a:latin typeface="Tahoma" pitchFamily="34" charset="0"/>
              </a:rPr>
              <a:t>Třída:			VI.</a:t>
            </a:r>
            <a:endParaRPr lang="cs-CZ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Proč by se měly vzducholodě vrátit do oblak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Létají dostatečně rychle – v </a:t>
            </a:r>
            <a:r>
              <a:rPr lang="cs-CZ" dirty="0" err="1" smtClean="0"/>
              <a:t>Guinesově</a:t>
            </a:r>
            <a:r>
              <a:rPr lang="cs-CZ" dirty="0" smtClean="0"/>
              <a:t> knize rekordů je zaznamenaný rekord 112km/h (vzducholoď LZ N07 – 100 na snímku) z roku 2004. Moderní vzducholodi zvládají 140 km/</a:t>
            </a:r>
            <a:r>
              <a:rPr lang="cs-CZ" dirty="0" err="1" smtClean="0"/>
              <a:t>h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429000"/>
            <a:ext cx="40100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Proč by se měly vzducholodě vrátit do oblak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elegantní a nádherné – na snímku </a:t>
            </a:r>
            <a:r>
              <a:rPr lang="cs-CZ" dirty="0" err="1" smtClean="0"/>
              <a:t>Airlander</a:t>
            </a:r>
            <a:r>
              <a:rPr lang="cs-CZ" dirty="0" smtClean="0"/>
              <a:t> (délka 92m).</a:t>
            </a:r>
          </a:p>
          <a:p>
            <a:endParaRPr lang="cs-CZ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14686"/>
            <a:ext cx="4212000" cy="30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Proč by se měly vzducholodě vrátit do oblak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Nepotřebují velká letiště – na 102. podlaží Empire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 měl být původně přistávací terminál pro vzducholodě. Nebyl nikdy použit, obrázky zakotvených vzducholodí je možné vidět jen na kreslených fotografiích.</a:t>
            </a:r>
            <a:endParaRPr lang="cs-CZ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786190"/>
            <a:ext cx="40100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současných vzducholodí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sz="3500" b="1" dirty="0" smtClean="0"/>
              <a:t>Vojenství</a:t>
            </a:r>
          </a:p>
          <a:p>
            <a:pPr lvl="0"/>
            <a:r>
              <a:rPr lang="cs-CZ" dirty="0" smtClean="0"/>
              <a:t>Náklady na provoz se sníží na 30%.</a:t>
            </a:r>
          </a:p>
          <a:p>
            <a:pPr lvl="0" algn="just"/>
            <a:r>
              <a:rPr lang="cs-CZ" dirty="0" smtClean="0"/>
              <a:t>Unesou velkou hmotnost až 20 tun vojenského materiálu.</a:t>
            </a:r>
          </a:p>
          <a:p>
            <a:pPr lvl="0"/>
            <a:r>
              <a:rPr lang="cs-CZ" dirty="0" smtClean="0"/>
              <a:t>Na přistání stačí i malá letiště.</a:t>
            </a:r>
          </a:p>
          <a:p>
            <a:pPr lvl="0" algn="just"/>
            <a:r>
              <a:rPr lang="cs-CZ" dirty="0" smtClean="0"/>
              <a:t>Dokáží hlídkovat až několik desítek hodin bez doplnění paliva – bylo potvrzeno i ve válce v Iráku. Vzducholodě tu sloužily jako retranslační stanice.</a:t>
            </a:r>
          </a:p>
          <a:p>
            <a:pPr lvl="0"/>
            <a:r>
              <a:rPr lang="cs-CZ" dirty="0" smtClean="0"/>
              <a:t>Mohou být využity i pro výsadek.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současných vzducholodí</a:t>
            </a:r>
            <a:endParaRPr lang="cs-CZ" dirty="0"/>
          </a:p>
        </p:txBody>
      </p:sp>
      <p:pic>
        <p:nvPicPr>
          <p:cNvPr id="4" name="gi8955" descr="Tyto vzducholodě mohou operovat také nad vodami jako doprovody flotily, ponorek nebo k zásobování lodí. Zdroj: Hybrid Air Vehicles">
            <a:hlinkClick r:id="rId2" tooltip="&quot;Tyto vzducholodě mohou operovat také nad vodami jako doprovody flotily, ponorek nebo k zásobování lodí. Zdroj: Hybrid Air Vehicles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7500990" cy="386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5429264"/>
            <a:ext cx="7286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Vzducholoď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Lockheed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P-971.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Délka 90 m, rychlost 180 km/h, nosnost 500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</a:t>
            </a:r>
            <a:r>
              <a:rPr lang="cs-CZ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kumimoji="0" lang="cs-CZ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současných vzducholodí</a:t>
            </a:r>
            <a:endParaRPr lang="cs-CZ" dirty="0"/>
          </a:p>
        </p:txBody>
      </p:sp>
      <p:pic>
        <p:nvPicPr>
          <p:cNvPr id="4" name="Obrázek 13" descr="lockheed-martin-p-791-1 (1)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215106" cy="3429024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5357826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Vzducholoď Hybrid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Air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Vehicles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HAV 304</a:t>
            </a:r>
            <a:r>
              <a:rPr lang="cs-CZ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firma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Northrop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Grumman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Délka 91 m,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šířka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34 m,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výška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26 m, rychlost až 140 km/hod.</a:t>
            </a:r>
            <a:endParaRPr kumimoji="0" lang="cs-CZ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054153003_D-LZZF_Zeppelin-NT_Deutsche-Zeppelin-Re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85992"/>
            <a:ext cx="4071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současných vzducholodí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Doprava cestujících nebo nákladu.</a:t>
            </a:r>
          </a:p>
          <a:p>
            <a:r>
              <a:rPr lang="cs-CZ" sz="2000" dirty="0" smtClean="0"/>
              <a:t>Vzducholoď </a:t>
            </a:r>
            <a:r>
              <a:rPr lang="cs-CZ" sz="2000" dirty="0" err="1" smtClean="0"/>
              <a:t>Zeppelin</a:t>
            </a:r>
            <a:r>
              <a:rPr lang="cs-CZ" sz="2000" dirty="0" smtClean="0"/>
              <a:t> NT, délka 75 m, 12 cestujících, 3 motory, maximální rychlost 125 km/h, dolet až 2600 km, výdrž ve vzduchu až 24 hodin.</a:t>
            </a:r>
          </a:p>
          <a:p>
            <a:endParaRPr lang="cs-CZ" dirty="0"/>
          </a:p>
        </p:txBody>
      </p:sp>
      <p:pic>
        <p:nvPicPr>
          <p:cNvPr id="5" name="Obrázek 4" descr="Kokpit nové vzducholodi Zeppelin NT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572008"/>
            <a:ext cx="2379660" cy="17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://upload.wikimedia.org/wikipedia/commons/thumb/a/ae/Metlife_snoopy_two_blimp.jpg/1024px-Metlife_snoopy_two_blimp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286124"/>
            <a:ext cx="3237550" cy="25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00034" y="5857892"/>
            <a:ext cx="2975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Americká vzducholoď </a:t>
            </a:r>
            <a:r>
              <a:rPr lang="cs-CZ" dirty="0" err="1" smtClean="0"/>
              <a:t>Metlife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Zeppelin, Air Ships, Rigid Airship, Hot Air Shi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737"/>
            <a:ext cx="54035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současných vzducholodí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Reklama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Reklamní vzducholodě </a:t>
            </a:r>
          </a:p>
          <a:p>
            <a:pPr>
              <a:buNone/>
            </a:pPr>
            <a:r>
              <a:rPr lang="cs-CZ" sz="2000" dirty="0" smtClean="0"/>
              <a:t>od firmy </a:t>
            </a:r>
            <a:r>
              <a:rPr lang="cs-CZ" sz="2000" dirty="0" err="1" smtClean="0"/>
              <a:t>Zeppelin</a:t>
            </a:r>
            <a:r>
              <a:rPr lang="cs-CZ" sz="2000" dirty="0" smtClean="0"/>
              <a:t>.</a:t>
            </a:r>
            <a:endParaRPr lang="cs-CZ" dirty="0"/>
          </a:p>
        </p:txBody>
      </p:sp>
      <p:pic>
        <p:nvPicPr>
          <p:cNvPr id="5" name="Obrázek 4" descr="http://pixabay.com/static/uploads/photo/2014/03/07/17/10/zeppelin-282606_64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5023500" cy="262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Princip vznášení se vzducholodi v atmosféře:</a:t>
            </a:r>
          </a:p>
          <a:p>
            <a:pPr lvl="0"/>
            <a:r>
              <a:rPr lang="cs-CZ" dirty="0" smtClean="0"/>
              <a:t>Celková hustota vzducholodi musí být shodná    s hustotou okolního vzduchu.</a:t>
            </a:r>
          </a:p>
          <a:p>
            <a:pPr lvl="0" algn="just"/>
            <a:r>
              <a:rPr lang="cs-CZ" dirty="0" smtClean="0"/>
              <a:t>Pomocné ventilátory vyrovnávají celkovou hustotu stlačením helia a vzduchu(při klesání), nebo odsáváním vzduchu(při stoupání) z pláště vzducholodi. 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http://www.</a:t>
            </a:r>
            <a:r>
              <a:rPr lang="cs-CZ" sz="1400" dirty="0" err="1" smtClean="0"/>
              <a:t>thehistoryforum.com</a:t>
            </a:r>
            <a:r>
              <a:rPr lang="cs-CZ" sz="1400" dirty="0" smtClean="0"/>
              <a:t>/</a:t>
            </a:r>
            <a:r>
              <a:rPr lang="cs-CZ" sz="1400" dirty="0" err="1" smtClean="0"/>
              <a:t>airships</a:t>
            </a:r>
            <a:r>
              <a:rPr lang="cs-CZ" sz="1400" dirty="0" smtClean="0"/>
              <a:t>/</a:t>
            </a:r>
            <a:r>
              <a:rPr lang="cs-CZ" sz="1400" dirty="0" err="1" smtClean="0"/>
              <a:t>henri</a:t>
            </a:r>
            <a:r>
              <a:rPr lang="cs-CZ" sz="1400" dirty="0" smtClean="0"/>
              <a:t>_</a:t>
            </a:r>
            <a:r>
              <a:rPr lang="cs-CZ" sz="1400" dirty="0" err="1" smtClean="0"/>
              <a:t>giffard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smtClean="0"/>
              <a:t>, 8.9.2012</a:t>
            </a:r>
          </a:p>
          <a:p>
            <a:r>
              <a:rPr lang="cs-CZ" sz="1400" dirty="0" smtClean="0"/>
              <a:t>http://cs.wikipedia.org/wiki/Vzducholo%C4%8F, 8.9.2012</a:t>
            </a:r>
          </a:p>
          <a:p>
            <a:r>
              <a:rPr lang="cs-CZ" sz="1400" dirty="0" smtClean="0"/>
              <a:t>http://upload.wikimedia.org/wikipedia/commons/1/10/Defense.gov_News_Photo_100708-N-9174G-005_-_A_U.S._Navy_MZ-3A_manned_airship_Advanced_Airship_Flying_Laboratory_derived_from_the_commercial_A-170_series_blimp_lands_at_Lake_Front_Airport.jpg, 8.9.2012</a:t>
            </a:r>
          </a:p>
          <a:p>
            <a:r>
              <a:rPr lang="cs-CZ" sz="1400" dirty="0" smtClean="0"/>
              <a:t>http://g.</a:t>
            </a:r>
            <a:r>
              <a:rPr lang="cs-CZ" sz="1400" dirty="0" err="1" smtClean="0"/>
              <a:t>cz</a:t>
            </a:r>
            <a:r>
              <a:rPr lang="cs-CZ" sz="1400" dirty="0" smtClean="0"/>
              <a:t>/8-</a:t>
            </a:r>
            <a:r>
              <a:rPr lang="cs-CZ" sz="1400" dirty="0" err="1" smtClean="0"/>
              <a:t>duvodu</a:t>
            </a:r>
            <a:r>
              <a:rPr lang="cs-CZ" sz="1400" dirty="0" smtClean="0"/>
              <a:t>-</a:t>
            </a:r>
            <a:r>
              <a:rPr lang="cs-CZ" sz="1400" dirty="0" err="1" smtClean="0"/>
              <a:t>proc</a:t>
            </a:r>
            <a:r>
              <a:rPr lang="cs-CZ" sz="1400" dirty="0" smtClean="0"/>
              <a:t>-by-se-</a:t>
            </a:r>
            <a:r>
              <a:rPr lang="cs-CZ" sz="1400" dirty="0" err="1" smtClean="0"/>
              <a:t>vzducholode</a:t>
            </a:r>
            <a:r>
              <a:rPr lang="cs-CZ" sz="1400" dirty="0" smtClean="0"/>
              <a:t>-mely-</a:t>
            </a:r>
            <a:r>
              <a:rPr lang="cs-CZ" sz="1400" dirty="0" err="1" smtClean="0"/>
              <a:t>vratit</a:t>
            </a:r>
            <a:r>
              <a:rPr lang="cs-CZ" sz="1400" dirty="0" smtClean="0"/>
              <a:t>-do-oblak/, 8.9.2012</a:t>
            </a:r>
          </a:p>
          <a:p>
            <a:r>
              <a:rPr lang="cs-CZ" sz="1400" dirty="0" smtClean="0"/>
              <a:t>http://vtm.e15.cz/</a:t>
            </a:r>
            <a:r>
              <a:rPr lang="cs-CZ" sz="1400" dirty="0" err="1" smtClean="0"/>
              <a:t>vzducholode</a:t>
            </a:r>
            <a:r>
              <a:rPr lang="cs-CZ" sz="1400" dirty="0" smtClean="0"/>
              <a:t>-</a:t>
            </a:r>
            <a:r>
              <a:rPr lang="cs-CZ" sz="1400" dirty="0" err="1" smtClean="0"/>
              <a:t>nabiraji</a:t>
            </a:r>
            <a:r>
              <a:rPr lang="cs-CZ" sz="1400" dirty="0" smtClean="0"/>
              <a:t>-druhy-dech, 8.9.2012</a:t>
            </a:r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tyden.cz</a:t>
            </a:r>
            <a:r>
              <a:rPr lang="cs-CZ" sz="1400" dirty="0" smtClean="0"/>
              <a:t>/rubriky/byznys/</a:t>
            </a:r>
            <a:r>
              <a:rPr lang="cs-CZ" sz="1400" dirty="0" err="1" smtClean="0"/>
              <a:t>svet</a:t>
            </a:r>
            <a:r>
              <a:rPr lang="cs-CZ" sz="1400" dirty="0" smtClean="0"/>
              <a:t>/</a:t>
            </a:r>
            <a:r>
              <a:rPr lang="cs-CZ" sz="1400" dirty="0" err="1" smtClean="0"/>
              <a:t>britanie</a:t>
            </a:r>
            <a:r>
              <a:rPr lang="cs-CZ" sz="1400" dirty="0" smtClean="0"/>
              <a:t>-chce-</a:t>
            </a:r>
            <a:r>
              <a:rPr lang="cs-CZ" sz="1400" dirty="0" err="1" smtClean="0"/>
              <a:t>vratit</a:t>
            </a:r>
            <a:r>
              <a:rPr lang="cs-CZ" sz="1400" dirty="0" smtClean="0"/>
              <a:t>-na-nebe-</a:t>
            </a:r>
            <a:r>
              <a:rPr lang="cs-CZ" sz="1400" dirty="0" err="1" smtClean="0"/>
              <a:t>velke</a:t>
            </a:r>
            <a:r>
              <a:rPr lang="cs-CZ" sz="1400" dirty="0" smtClean="0"/>
              <a:t>-</a:t>
            </a:r>
            <a:r>
              <a:rPr lang="cs-CZ" sz="1400" dirty="0" err="1" smtClean="0"/>
              <a:t>vzducholode</a:t>
            </a:r>
            <a:r>
              <a:rPr lang="cs-CZ" sz="1400" dirty="0" smtClean="0"/>
              <a:t>_299744.html#.U6ceWpR_</a:t>
            </a:r>
            <a:r>
              <a:rPr lang="cs-CZ" sz="1400" dirty="0" err="1" smtClean="0"/>
              <a:t>vEc</a:t>
            </a:r>
            <a:r>
              <a:rPr lang="cs-CZ" sz="1400" dirty="0" smtClean="0"/>
              <a:t>, 8.9.2012</a:t>
            </a:r>
          </a:p>
          <a:p>
            <a:r>
              <a:rPr lang="cs-CZ" sz="1400" dirty="0" smtClean="0"/>
              <a:t> http://4.bp.blogspot.com/_MC77i3liUDc/S2n0wcknvPI/AAAAAAAAADI/o-ck1k_</a:t>
            </a:r>
            <a:r>
              <a:rPr lang="cs-CZ" sz="1400" dirty="0" err="1" smtClean="0"/>
              <a:t>MjWo</a:t>
            </a:r>
            <a:r>
              <a:rPr lang="cs-CZ" sz="1400" dirty="0" smtClean="0"/>
              <a:t>/s400/</a:t>
            </a:r>
            <a:r>
              <a:rPr lang="cs-CZ" sz="1400" dirty="0" err="1" smtClean="0"/>
              <a:t>lockheed</a:t>
            </a:r>
            <a:r>
              <a:rPr lang="cs-CZ" sz="1400" dirty="0" smtClean="0"/>
              <a:t>-</a:t>
            </a:r>
            <a:r>
              <a:rPr lang="cs-CZ" sz="1400" dirty="0" err="1" smtClean="0"/>
              <a:t>martin</a:t>
            </a:r>
            <a:r>
              <a:rPr lang="cs-CZ" sz="1400" dirty="0" smtClean="0"/>
              <a:t>-p-791-2.jpg, 8.9.2012</a:t>
            </a:r>
          </a:p>
          <a:p>
            <a:r>
              <a:rPr lang="cs-CZ" sz="1400" dirty="0" smtClean="0"/>
              <a:t>http://pixabay.com/static/uploads/photo/2014/03/07/17/10/zeppelin-282607_640.jpg, 8.9.2012</a:t>
            </a:r>
          </a:p>
          <a:p>
            <a:r>
              <a:rPr lang="cs-CZ" sz="1400" dirty="0" smtClean="0"/>
              <a:t>http</a:t>
            </a:r>
            <a:r>
              <a:rPr lang="cs-CZ" sz="1400" smtClean="0"/>
              <a:t>://pixabay.com/static/uploads/photo/2014/03/07/17/09/zeppelin-282605_640.jpg, 8.9.2012</a:t>
            </a:r>
            <a:endParaRPr lang="cs-CZ" sz="1400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1"/>
            <a:ext cx="7500990" cy="19288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3200" u="sng" dirty="0" smtClean="0"/>
              <a:t>Anotace: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Tento výukový materiál je zaměřen na </a:t>
            </a:r>
            <a:r>
              <a:rPr lang="cs-CZ" sz="3100" dirty="0" err="1" smtClean="0"/>
              <a:t>Henriho</a:t>
            </a:r>
            <a:r>
              <a:rPr lang="cs-CZ" sz="3100" dirty="0" smtClean="0"/>
              <a:t> </a:t>
            </a:r>
            <a:r>
              <a:rPr lang="cs-CZ" sz="3100" dirty="0" err="1" smtClean="0"/>
              <a:t>Giffarda</a:t>
            </a:r>
            <a:r>
              <a:rPr lang="cs-CZ" sz="3200" dirty="0" smtClean="0"/>
              <a:t>. </a:t>
            </a:r>
          </a:p>
          <a:p>
            <a:pPr algn="just">
              <a:buNone/>
            </a:pPr>
            <a:r>
              <a:rPr lang="cs-CZ" sz="3200" dirty="0" smtClean="0"/>
              <a:t>Prezentace doplňuje školní učivo, seznamuje žáky s vynálezci      a  vynálezy,  motivuje  žáky  k  zájmu o předmět, poukazuje na historické souvislosti a podporuje mezipředmětové vazby. </a:t>
            </a:r>
            <a:br>
              <a:rPr lang="cs-CZ" sz="3200" dirty="0" smtClean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00034" y="3286124"/>
            <a:ext cx="77867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000" u="sng" dirty="0" smtClean="0"/>
              <a:t>Klíčová slovo: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cs-CZ" sz="2000" u="sng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b="1" dirty="0" smtClean="0"/>
              <a:t>vzducholoď </a:t>
            </a:r>
            <a:endParaRPr lang="cs-CZ" sz="2000" b="1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b="1" dirty="0" err="1" smtClean="0"/>
              <a:t>Giffard</a:t>
            </a:r>
            <a:endParaRPr lang="cs-CZ" sz="20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Henri</a:t>
            </a:r>
            <a:r>
              <a:rPr lang="cs-CZ" dirty="0" smtClean="0"/>
              <a:t> </a:t>
            </a:r>
            <a:r>
              <a:rPr lang="cs-CZ" dirty="0" err="1" smtClean="0"/>
              <a:t>Giffard</a:t>
            </a:r>
            <a:r>
              <a:rPr lang="cs-CZ" dirty="0" smtClean="0"/>
              <a:t>  a vzducholodě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7158" y="4857760"/>
            <a:ext cx="8143932" cy="119696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dirty="0" smtClean="0"/>
              <a:t>     Francouzský konstruktér (1825 – 1882).</a:t>
            </a:r>
          </a:p>
          <a:p>
            <a:pPr algn="just">
              <a:buNone/>
            </a:pPr>
            <a:r>
              <a:rPr lang="cs-CZ" dirty="0" smtClean="0"/>
              <a:t> V roce 1851 si nechal patentovat použití parního stroje pro pohon vzducholodi  a v roce 1852 sestrojil první řiditelnou vzducholoď.</a:t>
            </a:r>
          </a:p>
          <a:p>
            <a:endParaRPr lang="cs-CZ" dirty="0"/>
          </a:p>
        </p:txBody>
      </p:sp>
      <p:pic>
        <p:nvPicPr>
          <p:cNvPr id="7" name="Obrázek 6" descr="http://upload.wikimedia.org/wikipedia/commons/thumb/b/b5/Giffard1852.jpg/220px-Giffard185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3071834" cy="276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Jules Henri Giffar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714488"/>
            <a:ext cx="20002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071810"/>
            <a:ext cx="44386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</a:t>
            </a:r>
            <a:r>
              <a:rPr lang="cs-CZ" dirty="0" err="1" smtClean="0"/>
              <a:t>vzducholď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428736"/>
            <a:ext cx="8143932" cy="4625989"/>
          </a:xfrm>
        </p:spPr>
        <p:txBody>
          <a:bodyPr/>
          <a:lstStyle/>
          <a:p>
            <a:pPr algn="just">
              <a:buNone/>
            </a:pPr>
            <a:r>
              <a:rPr lang="cs-CZ" b="1" dirty="0" smtClean="0"/>
              <a:t>    Vzducholoď</a:t>
            </a:r>
            <a:r>
              <a:rPr lang="cs-CZ" dirty="0" smtClean="0"/>
              <a:t> je létající stroj lehčí než vzduch (aerostat), nebo také řiditelný balón. Vzducholoď mívá obvykle doutníkový tvar, a zpravidla bývá vybavena několika motory.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Proč by se měly vzducholodě vrátit do oblak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Už nevybuchují – naplňují se héliem. </a:t>
            </a:r>
          </a:p>
          <a:p>
            <a:pPr indent="0" algn="just">
              <a:buNone/>
            </a:pPr>
            <a:r>
              <a:rPr lang="cs-CZ" dirty="0" smtClean="0"/>
              <a:t>LZ 129 </a:t>
            </a:r>
            <a:r>
              <a:rPr lang="cs-CZ" dirty="0" err="1" smtClean="0"/>
              <a:t>Hindenburg</a:t>
            </a:r>
            <a:r>
              <a:rPr lang="cs-CZ" dirty="0" smtClean="0"/>
              <a:t> (na snímku) byla naplněna vodíkem a shořela v roce 1937 – USA nedovolily dovoz hélia do Německa.</a:t>
            </a:r>
          </a:p>
        </p:txBody>
      </p:sp>
      <p:pic>
        <p:nvPicPr>
          <p:cNvPr id="4" name="Obrázek 3" descr="788px-Hindenburg_burni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8934"/>
            <a:ext cx="37862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Proč by se měly vzducholodě vrátit do oblak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Jsou ekologické – vzducholoď nemusí na to, aby se udržela ve vzduchu vynakládat žádnou energii – pouze na stoupání, klesání a pohyb.</a:t>
            </a:r>
          </a:p>
          <a:p>
            <a:endParaRPr lang="cs-CZ" dirty="0" smtClean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357562"/>
            <a:ext cx="41433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Proč by se měly vzducholodě vrátit do oblak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Mohou létat vysoko – jsou vyvíjeny dálkově ovládané vzducholodi </a:t>
            </a:r>
            <a:r>
              <a:rPr lang="cs-CZ" dirty="0" err="1" smtClean="0"/>
              <a:t>StratoBus</a:t>
            </a:r>
            <a:r>
              <a:rPr lang="cs-CZ" dirty="0" smtClean="0"/>
              <a:t>, která bude létat ve výšce 20 km bude schopna plnit podobné úkoly jako satelity, bude ale levnější.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429000"/>
            <a:ext cx="42386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Proč by se měly vzducholodě vrátit do oblak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Když jim dojde palivo nespadnou – takže se nemusí bát ani pasažéři s chorobným strachem z létání.</a:t>
            </a:r>
          </a:p>
          <a:p>
            <a:endParaRPr lang="cs-CZ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496"/>
            <a:ext cx="4276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Proč by se měly vzducholodě vrátit do oblak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Unesou těžký náklad – britská firma Hybrid </a:t>
            </a:r>
            <a:r>
              <a:rPr lang="cs-CZ" dirty="0" err="1" smtClean="0"/>
              <a:t>Air</a:t>
            </a:r>
            <a:r>
              <a:rPr lang="cs-CZ" dirty="0" smtClean="0"/>
              <a:t> </a:t>
            </a:r>
            <a:r>
              <a:rPr lang="cs-CZ" dirty="0" err="1" smtClean="0"/>
              <a:t>Vehicles</a:t>
            </a:r>
            <a:r>
              <a:rPr lang="cs-CZ" dirty="0" smtClean="0"/>
              <a:t> bude nabízet vzducholoď </a:t>
            </a:r>
            <a:r>
              <a:rPr lang="cs-CZ" dirty="0" err="1" smtClean="0"/>
              <a:t>Airlander</a:t>
            </a:r>
            <a:r>
              <a:rPr lang="cs-CZ" dirty="0" smtClean="0"/>
              <a:t>, která unese až 200 tun na vzdálenost 5000 km.</a:t>
            </a:r>
            <a:endParaRPr lang="cs-CZ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928934"/>
            <a:ext cx="4210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452</Words>
  <Application>Microsoft Office PowerPoint</Application>
  <PresentationFormat>Předvádění na obrazovce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Snímek 1</vt:lpstr>
      <vt:lpstr>Snímek 2</vt:lpstr>
      <vt:lpstr>Henri Giffard  a vzducholodě</vt:lpstr>
      <vt:lpstr>Co je vzducholď</vt:lpstr>
      <vt:lpstr>Proč by se měly vzducholodě vrátit do oblak</vt:lpstr>
      <vt:lpstr>Proč by se měly vzducholodě vrátit do oblak</vt:lpstr>
      <vt:lpstr>Proč by se měly vzducholodě vrátit do oblak</vt:lpstr>
      <vt:lpstr>Proč by se měly vzducholodě vrátit do oblak</vt:lpstr>
      <vt:lpstr>Proč by se měly vzducholodě vrátit do oblak</vt:lpstr>
      <vt:lpstr>Proč by se měly vzducholodě vrátit do oblak</vt:lpstr>
      <vt:lpstr>Proč by se měly vzducholodě vrátit do oblak</vt:lpstr>
      <vt:lpstr>Proč by se měly vzducholodě vrátit do oblak</vt:lpstr>
      <vt:lpstr>Využití současných vzducholodí</vt:lpstr>
      <vt:lpstr>Využití současných vzducholodí</vt:lpstr>
      <vt:lpstr>Využití současných vzducholodí</vt:lpstr>
      <vt:lpstr>Využití současných vzducholodí</vt:lpstr>
      <vt:lpstr>Využití současných vzducholodí</vt:lpstr>
      <vt:lpstr>Princip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Alessandro Volta</dc:title>
  <dc:creator>Komp</dc:creator>
  <cp:lastModifiedBy>acer</cp:lastModifiedBy>
  <cp:revision>35</cp:revision>
  <dcterms:created xsi:type="dcterms:W3CDTF">2011-07-29T07:13:23Z</dcterms:created>
  <dcterms:modified xsi:type="dcterms:W3CDTF">2014-07-10T16:12:33Z</dcterms:modified>
</cp:coreProperties>
</file>