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6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8C33-307B-4D44-A6FA-D3590E9B5C7A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5B5F-A2B6-4C85-9B9F-6CA3CA65A7F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881118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8C33-307B-4D44-A6FA-D3590E9B5C7A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5B5F-A2B6-4C85-9B9F-6CA3CA65A7F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697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8C33-307B-4D44-A6FA-D3590E9B5C7A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5B5F-A2B6-4C85-9B9F-6CA3CA65A7F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549306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8C33-307B-4D44-A6FA-D3590E9B5C7A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5B5F-A2B6-4C85-9B9F-6CA3CA65A7F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73930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š kladrub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Obdélník se zakulaceným příčným rohem 4"/>
          <p:cNvSpPr/>
          <p:nvPr userDrawn="1"/>
        </p:nvSpPr>
        <p:spPr>
          <a:xfrm>
            <a:off x="214313" y="142875"/>
            <a:ext cx="8786812" cy="6500813"/>
          </a:xfrm>
          <a:prstGeom prst="round2Diag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TextovéPole 5"/>
          <p:cNvSpPr txBox="1"/>
          <p:nvPr userDrawn="1"/>
        </p:nvSpPr>
        <p:spPr>
          <a:xfrm>
            <a:off x="428625" y="6335713"/>
            <a:ext cx="82867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spc="3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Základní škola Kladruby 2011</a:t>
            </a:r>
            <a:r>
              <a:rPr lang="cs-CZ" sz="1400" spc="3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  <a:sym typeface="Symbol"/>
              </a:rPr>
              <a:t></a:t>
            </a:r>
            <a:endParaRPr lang="cs-CZ" sz="1400" spc="3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Obdélník 6"/>
          <p:cNvSpPr/>
          <p:nvPr userDrawn="1"/>
        </p:nvSpPr>
        <p:spPr>
          <a:xfrm>
            <a:off x="8786813" y="0"/>
            <a:ext cx="357187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Zaoblený obdélník 7"/>
          <p:cNvSpPr/>
          <p:nvPr userDrawn="1"/>
        </p:nvSpPr>
        <p:spPr>
          <a:xfrm>
            <a:off x="428625" y="1000125"/>
            <a:ext cx="9215438" cy="214313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cxnSp>
        <p:nvCxnSpPr>
          <p:cNvPr id="9" name="Přímá spojovací čára 8"/>
          <p:cNvCxnSpPr/>
          <p:nvPr userDrawn="1"/>
        </p:nvCxnSpPr>
        <p:spPr>
          <a:xfrm rot="5400000">
            <a:off x="5641975" y="3429000"/>
            <a:ext cx="6859588" cy="1588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 userDrawn="1"/>
        </p:nvCxnSpPr>
        <p:spPr>
          <a:xfrm rot="5400000">
            <a:off x="6786562" y="4786313"/>
            <a:ext cx="4144963" cy="1588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 userDrawn="1"/>
        </p:nvCxnSpPr>
        <p:spPr>
          <a:xfrm rot="16200000" flipH="1">
            <a:off x="8429625" y="428625"/>
            <a:ext cx="857250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 userDrawn="1"/>
        </p:nvCxnSpPr>
        <p:spPr>
          <a:xfrm rot="5400000">
            <a:off x="5358607" y="3428206"/>
            <a:ext cx="6858000" cy="1587"/>
          </a:xfrm>
          <a:prstGeom prst="line">
            <a:avLst/>
          </a:prstGeom>
          <a:ln w="31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 userDrawn="1"/>
        </p:nvCxnSpPr>
        <p:spPr>
          <a:xfrm rot="5400000">
            <a:off x="5572919" y="3428206"/>
            <a:ext cx="6858000" cy="1588"/>
          </a:xfrm>
          <a:prstGeom prst="line">
            <a:avLst/>
          </a:prstGeom>
          <a:ln w="31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 userDrawn="1"/>
        </p:nvCxnSpPr>
        <p:spPr>
          <a:xfrm rot="5400000">
            <a:off x="7787481" y="5930107"/>
            <a:ext cx="1857375" cy="1588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 userDrawn="1"/>
        </p:nvSpPr>
        <p:spPr>
          <a:xfrm>
            <a:off x="0" y="0"/>
            <a:ext cx="71438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cxnSp>
        <p:nvCxnSpPr>
          <p:cNvPr id="17" name="Přímá spojovací čára 16"/>
          <p:cNvCxnSpPr/>
          <p:nvPr userDrawn="1"/>
        </p:nvCxnSpPr>
        <p:spPr>
          <a:xfrm rot="5400000">
            <a:off x="-3428206" y="3428206"/>
            <a:ext cx="6858000" cy="1588"/>
          </a:xfrm>
          <a:prstGeom prst="line">
            <a:avLst/>
          </a:prstGeom>
          <a:ln w="31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 userDrawn="1"/>
        </p:nvCxnSpPr>
        <p:spPr>
          <a:xfrm rot="5400000">
            <a:off x="-786606" y="5930107"/>
            <a:ext cx="1857375" cy="1587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 userDrawn="1"/>
        </p:nvCxnSpPr>
        <p:spPr>
          <a:xfrm rot="5400000">
            <a:off x="-143668" y="284956"/>
            <a:ext cx="571500" cy="1587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 userDrawn="1"/>
        </p:nvCxnSpPr>
        <p:spPr>
          <a:xfrm rot="5400000">
            <a:off x="-1999456" y="4785519"/>
            <a:ext cx="4143375" cy="1587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Obrázek 22" descr="logo_skola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3" y="169863"/>
            <a:ext cx="2286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" name="Přímá spojovací čára 21"/>
          <p:cNvCxnSpPr/>
          <p:nvPr userDrawn="1"/>
        </p:nvCxnSpPr>
        <p:spPr>
          <a:xfrm rot="5400000">
            <a:off x="8430419" y="284956"/>
            <a:ext cx="571500" cy="1588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742952" y="214290"/>
            <a:ext cx="5757874" cy="714380"/>
          </a:xfrm>
        </p:spPr>
        <p:txBody>
          <a:bodyPr>
            <a:noAutofit/>
          </a:bodyPr>
          <a:lstStyle>
            <a:lvl1pPr algn="l">
              <a:defRPr sz="3200" b="1" kern="0" spc="0" baseline="0">
                <a:effectLst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51" name="Zástupný symbol pro obsah 2"/>
          <p:cNvSpPr>
            <a:spLocks noGrp="1"/>
          </p:cNvSpPr>
          <p:nvPr>
            <p:ph idx="1"/>
          </p:nvPr>
        </p:nvSpPr>
        <p:spPr>
          <a:xfrm>
            <a:off x="428596" y="1428736"/>
            <a:ext cx="8001056" cy="4625989"/>
          </a:xfrm>
        </p:spPr>
        <p:txBody>
          <a:bodyPr/>
          <a:lstStyle>
            <a:lvl1pPr>
              <a:defRPr sz="3000"/>
            </a:lvl1pPr>
            <a:lvl2pPr>
              <a:buFont typeface="Courier New" pitchFamily="49" charset="0"/>
              <a:buChar char="o"/>
              <a:defRPr sz="2800"/>
            </a:lvl2pPr>
            <a:lvl3pPr>
              <a:buFont typeface="Wingdings" pitchFamily="2" charset="2"/>
              <a:buChar char="§"/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979201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8C33-307B-4D44-A6FA-D3590E9B5C7A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5B5F-A2B6-4C85-9B9F-6CA3CA65A7F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13573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8C33-307B-4D44-A6FA-D3590E9B5C7A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5B5F-A2B6-4C85-9B9F-6CA3CA65A7F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670885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8C33-307B-4D44-A6FA-D3590E9B5C7A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5B5F-A2B6-4C85-9B9F-6CA3CA65A7F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80936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8C33-307B-4D44-A6FA-D3590E9B5C7A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5B5F-A2B6-4C85-9B9F-6CA3CA65A7F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32978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8C33-307B-4D44-A6FA-D3590E9B5C7A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5B5F-A2B6-4C85-9B9F-6CA3CA65A7F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72357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8C33-307B-4D44-A6FA-D3590E9B5C7A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5B5F-A2B6-4C85-9B9F-6CA3CA65A7F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56992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8C33-307B-4D44-A6FA-D3590E9B5C7A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5B5F-A2B6-4C85-9B9F-6CA3CA65A7F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2250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98C33-307B-4D44-A6FA-D3590E9B5C7A}" type="datetimeFigureOut">
              <a:rPr lang="cs-CZ" smtClean="0"/>
              <a:pPr/>
              <a:t>10.7.2014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65B5F-A2B6-4C85-9B9F-6CA3CA65A7F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05866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428737"/>
            <a:ext cx="8001056" cy="107156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sz="3200" dirty="0" smtClean="0">
                <a:latin typeface="Tahoma" pitchFamily="34" charset="0"/>
              </a:rPr>
              <a:t>      Škola:</a:t>
            </a:r>
            <a:r>
              <a:rPr lang="cs-CZ" sz="4000" dirty="0" smtClean="0">
                <a:latin typeface="Tahoma" pitchFamily="34" charset="0"/>
              </a:rPr>
              <a:t>			</a:t>
            </a:r>
            <a:r>
              <a:rPr lang="cs-CZ" sz="4000" b="1" dirty="0" smtClean="0">
                <a:latin typeface="Tahoma" pitchFamily="34" charset="0"/>
              </a:rPr>
              <a:t>Základní škola Kladruby</a:t>
            </a:r>
            <a:br>
              <a:rPr lang="cs-CZ" sz="4000" b="1" dirty="0" smtClean="0">
                <a:latin typeface="Tahoma" pitchFamily="34" charset="0"/>
              </a:rPr>
            </a:br>
            <a:r>
              <a:rPr lang="cs-CZ" sz="3600" b="1" dirty="0" smtClean="0">
                <a:latin typeface="Tahoma" pitchFamily="34" charset="0"/>
              </a:rPr>
              <a:t>			</a:t>
            </a:r>
            <a:r>
              <a:rPr lang="cs-CZ" sz="3200" b="1" dirty="0" smtClean="0">
                <a:latin typeface="Tahoma" pitchFamily="34" charset="0"/>
              </a:rPr>
              <a:t>Husova 203, Kladruby, 349 61</a:t>
            </a:r>
            <a:r>
              <a:rPr lang="cs-CZ" sz="3600" b="1" dirty="0" smtClean="0">
                <a:latin typeface="Tahoma" pitchFamily="34" charset="0"/>
              </a:rPr>
              <a:t/>
            </a:r>
            <a:br>
              <a:rPr lang="cs-CZ" sz="3600" b="1" dirty="0" smtClean="0">
                <a:latin typeface="Tahoma" pitchFamily="34" charset="0"/>
              </a:rPr>
            </a:br>
            <a:r>
              <a:rPr lang="cs-CZ" sz="1200" b="1" dirty="0" smtClean="0">
                <a:latin typeface="Tahoma" pitchFamily="34" charset="0"/>
              </a:rPr>
              <a:t/>
            </a:r>
            <a:br>
              <a:rPr lang="cs-CZ" sz="1200" b="1" dirty="0" smtClean="0">
                <a:latin typeface="Tahoma" pitchFamily="34" charset="0"/>
              </a:rPr>
            </a:br>
            <a:r>
              <a:rPr lang="cs-CZ" sz="3200" dirty="0" smtClean="0">
                <a:latin typeface="Tahoma" pitchFamily="34" charset="0"/>
              </a:rPr>
              <a:t>Číslo projektu:</a:t>
            </a:r>
            <a:r>
              <a:rPr lang="cs-CZ" sz="3600" dirty="0" smtClean="0">
                <a:latin typeface="Tahoma" pitchFamily="34" charset="0"/>
              </a:rPr>
              <a:t>		</a:t>
            </a:r>
            <a:r>
              <a:rPr lang="cs-CZ" sz="3200" b="1" dirty="0" smtClean="0">
                <a:latin typeface="Tahoma" pitchFamily="34" charset="0"/>
              </a:rPr>
              <a:t>CZ.1.07/1.4.00/21.3668</a:t>
            </a:r>
            <a:br>
              <a:rPr lang="cs-CZ" sz="3200" b="1" dirty="0" smtClean="0">
                <a:latin typeface="Tahoma" pitchFamily="34" charset="0"/>
              </a:rPr>
            </a:br>
            <a:r>
              <a:rPr lang="cs-CZ" sz="3200" b="1" dirty="0" smtClean="0">
                <a:latin typeface="Tahoma" pitchFamily="34" charset="0"/>
              </a:rPr>
              <a:t>			Modernizace výuky</a:t>
            </a:r>
            <a:endParaRPr lang="cs-CZ" dirty="0"/>
          </a:p>
        </p:txBody>
      </p:sp>
      <p:pic>
        <p:nvPicPr>
          <p:cNvPr id="4" name="Picture 3" descr="OPVK_hor_zakladni_logolink_CMYK_c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5357826"/>
            <a:ext cx="5689600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714348" y="2928934"/>
            <a:ext cx="750099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Tahoma" pitchFamily="34" charset="0"/>
              </a:rPr>
              <a:t>Autor:			</a:t>
            </a:r>
            <a:r>
              <a:rPr lang="cs-CZ" b="1" dirty="0" smtClean="0">
                <a:latin typeface="Tahoma" pitchFamily="34" charset="0"/>
              </a:rPr>
              <a:t>Petr </a:t>
            </a:r>
            <a:r>
              <a:rPr lang="cs-CZ" b="1" dirty="0" err="1" smtClean="0">
                <a:latin typeface="Tahoma" pitchFamily="34" charset="0"/>
              </a:rPr>
              <a:t>Kindelmann</a:t>
            </a:r>
            <a:endParaRPr lang="cs-CZ" sz="700" b="1" dirty="0" smtClean="0">
              <a:latin typeface="Tahoma" pitchFamily="34" charset="0"/>
            </a:endParaRPr>
          </a:p>
          <a:p>
            <a:r>
              <a:rPr lang="cs-CZ" dirty="0" smtClean="0">
                <a:latin typeface="Tahoma" pitchFamily="34" charset="0"/>
              </a:rPr>
              <a:t>Název materiálu:	 	</a:t>
            </a:r>
            <a:r>
              <a:rPr lang="cs-CZ" sz="2000" dirty="0" smtClean="0"/>
              <a:t>Hans Christian Oersted</a:t>
            </a:r>
            <a:endParaRPr lang="cs-CZ" b="1" u="sng" dirty="0" smtClean="0">
              <a:latin typeface="Tahoma" pitchFamily="34" charset="0"/>
            </a:endParaRPr>
          </a:p>
          <a:p>
            <a:endParaRPr lang="cs-CZ" dirty="0" smtClean="0">
              <a:latin typeface="Tahoma" pitchFamily="34" charset="0"/>
            </a:endParaRPr>
          </a:p>
          <a:p>
            <a:r>
              <a:rPr lang="cs-CZ" dirty="0" smtClean="0">
                <a:latin typeface="Tahoma" pitchFamily="34" charset="0"/>
              </a:rPr>
              <a:t>Šablona:			III/2 </a:t>
            </a:r>
          </a:p>
          <a:p>
            <a:r>
              <a:rPr lang="cs-CZ" dirty="0" smtClean="0">
                <a:latin typeface="Tahoma" pitchFamily="34" charset="0"/>
              </a:rPr>
              <a:t>Sada:			III2_C.01</a:t>
            </a:r>
          </a:p>
          <a:p>
            <a:r>
              <a:rPr lang="cs-CZ" dirty="0" smtClean="0">
                <a:latin typeface="Tahoma" pitchFamily="34" charset="0"/>
              </a:rPr>
              <a:t>Předmět:		Fyzika</a:t>
            </a:r>
          </a:p>
          <a:p>
            <a:r>
              <a:rPr lang="cs-CZ" dirty="0" smtClean="0">
                <a:latin typeface="Tahoma" pitchFamily="34" charset="0"/>
              </a:rPr>
              <a:t>Třída:			VI.</a:t>
            </a:r>
            <a:endParaRPr lang="cs-CZ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285861"/>
            <a:ext cx="7643866" cy="192882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sz="3200" u="sng" dirty="0" smtClean="0"/>
              <a:t>Anotace: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Tento výukový materiál je zaměřen na </a:t>
            </a:r>
            <a:r>
              <a:rPr lang="cs-CZ" sz="2900" dirty="0" smtClean="0"/>
              <a:t>Hanse Christiana </a:t>
            </a:r>
            <a:r>
              <a:rPr lang="cs-CZ" sz="2900" dirty="0" err="1" smtClean="0"/>
              <a:t>Oersteda</a:t>
            </a:r>
            <a:r>
              <a:rPr lang="cs-CZ" sz="3200" dirty="0" smtClean="0"/>
              <a:t>. </a:t>
            </a:r>
          </a:p>
          <a:p>
            <a:pPr>
              <a:buNone/>
            </a:pPr>
            <a:r>
              <a:rPr lang="cs-CZ" sz="3200" dirty="0" smtClean="0"/>
              <a:t>Prezentace doplňuje školní učivo, seznamuje žáky s </a:t>
            </a:r>
            <a:r>
              <a:rPr lang="cs-CZ" sz="3200" smtClean="0"/>
              <a:t>vynálezci a </a:t>
            </a:r>
            <a:r>
              <a:rPr lang="cs-CZ" sz="3200" dirty="0" smtClean="0"/>
              <a:t>vynálezy,  motivuje  žáky  k  zájmu o předmět, poukazuje na historické souvislosti a </a:t>
            </a:r>
            <a:r>
              <a:rPr lang="cs-CZ" sz="3200" smtClean="0"/>
              <a:t>podporuje mezipředmětové </a:t>
            </a:r>
            <a:r>
              <a:rPr lang="cs-CZ" sz="3200" dirty="0" smtClean="0"/>
              <a:t>vazby. </a:t>
            </a:r>
            <a:br>
              <a:rPr lang="cs-CZ" sz="3200" dirty="0" smtClean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00034" y="3286124"/>
            <a:ext cx="778674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cs-CZ" sz="2000" u="sng" dirty="0" smtClean="0"/>
              <a:t>Klíčová slova: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cs-CZ" sz="2000" u="sng" dirty="0" smtClean="0"/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b="1" dirty="0" smtClean="0"/>
              <a:t>magnetické účinky elektrického proudu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b="1" dirty="0" smtClean="0"/>
              <a:t>Oersted </a:t>
            </a:r>
            <a:endParaRPr lang="cs-CZ" sz="2000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Hans Christian Oersted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85918" y="5643578"/>
            <a:ext cx="6572296" cy="62546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dirty="0" smtClean="0"/>
              <a:t>Dánský fyzik, chemik a lékař (1777 - 1851).</a:t>
            </a:r>
          </a:p>
        </p:txBody>
      </p:sp>
      <p:pic>
        <p:nvPicPr>
          <p:cNvPr id="1026" name="Picture 2" descr="http://upload.wikimedia.org/wikipedia/commons/thumb/7/79/%C3%98rsted.jpg/220px-%C3%98rst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26" y="1357298"/>
            <a:ext cx="3154530" cy="4057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1639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to byl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Ve </a:t>
            </a:r>
            <a:r>
              <a:rPr lang="cs-CZ" dirty="0"/>
              <a:t>22 letech získal doktorát medicíny</a:t>
            </a:r>
            <a:r>
              <a:rPr lang="cs-CZ" dirty="0" smtClean="0"/>
              <a:t>.</a:t>
            </a:r>
          </a:p>
          <a:p>
            <a:r>
              <a:rPr lang="cs-CZ" dirty="0"/>
              <a:t>Roku 1806 se stal profesorem fyziky a chemie </a:t>
            </a:r>
            <a:r>
              <a:rPr lang="cs-CZ" dirty="0" smtClean="0"/>
              <a:t>   a </a:t>
            </a:r>
            <a:r>
              <a:rPr lang="cs-CZ" dirty="0"/>
              <a:t>začal přednášet na univerzitě v Kodani.</a:t>
            </a:r>
            <a:endParaRPr lang="cs-CZ" dirty="0" smtClean="0"/>
          </a:p>
          <a:p>
            <a:r>
              <a:rPr lang="cs-CZ" dirty="0" smtClean="0"/>
              <a:t>V roce 1820 objevil magnetické účinky elektrického proudu.</a:t>
            </a:r>
          </a:p>
          <a:p>
            <a:r>
              <a:rPr lang="cs-CZ" dirty="0" smtClean="0"/>
              <a:t>Jeho jménem je nazvána jednotka intenzity magnetického pole </a:t>
            </a:r>
            <a:r>
              <a:rPr lang="cs-CZ" i="1" dirty="0" smtClean="0"/>
              <a:t>oersted</a:t>
            </a:r>
            <a:r>
              <a:rPr lang="cs-CZ" dirty="0" smtClean="0"/>
              <a:t>.</a:t>
            </a:r>
          </a:p>
          <a:p>
            <a:r>
              <a:rPr lang="cs-CZ" dirty="0" smtClean="0"/>
              <a:t>Zkoumal také tepelné jevy a šíření zvuku.</a:t>
            </a:r>
          </a:p>
          <a:p>
            <a:r>
              <a:rPr lang="en-US" dirty="0" smtClean="0"/>
              <a:t>V </a:t>
            </a:r>
            <a:r>
              <a:rPr lang="en-US" dirty="0" err="1" smtClean="0"/>
              <a:t>roce</a:t>
            </a:r>
            <a:r>
              <a:rPr lang="en-US" dirty="0" smtClean="0"/>
              <a:t> </a:t>
            </a:r>
            <a:r>
              <a:rPr lang="cs-CZ" dirty="0" smtClean="0"/>
              <a:t>1825</a:t>
            </a:r>
            <a:r>
              <a:rPr lang="en-US" dirty="0" smtClean="0"/>
              <a:t> izoloval</a:t>
            </a:r>
            <a:r>
              <a:rPr lang="cs-CZ" dirty="0" smtClean="0"/>
              <a:t> hliník</a:t>
            </a:r>
            <a:r>
              <a:rPr lang="en-US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5080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Magnetické </a:t>
            </a:r>
            <a:r>
              <a:rPr lang="cs-CZ" sz="2400" dirty="0"/>
              <a:t>účinky elektrického proudu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Zjistil, že magnetka, která je umístěna v blízkosti vodiče, se vlivem elektrického proudu vychýlí. </a:t>
            </a:r>
          </a:p>
          <a:p>
            <a:pPr>
              <a:buNone/>
            </a:pPr>
            <a:r>
              <a:rPr lang="cs-CZ" dirty="0" smtClean="0"/>
              <a:t>1. výchylka magnetky </a:t>
            </a:r>
            <a:r>
              <a:rPr lang="cs-CZ" dirty="0"/>
              <a:t>je tím větší, čím větší je </a:t>
            </a:r>
            <a:r>
              <a:rPr lang="cs-CZ" dirty="0" smtClean="0"/>
              <a:t>       elektrický proud.</a:t>
            </a:r>
          </a:p>
          <a:p>
            <a:pPr>
              <a:buNone/>
            </a:pPr>
            <a:r>
              <a:rPr lang="cs-CZ" dirty="0" smtClean="0"/>
              <a:t>2. výchylka magnetky je tím větší, čím menší je  vzdálenost k vodiči. </a:t>
            </a:r>
          </a:p>
          <a:p>
            <a:pPr>
              <a:buNone/>
            </a:pPr>
            <a:endParaRPr lang="cs-CZ" dirty="0"/>
          </a:p>
          <a:p>
            <a:pPr algn="ctr">
              <a:buNone/>
            </a:pPr>
            <a:r>
              <a:rPr lang="cs-CZ" dirty="0" smtClean="0"/>
              <a:t>K</a:t>
            </a:r>
            <a:r>
              <a:rPr lang="cs-CZ" dirty="0"/>
              <a:t> objevu prý došlo náhodou při přednášce v posluchárně.</a:t>
            </a:r>
          </a:p>
          <a:p>
            <a:endParaRPr lang="cs-CZ" dirty="0"/>
          </a:p>
        </p:txBody>
      </p:sp>
      <p:pic>
        <p:nvPicPr>
          <p:cNvPr id="8" name="Obrázek 7" descr="Oersted_experim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357298"/>
            <a:ext cx="7786742" cy="480806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2655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http://cs.wikipedia.org/wiki/Hans_Christian_%C3%98rsted, 21.6.2013</a:t>
            </a:r>
          </a:p>
          <a:p>
            <a:r>
              <a:rPr lang="cs-CZ" dirty="0" smtClean="0"/>
              <a:t>http://upload.wikimedia.org/wikipedia/commons/7/79/%C3%98rsted.jpg , 21.6.2013</a:t>
            </a:r>
          </a:p>
          <a:p>
            <a:r>
              <a:rPr lang="cs-CZ" sz="3200" dirty="0" smtClean="0"/>
              <a:t>http</a:t>
            </a:r>
            <a:r>
              <a:rPr lang="cs-CZ" sz="3200" smtClean="0"/>
              <a:t>://upload.wikimedia.org/wikipedia/commons/1/13/Oersted_experiment.png , 21.6.2013</a:t>
            </a:r>
            <a:endParaRPr lang="cs-CZ" sz="32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125</Words>
  <Application>Microsoft Office PowerPoint</Application>
  <PresentationFormat>Předvádění na obrazovce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Snímek 1</vt:lpstr>
      <vt:lpstr>Snímek 2</vt:lpstr>
      <vt:lpstr>Hans Christian Oersted</vt:lpstr>
      <vt:lpstr>Kdo to byl</vt:lpstr>
      <vt:lpstr>Magnetické účinky elektrického proudu</vt:lpstr>
      <vt:lpstr>Zdroj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Hans Christian Oersted (1777 - 1851)</dc:title>
  <dc:creator>Spravce</dc:creator>
  <cp:lastModifiedBy>acer</cp:lastModifiedBy>
  <cp:revision>12</cp:revision>
  <dcterms:created xsi:type="dcterms:W3CDTF">2012-10-10T15:14:58Z</dcterms:created>
  <dcterms:modified xsi:type="dcterms:W3CDTF">2014-07-10T16:13:15Z</dcterms:modified>
</cp:coreProperties>
</file>