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363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</a:t>
            </a:r>
            <a:r>
              <a:rPr lang="cs-CZ" sz="3200" dirty="0" smtClean="0">
                <a:latin typeface="Tahoma" pitchFamily="34" charset="0"/>
              </a:rPr>
              <a:t>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</a:t>
            </a:r>
            <a:r>
              <a:rPr lang="cs-CZ" dirty="0" smtClean="0">
                <a:latin typeface="Tahoma" pitchFamily="34" charset="0"/>
              </a:rPr>
              <a:t>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</a:t>
            </a:r>
            <a:r>
              <a:rPr lang="cs-CZ" dirty="0" smtClean="0">
                <a:latin typeface="Tahoma" pitchFamily="34" charset="0"/>
              </a:rPr>
              <a:t> 	</a:t>
            </a:r>
            <a:r>
              <a:rPr lang="cs-CZ" sz="2000" dirty="0" err="1" smtClean="0"/>
              <a:t>George</a:t>
            </a:r>
            <a:r>
              <a:rPr lang="cs-CZ" sz="2000" dirty="0" smtClean="0"/>
              <a:t> </a:t>
            </a:r>
            <a:r>
              <a:rPr lang="cs-CZ" sz="2000" dirty="0" err="1" smtClean="0"/>
              <a:t>Stephenson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</a:t>
            </a:r>
            <a:r>
              <a:rPr lang="cs-CZ" dirty="0" smtClean="0">
                <a:latin typeface="Tahoma" pitchFamily="34" charset="0"/>
              </a:rPr>
              <a:t>	III/2 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Sada:			</a:t>
            </a:r>
            <a:r>
              <a:rPr lang="cs-CZ" dirty="0" smtClean="0">
                <a:latin typeface="Tahoma" pitchFamily="34" charset="0"/>
              </a:rPr>
              <a:t>III2_C.01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Předmět:		</a:t>
            </a:r>
            <a:r>
              <a:rPr lang="cs-CZ" dirty="0" smtClean="0">
                <a:latin typeface="Tahoma" pitchFamily="34" charset="0"/>
              </a:rPr>
              <a:t>Fyzika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500990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</a:t>
            </a:r>
            <a:r>
              <a:rPr lang="cs-CZ" sz="3200" dirty="0" smtClean="0"/>
              <a:t>je zaměřen na </a:t>
            </a:r>
            <a:r>
              <a:rPr lang="cs-CZ" sz="3100" dirty="0" err="1" smtClean="0"/>
              <a:t>George</a:t>
            </a:r>
            <a:r>
              <a:rPr lang="cs-CZ" sz="3100" dirty="0" smtClean="0"/>
              <a:t> </a:t>
            </a:r>
            <a:r>
              <a:rPr lang="cs-CZ" sz="3100" dirty="0" err="1" smtClean="0"/>
              <a:t>Stephensona</a:t>
            </a:r>
            <a:r>
              <a:rPr lang="cs-CZ" sz="3200" dirty="0" smtClean="0"/>
              <a:t>. </a:t>
            </a:r>
          </a:p>
          <a:p>
            <a:pPr algn="just">
              <a:buNone/>
            </a:pPr>
            <a:r>
              <a:rPr lang="cs-CZ" sz="3200" dirty="0" smtClean="0"/>
              <a:t>Prezentace doplňuje </a:t>
            </a:r>
            <a:r>
              <a:rPr lang="cs-CZ" sz="3200" dirty="0" smtClean="0"/>
              <a:t>školní učivo, </a:t>
            </a:r>
            <a:r>
              <a:rPr lang="cs-CZ" sz="3200" dirty="0" smtClean="0"/>
              <a:t>seznamuje žáky s vynálezci      a  vynálezy,  motivuje  žáky  k  zájmu o předmět, poukazuje na historické souvislosti a podporuje mezipředmětové vazby.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err="1" smtClean="0"/>
              <a:t>Stephenson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lokomotiva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h</a:t>
            </a:r>
            <a:r>
              <a:rPr lang="cs-CZ" sz="2000" b="1" smtClean="0"/>
              <a:t>ornická </a:t>
            </a:r>
            <a:r>
              <a:rPr lang="cs-CZ" sz="2000" b="1" dirty="0" smtClean="0"/>
              <a:t>bezpečnostní lampa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George</a:t>
            </a:r>
            <a:r>
              <a:rPr lang="cs-CZ" dirty="0" smtClean="0"/>
              <a:t> </a:t>
            </a:r>
            <a:r>
              <a:rPr lang="cs-CZ" dirty="0" err="1" smtClean="0"/>
              <a:t>Stephenson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14546" y="5643578"/>
            <a:ext cx="6215106" cy="41114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Britský inženýr (1781 - 1848). </a:t>
            </a:r>
          </a:p>
          <a:p>
            <a:endParaRPr lang="cs-CZ" dirty="0"/>
          </a:p>
        </p:txBody>
      </p:sp>
      <p:pic>
        <p:nvPicPr>
          <p:cNvPr id="1026" name="Picture 2" descr="http://upload.wikimedia.org/wikipedia/commons/thumb/a/ac/George_Stephenson.jpg/220px-George_Stephe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74" y="1428736"/>
            <a:ext cx="3214710" cy="400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16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143932" cy="462598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Vyučoval </a:t>
            </a:r>
            <a:r>
              <a:rPr lang="cs-CZ" dirty="0"/>
              <a:t>na </a:t>
            </a:r>
            <a:r>
              <a:rPr lang="cs-CZ" dirty="0" err="1"/>
              <a:t>Killingworth</a:t>
            </a:r>
            <a:r>
              <a:rPr lang="cs-CZ" dirty="0"/>
              <a:t> </a:t>
            </a:r>
            <a:r>
              <a:rPr lang="cs-CZ" dirty="0" err="1" smtClean="0"/>
              <a:t>Colliery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Jako </a:t>
            </a:r>
            <a:r>
              <a:rPr lang="cs-CZ" dirty="0"/>
              <a:t>inženýr zlepšoval v dolech parní stroje a čerpadla. </a:t>
            </a:r>
            <a:endParaRPr lang="cs-CZ" dirty="0" smtClean="0"/>
          </a:p>
          <a:p>
            <a:r>
              <a:rPr lang="cs-CZ" dirty="0" smtClean="0"/>
              <a:t>Zřídil  tam  i  několik  šikmých  ploch  </a:t>
            </a:r>
            <a:r>
              <a:rPr lang="cs-CZ" dirty="0"/>
              <a:t>pro přepravu </a:t>
            </a:r>
            <a:r>
              <a:rPr lang="cs-CZ" dirty="0" smtClean="0"/>
              <a:t>uhlí   a </a:t>
            </a:r>
            <a:r>
              <a:rPr lang="cs-CZ" dirty="0"/>
              <a:t>nakonec 12 km dlouhou důlní </a:t>
            </a:r>
            <a:r>
              <a:rPr lang="cs-CZ" dirty="0" smtClean="0"/>
              <a:t>dráhu.</a:t>
            </a:r>
          </a:p>
          <a:p>
            <a:r>
              <a:rPr lang="cs-CZ" dirty="0" smtClean="0"/>
              <a:t>V </a:t>
            </a:r>
            <a:r>
              <a:rPr lang="cs-CZ" dirty="0"/>
              <a:t>roce 1814 předvedl úspěšně parní lokomotivu, která na </a:t>
            </a:r>
            <a:r>
              <a:rPr lang="cs-CZ" dirty="0" smtClean="0"/>
              <a:t> kolejích</a:t>
            </a:r>
            <a:r>
              <a:rPr lang="cs-CZ" dirty="0"/>
              <a:t> </a:t>
            </a:r>
            <a:r>
              <a:rPr lang="cs-CZ" dirty="0" smtClean="0"/>
              <a:t> postavených  do  svahu  utáhla  osm  </a:t>
            </a:r>
            <a:r>
              <a:rPr lang="cs-CZ" dirty="0"/>
              <a:t>vozů </a:t>
            </a:r>
            <a:r>
              <a:rPr lang="cs-CZ" dirty="0" smtClean="0"/>
              <a:t>          s </a:t>
            </a:r>
            <a:r>
              <a:rPr lang="cs-CZ" dirty="0"/>
              <a:t>nákladem 30 </a:t>
            </a:r>
            <a:r>
              <a:rPr lang="cs-CZ" dirty="0" smtClean="0"/>
              <a:t>tun (nechal si jí patentovat). </a:t>
            </a:r>
          </a:p>
          <a:p>
            <a:r>
              <a:rPr lang="cs-CZ" dirty="0" smtClean="0"/>
              <a:t>V letech</a:t>
            </a:r>
            <a:r>
              <a:rPr lang="cs-CZ" dirty="0"/>
              <a:t> </a:t>
            </a:r>
            <a:r>
              <a:rPr lang="cs-CZ" dirty="0" smtClean="0"/>
              <a:t>1823 až 1825</a:t>
            </a:r>
            <a:r>
              <a:rPr lang="cs-CZ" dirty="0"/>
              <a:t> </a:t>
            </a:r>
            <a:r>
              <a:rPr lang="cs-CZ" dirty="0" smtClean="0"/>
              <a:t>projektoval a uvedl do provozu </a:t>
            </a:r>
            <a:r>
              <a:rPr lang="cs-CZ" dirty="0"/>
              <a:t>první veřejnou železniční trať pro dopravu osob na </a:t>
            </a:r>
            <a:r>
              <a:rPr lang="cs-CZ" dirty="0" smtClean="0"/>
              <a:t>světě mezi britskými městy </a:t>
            </a:r>
            <a:r>
              <a:rPr lang="cs-CZ" dirty="0" err="1" smtClean="0"/>
              <a:t>Stockton</a:t>
            </a:r>
            <a:r>
              <a:rPr lang="cs-CZ" dirty="0"/>
              <a:t> </a:t>
            </a:r>
            <a:r>
              <a:rPr lang="cs-CZ" dirty="0" err="1" smtClean="0"/>
              <a:t>Darlington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Zdokonalil hornickou lampu.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89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Lokomotiva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72494" cy="462598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Zkonstruoval lokomotivu, která byla </a:t>
            </a:r>
            <a:r>
              <a:rPr lang="cs-CZ" dirty="0"/>
              <a:t>schopna utáhnout až 30 vozů s nákladem o 90 tunách rychlostí 19 </a:t>
            </a:r>
            <a:r>
              <a:rPr lang="cs-CZ" dirty="0" smtClean="0"/>
              <a:t>km/h.</a:t>
            </a:r>
          </a:p>
          <a:p>
            <a:r>
              <a:rPr lang="cs-CZ" dirty="0" smtClean="0"/>
              <a:t>Již v </a:t>
            </a:r>
            <a:r>
              <a:rPr lang="cs-CZ" dirty="0"/>
              <a:t>roce 1823, založil továrnu na výrobu lokomotiv. </a:t>
            </a:r>
            <a:endParaRPr lang="cs-CZ" dirty="0" smtClean="0"/>
          </a:p>
          <a:p>
            <a:r>
              <a:rPr lang="cs-CZ" dirty="0" smtClean="0"/>
              <a:t>Lokomotivy </a:t>
            </a:r>
            <a:r>
              <a:rPr lang="cs-CZ" dirty="0"/>
              <a:t>vyvážel do celé Evropy. V říjnu 1829 vyhrál závod </a:t>
            </a:r>
            <a:r>
              <a:rPr lang="cs-CZ" dirty="0" smtClean="0"/>
              <a:t>lokomotivou nazvanou</a:t>
            </a:r>
            <a:r>
              <a:rPr lang="cs-CZ" dirty="0"/>
              <a:t> </a:t>
            </a:r>
            <a:r>
              <a:rPr lang="cs-CZ" i="1" dirty="0"/>
              <a:t>Raketa</a:t>
            </a:r>
            <a:r>
              <a:rPr lang="cs-CZ" dirty="0"/>
              <a:t> (</a:t>
            </a:r>
            <a:r>
              <a:rPr lang="cs-CZ" dirty="0" err="1"/>
              <a:t>Rocket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Raketa se stala vzorem</a:t>
            </a:r>
            <a:r>
              <a:rPr lang="cs-CZ" dirty="0"/>
              <a:t> lokomotiv na více než jedno století, jezdila „závratnou“ rychlostí - 19,2 km/</a:t>
            </a:r>
            <a:r>
              <a:rPr lang="cs-CZ" dirty="0" err="1"/>
              <a:t>h</a:t>
            </a:r>
            <a:r>
              <a:rPr lang="cs-CZ" dirty="0" smtClean="0"/>
              <a:t>.                                                     Dosahovala maximální</a:t>
            </a:r>
            <a:r>
              <a:rPr lang="cs-CZ" dirty="0"/>
              <a:t> </a:t>
            </a:r>
            <a:r>
              <a:rPr lang="cs-CZ" dirty="0" smtClean="0"/>
              <a:t>rychlosti</a:t>
            </a:r>
            <a:r>
              <a:rPr lang="cs-CZ" dirty="0"/>
              <a:t> </a:t>
            </a:r>
            <a:r>
              <a:rPr lang="cs-CZ" dirty="0" smtClean="0"/>
              <a:t>úctyhodných </a:t>
            </a:r>
            <a:r>
              <a:rPr lang="cs-CZ" dirty="0"/>
              <a:t>46 km/h.</a:t>
            </a:r>
          </a:p>
          <a:p>
            <a:r>
              <a:rPr lang="cs-CZ" dirty="0" err="1"/>
              <a:t>Stephenson</a:t>
            </a:r>
            <a:r>
              <a:rPr lang="cs-CZ" dirty="0"/>
              <a:t> se podílel i na jiných významných železnicích </a:t>
            </a:r>
            <a:r>
              <a:rPr lang="cs-CZ" dirty="0" smtClean="0"/>
              <a:t>světa.</a:t>
            </a:r>
            <a:endParaRPr lang="cs-CZ" dirty="0"/>
          </a:p>
        </p:txBody>
      </p:sp>
      <p:pic>
        <p:nvPicPr>
          <p:cNvPr id="7" name="Obrázek 6" descr="Stephenson's_Rocket_draw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8143932" cy="500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92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hornická lampa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72494" cy="462598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Lampu zdokonalil roku 1816.</a:t>
            </a:r>
          </a:p>
          <a:p>
            <a:r>
              <a:rPr lang="cs-CZ" dirty="0"/>
              <a:t>Lampa </a:t>
            </a:r>
            <a:r>
              <a:rPr lang="cs-CZ" dirty="0" smtClean="0"/>
              <a:t>poskytovala </a:t>
            </a:r>
            <a:r>
              <a:rPr lang="cs-CZ" dirty="0"/>
              <a:t>hrubý test na přítomnost plynů. </a:t>
            </a:r>
            <a:r>
              <a:rPr lang="cs-CZ" dirty="0" smtClean="0"/>
              <a:t> Jestliže byly přítomny hořlavé </a:t>
            </a:r>
            <a:r>
              <a:rPr lang="cs-CZ" dirty="0"/>
              <a:t>plynové </a:t>
            </a:r>
            <a:r>
              <a:rPr lang="cs-CZ" dirty="0" smtClean="0"/>
              <a:t>směsi, </a:t>
            </a:r>
            <a:r>
              <a:rPr lang="cs-CZ" dirty="0"/>
              <a:t>plamen hornické lampy </a:t>
            </a:r>
            <a:r>
              <a:rPr lang="cs-CZ" dirty="0" smtClean="0"/>
              <a:t>byl vyšší a namodralý.</a:t>
            </a:r>
          </a:p>
          <a:p>
            <a:r>
              <a:rPr lang="cs-CZ" dirty="0" smtClean="0"/>
              <a:t>Horníci  mohli také umístit tuto </a:t>
            </a:r>
            <a:r>
              <a:rPr lang="cs-CZ" dirty="0"/>
              <a:t>lampu </a:t>
            </a:r>
            <a:r>
              <a:rPr lang="cs-CZ" dirty="0" smtClean="0"/>
              <a:t>blízko země a objevit tak</a:t>
            </a:r>
            <a:r>
              <a:rPr lang="cs-CZ" dirty="0"/>
              <a:t> oxid </a:t>
            </a:r>
            <a:r>
              <a:rPr lang="cs-CZ" dirty="0" smtClean="0"/>
              <a:t>uhličitý  (oxid uhličitý  má vyšší hustotu </a:t>
            </a:r>
            <a:r>
              <a:rPr lang="cs-CZ" dirty="0"/>
              <a:t>než vzduch </a:t>
            </a:r>
            <a:r>
              <a:rPr lang="cs-CZ" dirty="0" smtClean="0"/>
              <a:t>).</a:t>
            </a:r>
          </a:p>
          <a:p>
            <a:r>
              <a:rPr lang="cs-CZ" dirty="0" smtClean="0"/>
              <a:t>Jestliže bylo důlní </a:t>
            </a:r>
            <a:r>
              <a:rPr lang="cs-CZ" dirty="0"/>
              <a:t>ovzduší </a:t>
            </a:r>
            <a:r>
              <a:rPr lang="cs-CZ" dirty="0" smtClean="0"/>
              <a:t>chudé na kyslík, tak plamen lampy zhasl.</a:t>
            </a:r>
            <a:endParaRPr lang="cs-CZ" dirty="0"/>
          </a:p>
        </p:txBody>
      </p:sp>
      <p:pic>
        <p:nvPicPr>
          <p:cNvPr id="3074" name="Picture 2" descr="http://upload.wikimedia.org/wikipedia/commons/thumb/7/7d/Stephenson-safety-lamp.jpg/220px-Stephenson-safety-l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285860"/>
            <a:ext cx="7929618" cy="48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934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http://cs.wikipedia.org/wiki/George_Stephenson, 16.9.2012</a:t>
            </a:r>
          </a:p>
          <a:p>
            <a:r>
              <a:rPr lang="cs-CZ" sz="2800" dirty="0" smtClean="0"/>
              <a:t>http://upload.wikimedia.org/wikipedia/commons/thumb/a/ac/George_Stephenson.jpg/640px-George_Stephenson.jpg , 16.9.2012</a:t>
            </a:r>
          </a:p>
          <a:p>
            <a:r>
              <a:rPr lang="cs-CZ" sz="2800" dirty="0" smtClean="0"/>
              <a:t>http</a:t>
            </a:r>
            <a:r>
              <a:rPr lang="cs-CZ" sz="2800" smtClean="0"/>
              <a:t>://upload.wikimedia.org/wikipedia/commons/3/3f/Stephenson%27s_Rocket_drawing.jpg , 16.9.2012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114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1_Motiv systému Office</vt:lpstr>
      <vt:lpstr>Snímek 1</vt:lpstr>
      <vt:lpstr>Snímek 2</vt:lpstr>
      <vt:lpstr>George Stephenson</vt:lpstr>
      <vt:lpstr>Snímek 4</vt:lpstr>
      <vt:lpstr>Lokomotiva</vt:lpstr>
      <vt:lpstr>Bezpečnostní hornická lampa</vt:lpstr>
      <vt:lpstr>Zdroj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Stephenson (1781 - 1848)</dc:title>
  <dc:creator>Your User Name</dc:creator>
  <cp:lastModifiedBy>acer</cp:lastModifiedBy>
  <cp:revision>16</cp:revision>
  <dcterms:created xsi:type="dcterms:W3CDTF">2012-10-18T09:26:03Z</dcterms:created>
  <dcterms:modified xsi:type="dcterms:W3CDTF">2014-07-06T22:49:27Z</dcterms:modified>
</cp:coreProperties>
</file>