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3178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8672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16053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3223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š kladrub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Obdélník se zakulaceným příčným rohem 4"/>
          <p:cNvSpPr/>
          <p:nvPr userDrawn="1"/>
        </p:nvSpPr>
        <p:spPr>
          <a:xfrm>
            <a:off x="214313" y="142875"/>
            <a:ext cx="8786812" cy="6500813"/>
          </a:xfrm>
          <a:prstGeom prst="round2Diag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428625" y="6335713"/>
            <a:ext cx="82867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rPr>
              <a:t>Základní škola Kladruby 2011</a:t>
            </a:r>
            <a:r>
              <a:rPr lang="cs-CZ" sz="1400" spc="300" dirty="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  <a:sym typeface="Symbol"/>
              </a:rPr>
              <a:t></a:t>
            </a:r>
            <a:endParaRPr lang="cs-CZ" sz="1400" spc="300" dirty="0">
              <a:solidFill>
                <a:schemeClr val="bg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Obdélník 6"/>
          <p:cNvSpPr/>
          <p:nvPr userDrawn="1"/>
        </p:nvSpPr>
        <p:spPr>
          <a:xfrm>
            <a:off x="8786813" y="0"/>
            <a:ext cx="357187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Zaoblený obdélník 7"/>
          <p:cNvSpPr/>
          <p:nvPr userDrawn="1"/>
        </p:nvSpPr>
        <p:spPr>
          <a:xfrm>
            <a:off x="428625" y="1000125"/>
            <a:ext cx="9215438" cy="214313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9" name="Přímá spojovací čára 8"/>
          <p:cNvCxnSpPr/>
          <p:nvPr userDrawn="1"/>
        </p:nvCxnSpPr>
        <p:spPr>
          <a:xfrm rot="5400000">
            <a:off x="5641975" y="3429000"/>
            <a:ext cx="6859588" cy="1588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 userDrawn="1"/>
        </p:nvCxnSpPr>
        <p:spPr>
          <a:xfrm rot="5400000">
            <a:off x="6786562" y="4786313"/>
            <a:ext cx="4144963" cy="1588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 userDrawn="1"/>
        </p:nvCxnSpPr>
        <p:spPr>
          <a:xfrm rot="16200000" flipH="1">
            <a:off x="8429625" y="428625"/>
            <a:ext cx="85725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 userDrawn="1"/>
        </p:nvCxnSpPr>
        <p:spPr>
          <a:xfrm rot="5400000">
            <a:off x="5358607" y="3428206"/>
            <a:ext cx="6858000" cy="1587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 userDrawn="1"/>
        </p:nvCxnSpPr>
        <p:spPr>
          <a:xfrm rot="5400000">
            <a:off x="5572919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 userDrawn="1"/>
        </p:nvCxnSpPr>
        <p:spPr>
          <a:xfrm rot="5400000">
            <a:off x="7787481" y="5930107"/>
            <a:ext cx="1857375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 userDrawn="1"/>
        </p:nvSpPr>
        <p:spPr>
          <a:xfrm>
            <a:off x="0" y="0"/>
            <a:ext cx="71438" cy="6858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cxnSp>
        <p:nvCxnSpPr>
          <p:cNvPr id="17" name="Přímá spojovací čára 16"/>
          <p:cNvCxnSpPr/>
          <p:nvPr userDrawn="1"/>
        </p:nvCxnSpPr>
        <p:spPr>
          <a:xfrm rot="5400000">
            <a:off x="-3428206" y="3428206"/>
            <a:ext cx="6858000" cy="1588"/>
          </a:xfrm>
          <a:prstGeom prst="line">
            <a:avLst/>
          </a:prstGeom>
          <a:ln w="31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 userDrawn="1"/>
        </p:nvCxnSpPr>
        <p:spPr>
          <a:xfrm rot="5400000">
            <a:off x="-786606" y="5930107"/>
            <a:ext cx="1857375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 userDrawn="1"/>
        </p:nvCxnSpPr>
        <p:spPr>
          <a:xfrm rot="5400000">
            <a:off x="-143668" y="284956"/>
            <a:ext cx="571500" cy="1587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čára 19"/>
          <p:cNvCxnSpPr/>
          <p:nvPr userDrawn="1"/>
        </p:nvCxnSpPr>
        <p:spPr>
          <a:xfrm rot="5400000">
            <a:off x="-1999456" y="4785519"/>
            <a:ext cx="4143375" cy="1587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2" descr="logo_sk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169863"/>
            <a:ext cx="2286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Přímá spojovací čára 21"/>
          <p:cNvCxnSpPr/>
          <p:nvPr userDrawn="1"/>
        </p:nvCxnSpPr>
        <p:spPr>
          <a:xfrm rot="5400000">
            <a:off x="8430419" y="284956"/>
            <a:ext cx="571500" cy="158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742952" y="214290"/>
            <a:ext cx="5757874" cy="714380"/>
          </a:xfrm>
        </p:spPr>
        <p:txBody>
          <a:bodyPr>
            <a:noAutofit/>
          </a:bodyPr>
          <a:lstStyle>
            <a:lvl1pPr algn="l">
              <a:defRPr sz="3200" b="1" kern="0" spc="0" baseline="0">
                <a:effectLst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51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6"/>
            <a:ext cx="8001056" cy="4625989"/>
          </a:xfrm>
        </p:spPr>
        <p:txBody>
          <a:bodyPr/>
          <a:lstStyle>
            <a:lvl1pPr>
              <a:defRPr sz="3000"/>
            </a:lvl1pPr>
            <a:lvl2pPr>
              <a:buFont typeface="Courier New" pitchFamily="49" charset="0"/>
              <a:buChar char="o"/>
              <a:defRPr sz="2800"/>
            </a:lvl2pPr>
            <a:lvl3pPr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29483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083345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8275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640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2292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4085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17867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5626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B4F8-176C-4CF7-AA93-BCF1F3FDD357}" type="datetimeFigureOut">
              <a:rPr lang="cs-CZ" smtClean="0"/>
              <a:pPr/>
              <a:t>7.7.2014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08DBF-38C9-44CF-B19A-79D57CC1AEA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786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428737"/>
            <a:ext cx="8001056" cy="1071569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sz="3200" dirty="0" smtClean="0">
                <a:latin typeface="Tahoma" pitchFamily="34" charset="0"/>
              </a:rPr>
              <a:t>      Škola</a:t>
            </a:r>
            <a:r>
              <a:rPr lang="cs-CZ" sz="3200" dirty="0" smtClean="0">
                <a:latin typeface="Tahoma" pitchFamily="34" charset="0"/>
              </a:rPr>
              <a:t>:</a:t>
            </a:r>
            <a:r>
              <a:rPr lang="cs-CZ" sz="4000" dirty="0" smtClean="0">
                <a:latin typeface="Tahoma" pitchFamily="34" charset="0"/>
              </a:rPr>
              <a:t>			</a:t>
            </a:r>
            <a:r>
              <a:rPr lang="cs-CZ" sz="4000" b="1" dirty="0" smtClean="0">
                <a:latin typeface="Tahoma" pitchFamily="34" charset="0"/>
              </a:rPr>
              <a:t>Základní škola Kladruby</a:t>
            </a:r>
            <a:br>
              <a:rPr lang="cs-CZ" sz="4000" b="1" dirty="0" smtClean="0">
                <a:latin typeface="Tahoma" pitchFamily="34" charset="0"/>
              </a:rPr>
            </a:br>
            <a:r>
              <a:rPr lang="cs-CZ" sz="3600" b="1" dirty="0" smtClean="0">
                <a:latin typeface="Tahoma" pitchFamily="34" charset="0"/>
              </a:rPr>
              <a:t>			</a:t>
            </a:r>
            <a:r>
              <a:rPr lang="cs-CZ" sz="3200" b="1" dirty="0" smtClean="0">
                <a:latin typeface="Tahoma" pitchFamily="34" charset="0"/>
              </a:rPr>
              <a:t>Husova 203, Kladruby, 349 61</a:t>
            </a:r>
            <a:r>
              <a:rPr lang="cs-CZ" sz="3600" b="1" dirty="0" smtClean="0">
                <a:latin typeface="Tahoma" pitchFamily="34" charset="0"/>
              </a:rPr>
              <a:t/>
            </a:r>
            <a:br>
              <a:rPr lang="cs-CZ" sz="3600" b="1" dirty="0" smtClean="0">
                <a:latin typeface="Tahoma" pitchFamily="34" charset="0"/>
              </a:rPr>
            </a:br>
            <a:r>
              <a:rPr lang="cs-CZ" sz="1200" b="1" dirty="0" smtClean="0">
                <a:latin typeface="Tahoma" pitchFamily="34" charset="0"/>
              </a:rPr>
              <a:t/>
            </a:r>
            <a:br>
              <a:rPr lang="cs-CZ" sz="1200" b="1" dirty="0" smtClean="0">
                <a:latin typeface="Tahoma" pitchFamily="34" charset="0"/>
              </a:rPr>
            </a:br>
            <a:r>
              <a:rPr lang="cs-CZ" sz="3200" dirty="0" smtClean="0">
                <a:latin typeface="Tahoma" pitchFamily="34" charset="0"/>
              </a:rPr>
              <a:t>Číslo projektu:</a:t>
            </a:r>
            <a:r>
              <a:rPr lang="cs-CZ" sz="3600" dirty="0" smtClean="0">
                <a:latin typeface="Tahoma" pitchFamily="34" charset="0"/>
              </a:rPr>
              <a:t>		</a:t>
            </a:r>
            <a:r>
              <a:rPr lang="cs-CZ" sz="3200" b="1" dirty="0" smtClean="0">
                <a:latin typeface="Tahoma" pitchFamily="34" charset="0"/>
              </a:rPr>
              <a:t>CZ.1.07/1.4.00/21.3668</a:t>
            </a:r>
            <a:br>
              <a:rPr lang="cs-CZ" sz="3200" b="1" dirty="0" smtClean="0">
                <a:latin typeface="Tahoma" pitchFamily="34" charset="0"/>
              </a:rPr>
            </a:br>
            <a:r>
              <a:rPr lang="cs-CZ" sz="3200" b="1" dirty="0" smtClean="0">
                <a:latin typeface="Tahoma" pitchFamily="34" charset="0"/>
              </a:rPr>
              <a:t>			Modernizace výuky</a:t>
            </a:r>
            <a:endParaRPr lang="cs-CZ" dirty="0"/>
          </a:p>
        </p:txBody>
      </p:sp>
      <p:pic>
        <p:nvPicPr>
          <p:cNvPr id="4" name="Picture 3" descr="OPVK_hor_zakladni_logolink_CMYK_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357826"/>
            <a:ext cx="5689600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14348" y="2928934"/>
            <a:ext cx="750099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latin typeface="Tahoma" pitchFamily="34" charset="0"/>
              </a:rPr>
              <a:t>Autor:		</a:t>
            </a:r>
            <a:r>
              <a:rPr lang="cs-CZ" dirty="0" smtClean="0">
                <a:latin typeface="Tahoma" pitchFamily="34" charset="0"/>
              </a:rPr>
              <a:t>	</a:t>
            </a:r>
            <a:r>
              <a:rPr lang="cs-CZ" b="1" dirty="0" smtClean="0">
                <a:latin typeface="Tahoma" pitchFamily="34" charset="0"/>
              </a:rPr>
              <a:t>Petr </a:t>
            </a:r>
            <a:r>
              <a:rPr lang="cs-CZ" b="1" dirty="0" err="1" smtClean="0">
                <a:latin typeface="Tahoma" pitchFamily="34" charset="0"/>
              </a:rPr>
              <a:t>Kindelmann</a:t>
            </a:r>
            <a:endParaRPr lang="cs-CZ" sz="700" b="1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Název materiálu:	</a:t>
            </a:r>
            <a:r>
              <a:rPr lang="cs-CZ" dirty="0" smtClean="0">
                <a:latin typeface="Tahoma" pitchFamily="34" charset="0"/>
              </a:rPr>
              <a:t> 	</a:t>
            </a:r>
            <a:r>
              <a:rPr lang="cs-CZ" sz="2000" dirty="0" smtClean="0"/>
              <a:t>František Josef </a:t>
            </a:r>
            <a:r>
              <a:rPr lang="cs-CZ" sz="2000" dirty="0" err="1" smtClean="0"/>
              <a:t>Gerstner</a:t>
            </a:r>
            <a:endParaRPr lang="cs-CZ" b="1" u="sng" dirty="0" smtClean="0">
              <a:latin typeface="Tahoma" pitchFamily="34" charset="0"/>
            </a:endParaRPr>
          </a:p>
          <a:p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Šablona:		</a:t>
            </a:r>
            <a:r>
              <a:rPr lang="cs-CZ" dirty="0" smtClean="0">
                <a:latin typeface="Tahoma" pitchFamily="34" charset="0"/>
              </a:rPr>
              <a:t>	III/2 </a:t>
            </a:r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Sada:			</a:t>
            </a:r>
            <a:r>
              <a:rPr lang="cs-CZ" dirty="0" smtClean="0">
                <a:latin typeface="Tahoma" pitchFamily="34" charset="0"/>
              </a:rPr>
              <a:t>III2_C.01</a:t>
            </a:r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Předmět:		</a:t>
            </a:r>
            <a:r>
              <a:rPr lang="cs-CZ" dirty="0" smtClean="0">
                <a:latin typeface="Tahoma" pitchFamily="34" charset="0"/>
              </a:rPr>
              <a:t>Fyzika</a:t>
            </a:r>
            <a:endParaRPr lang="cs-CZ" dirty="0" smtClean="0">
              <a:latin typeface="Tahoma" pitchFamily="34" charset="0"/>
            </a:endParaRPr>
          </a:p>
          <a:p>
            <a:r>
              <a:rPr lang="cs-CZ" dirty="0" smtClean="0">
                <a:latin typeface="Tahoma" pitchFamily="34" charset="0"/>
              </a:rPr>
              <a:t>Třída:			VI.</a:t>
            </a:r>
            <a:endParaRPr lang="cs-CZ" dirty="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1285861"/>
            <a:ext cx="7500990" cy="192882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cs-CZ" sz="3200" u="sng" dirty="0" smtClean="0"/>
              <a:t>Anotace: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Tento výukový materiál je zaměřen na Františka Josefa </a:t>
            </a:r>
            <a:r>
              <a:rPr lang="cs-CZ" sz="3200" dirty="0" err="1" smtClean="0"/>
              <a:t>Gerstnera</a:t>
            </a:r>
            <a:r>
              <a:rPr lang="cs-CZ" sz="3200" dirty="0" smtClean="0"/>
              <a:t>. </a:t>
            </a:r>
          </a:p>
          <a:p>
            <a:pPr>
              <a:buNone/>
            </a:pPr>
            <a:r>
              <a:rPr lang="cs-CZ" sz="3200" dirty="0" smtClean="0"/>
              <a:t>Prezentace doplňuje </a:t>
            </a:r>
            <a:r>
              <a:rPr lang="cs-CZ" sz="3200" dirty="0" smtClean="0"/>
              <a:t>školní učivo, </a:t>
            </a:r>
            <a:r>
              <a:rPr lang="cs-CZ" sz="3200" dirty="0" smtClean="0"/>
              <a:t>seznamuje žáky s vynálezci a  vynálezy,  motivuje  žáky  k  zájmu o předmět, poukazuje na historické souvislosti a podporuje mezipředmětové vazby. </a:t>
            </a:r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/>
          </a:p>
        </p:txBody>
      </p:sp>
      <p:sp>
        <p:nvSpPr>
          <p:cNvPr id="4" name="Obdélník 3"/>
          <p:cNvSpPr/>
          <p:nvPr/>
        </p:nvSpPr>
        <p:spPr>
          <a:xfrm>
            <a:off x="500034" y="3286124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cs-CZ" sz="2000" u="sng" dirty="0" smtClean="0"/>
              <a:t>Klíčová slova: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cs-CZ" sz="2000" u="sng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barometr </a:t>
            </a:r>
            <a:endParaRPr lang="cs-CZ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k</a:t>
            </a:r>
            <a:r>
              <a:rPr lang="cs-CZ" sz="2000" b="1" dirty="0" smtClean="0"/>
              <a:t>oňská dráha</a:t>
            </a:r>
            <a:endParaRPr lang="cs-CZ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smtClean="0"/>
              <a:t>p</a:t>
            </a:r>
            <a:r>
              <a:rPr lang="cs-CZ" sz="2000" b="1" dirty="0" smtClean="0"/>
              <a:t>arní stroj v Čechách</a:t>
            </a:r>
            <a:endParaRPr lang="cs-CZ" sz="2000" b="1" dirty="0" smtClean="0"/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cs-CZ" sz="2000" b="1" dirty="0" err="1" smtClean="0"/>
              <a:t>Gerstner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František Josef </a:t>
            </a:r>
            <a:r>
              <a:rPr lang="cs-CZ" dirty="0" err="1" smtClean="0"/>
              <a:t>Gerstner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357422" y="5786454"/>
            <a:ext cx="4643470" cy="6429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/>
              <a:t>Český fyzik a technik (1756 – 1832)</a:t>
            </a:r>
            <a:endParaRPr lang="cs-CZ" sz="2400" dirty="0"/>
          </a:p>
        </p:txBody>
      </p:sp>
      <p:pic>
        <p:nvPicPr>
          <p:cNvPr id="6" name="Obrázek 5" descr="GerstnerSen_Linz_Budweis_Railwa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426779"/>
            <a:ext cx="4743050" cy="428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17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to byl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428736"/>
            <a:ext cx="7643866" cy="4625989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V  roce  1786  vynalezl  barometr, který měřil až na 1/100000 Baru.</a:t>
            </a:r>
          </a:p>
          <a:p>
            <a:r>
              <a:rPr lang="cs-CZ" dirty="0" smtClean="0"/>
              <a:t>Jeho přičiněným byl založen předchůdce Českého vysokého učení v Praze - Královské stavovské technické učiliště.</a:t>
            </a:r>
          </a:p>
          <a:p>
            <a:r>
              <a:rPr lang="cs-CZ" dirty="0" smtClean="0"/>
              <a:t>Zkonstruoval první parní stroj v Čechách.</a:t>
            </a:r>
          </a:p>
          <a:p>
            <a:r>
              <a:rPr lang="cs-CZ" dirty="0" smtClean="0"/>
              <a:t>Navrhl železnici z </a:t>
            </a:r>
            <a:r>
              <a:rPr lang="cs-CZ" dirty="0"/>
              <a:t>Č</a:t>
            </a:r>
            <a:r>
              <a:rPr lang="cs-CZ" dirty="0" smtClean="0"/>
              <a:t>eských </a:t>
            </a:r>
            <a:r>
              <a:rPr lang="cs-CZ" dirty="0"/>
              <a:t>B</a:t>
            </a:r>
            <a:r>
              <a:rPr lang="cs-CZ" dirty="0" smtClean="0"/>
              <a:t>udějovic do Lince (koňská železnice).</a:t>
            </a:r>
          </a:p>
          <a:p>
            <a:r>
              <a:rPr lang="cs-CZ" dirty="0" smtClean="0"/>
              <a:t>Koňskou železnici realizoval až jeho syn – František Josef  </a:t>
            </a:r>
            <a:r>
              <a:rPr lang="cs-CZ" dirty="0" err="1" smtClean="0"/>
              <a:t>Gerstner</a:t>
            </a:r>
            <a:r>
              <a:rPr lang="cs-CZ" dirty="0" smtClean="0"/>
              <a:t>.</a:t>
            </a:r>
          </a:p>
          <a:p>
            <a:r>
              <a:rPr lang="cs-CZ" dirty="0" smtClean="0"/>
              <a:t>Jeho syn také projektoval a stavěl první veřejnou parní železnici v Rusku </a:t>
            </a:r>
            <a:r>
              <a:rPr lang="pl-PL" dirty="0" smtClean="0"/>
              <a:t> z Petrohradu do Carského Sela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63363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Koňská železnice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Koněspřežná dráha (koňka) byla předchůdcem dnešních železnic a tramvají. </a:t>
            </a:r>
          </a:p>
          <a:p>
            <a:r>
              <a:rPr lang="cs-CZ" dirty="0" smtClean="0"/>
              <a:t>Byly budovány počátkem 19. století po celém světě.</a:t>
            </a:r>
          </a:p>
          <a:p>
            <a:r>
              <a:rPr lang="cs-CZ" dirty="0" smtClean="0"/>
              <a:t>Na českém a rakouském území byla takto vybudována v roce 1825 dráha z Českých Budějovic do rakouského Lince, byla to první veřejná železnice na evropském kontinentě. </a:t>
            </a:r>
          </a:p>
          <a:p>
            <a:r>
              <a:rPr lang="cs-CZ" dirty="0" smtClean="0"/>
              <a:t>Hlavní myšlenkou bylo snížení dopravních nákladů. Kůň byl po kolejích díky snížení jízdních odporů schopen utáhnout mnohanásobně těžší náklad, než na formanském voze.</a:t>
            </a:r>
            <a:endParaRPr lang="cs-CZ" dirty="0"/>
          </a:p>
        </p:txBody>
      </p:sp>
      <p:pic>
        <p:nvPicPr>
          <p:cNvPr id="8" name="Obrázek 7" descr="Austrian_horse_railwa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8215370" cy="496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708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http://upload.wikimedia.org/wikipedia/commons/a/ae/GerstnerSen_Linz_Budweis_Railway.jpg, 17.9.2012</a:t>
            </a:r>
          </a:p>
          <a:p>
            <a:r>
              <a:rPr lang="cs-CZ" sz="3200" dirty="0" smtClean="0"/>
              <a:t>http://cs.wikipedia.org/wiki/Franti%C5%A1ek_Josef_Gerstner , 17.9.2012</a:t>
            </a:r>
          </a:p>
          <a:p>
            <a:r>
              <a:rPr lang="cs-CZ" dirty="0" smtClean="0"/>
              <a:t>http</a:t>
            </a:r>
            <a:r>
              <a:rPr lang="cs-CZ" smtClean="0"/>
              <a:t>://upload.wikimedia.org/wikipedia/commons/3/3d/Austrian_horse_railway1.jpg</a:t>
            </a:r>
            <a:r>
              <a:rPr lang="cs-CZ" sz="2800" smtClean="0"/>
              <a:t> , 17.9.2012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124</Words>
  <Application>Microsoft Office PowerPoint</Application>
  <PresentationFormat>Předvádění na obrazovce (4:3)</PresentationFormat>
  <Paragraphs>34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Snímek 1</vt:lpstr>
      <vt:lpstr>Snímek 2</vt:lpstr>
      <vt:lpstr>František Josef Gerstner</vt:lpstr>
      <vt:lpstr>Kdo to byl</vt:lpstr>
      <vt:lpstr>Koňská železnice</vt:lpstr>
      <vt:lpstr>Zdroj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František Josef Gerstner (1756 – 1832)</dc:title>
  <dc:creator>Spravce</dc:creator>
  <cp:lastModifiedBy>acer</cp:lastModifiedBy>
  <cp:revision>16</cp:revision>
  <dcterms:created xsi:type="dcterms:W3CDTF">2012-10-17T12:27:38Z</dcterms:created>
  <dcterms:modified xsi:type="dcterms:W3CDTF">2014-07-06T22:54:22Z</dcterms:modified>
</cp:coreProperties>
</file>