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59" r:id="rId4"/>
    <p:sldId id="261" r:id="rId5"/>
    <p:sldId id="260" r:id="rId6"/>
    <p:sldId id="263" r:id="rId7"/>
    <p:sldId id="264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E2E8-C405-4470-BF42-417A90F29182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B7F9-6BE2-4E62-BFA3-05B4F4847F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37750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E2E8-C405-4470-BF42-417A90F29182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B7F9-6BE2-4E62-BFA3-05B4F4847F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33522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E2E8-C405-4470-BF42-417A90F29182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B7F9-6BE2-4E62-BFA3-05B4F4847F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85838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š kladrub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bdélník se zakulaceným příčným rohem 4"/>
          <p:cNvSpPr/>
          <p:nvPr userDrawn="1"/>
        </p:nvSpPr>
        <p:spPr>
          <a:xfrm>
            <a:off x="214313" y="142875"/>
            <a:ext cx="8786812" cy="6500813"/>
          </a:xfrm>
          <a:prstGeom prst="round2Diag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TextovéPole 5"/>
          <p:cNvSpPr txBox="1"/>
          <p:nvPr userDrawn="1"/>
        </p:nvSpPr>
        <p:spPr>
          <a:xfrm>
            <a:off x="428625" y="6335713"/>
            <a:ext cx="82867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spc="3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Základní škola Kladruby 2011</a:t>
            </a:r>
            <a:r>
              <a:rPr lang="cs-CZ" sz="1400" spc="3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/>
              </a:rPr>
              <a:t></a:t>
            </a:r>
            <a:endParaRPr lang="cs-CZ" sz="1400" spc="3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Obdélník 6"/>
          <p:cNvSpPr/>
          <p:nvPr userDrawn="1"/>
        </p:nvSpPr>
        <p:spPr>
          <a:xfrm>
            <a:off x="8786813" y="0"/>
            <a:ext cx="357187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Zaoblený obdélník 7"/>
          <p:cNvSpPr/>
          <p:nvPr userDrawn="1"/>
        </p:nvSpPr>
        <p:spPr>
          <a:xfrm>
            <a:off x="428625" y="1000125"/>
            <a:ext cx="9215438" cy="214313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9" name="Přímá spojovací čára 8"/>
          <p:cNvCxnSpPr/>
          <p:nvPr userDrawn="1"/>
        </p:nvCxnSpPr>
        <p:spPr>
          <a:xfrm rot="5400000">
            <a:off x="5641975" y="3429000"/>
            <a:ext cx="6859588" cy="1588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 userDrawn="1"/>
        </p:nvCxnSpPr>
        <p:spPr>
          <a:xfrm rot="5400000">
            <a:off x="6786562" y="4786313"/>
            <a:ext cx="4144963" cy="1588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 userDrawn="1"/>
        </p:nvCxnSpPr>
        <p:spPr>
          <a:xfrm rot="16200000" flipH="1">
            <a:off x="8429625" y="428625"/>
            <a:ext cx="857250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 userDrawn="1"/>
        </p:nvCxnSpPr>
        <p:spPr>
          <a:xfrm rot="5400000">
            <a:off x="5358607" y="3428206"/>
            <a:ext cx="6858000" cy="1587"/>
          </a:xfrm>
          <a:prstGeom prst="line">
            <a:avLst/>
          </a:prstGeom>
          <a:ln w="31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 userDrawn="1"/>
        </p:nvCxnSpPr>
        <p:spPr>
          <a:xfrm rot="5400000">
            <a:off x="5572919" y="3428206"/>
            <a:ext cx="6858000" cy="1588"/>
          </a:xfrm>
          <a:prstGeom prst="line">
            <a:avLst/>
          </a:prstGeom>
          <a:ln w="31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 userDrawn="1"/>
        </p:nvCxnSpPr>
        <p:spPr>
          <a:xfrm rot="5400000">
            <a:off x="7787481" y="5930107"/>
            <a:ext cx="1857375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 userDrawn="1"/>
        </p:nvSpPr>
        <p:spPr>
          <a:xfrm>
            <a:off x="0" y="0"/>
            <a:ext cx="71438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17" name="Přímá spojovací čára 16"/>
          <p:cNvCxnSpPr/>
          <p:nvPr userDrawn="1"/>
        </p:nvCxnSpPr>
        <p:spPr>
          <a:xfrm rot="5400000">
            <a:off x="-3428206" y="3428206"/>
            <a:ext cx="6858000" cy="1588"/>
          </a:xfrm>
          <a:prstGeom prst="line">
            <a:avLst/>
          </a:prstGeom>
          <a:ln w="31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 userDrawn="1"/>
        </p:nvCxnSpPr>
        <p:spPr>
          <a:xfrm rot="5400000">
            <a:off x="-786606" y="5930107"/>
            <a:ext cx="1857375" cy="1587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 userDrawn="1"/>
        </p:nvCxnSpPr>
        <p:spPr>
          <a:xfrm rot="5400000">
            <a:off x="-143668" y="284956"/>
            <a:ext cx="571500" cy="1587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 userDrawn="1"/>
        </p:nvCxnSpPr>
        <p:spPr>
          <a:xfrm rot="5400000">
            <a:off x="-1999456" y="4785519"/>
            <a:ext cx="4143375" cy="1587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Obrázek 22" descr="logo_skol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13" y="169863"/>
            <a:ext cx="2286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Přímá spojovací čára 21"/>
          <p:cNvCxnSpPr/>
          <p:nvPr userDrawn="1"/>
        </p:nvCxnSpPr>
        <p:spPr>
          <a:xfrm rot="5400000">
            <a:off x="8430419" y="284956"/>
            <a:ext cx="571500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742952" y="214290"/>
            <a:ext cx="5757874" cy="714380"/>
          </a:xfrm>
        </p:spPr>
        <p:txBody>
          <a:bodyPr>
            <a:noAutofit/>
          </a:bodyPr>
          <a:lstStyle>
            <a:lvl1pPr algn="l">
              <a:defRPr sz="3200" b="1" kern="0" spc="0" baseline="0">
                <a:effectLst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51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6"/>
            <a:ext cx="8001056" cy="4625989"/>
          </a:xfrm>
        </p:spPr>
        <p:txBody>
          <a:bodyPr/>
          <a:lstStyle>
            <a:lvl1pPr>
              <a:defRPr sz="3000"/>
            </a:lvl1pPr>
            <a:lvl2pPr>
              <a:buFont typeface="Courier New" pitchFamily="49" charset="0"/>
              <a:buChar char="o"/>
              <a:defRPr sz="2800"/>
            </a:lvl2pPr>
            <a:lvl3pPr>
              <a:buFont typeface="Wingdings" pitchFamily="2" charset="2"/>
              <a:buChar char="§"/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E2E8-C405-4470-BF42-417A90F29182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B7F9-6BE2-4E62-BFA3-05B4F4847F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41620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E2E8-C405-4470-BF42-417A90F29182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B7F9-6BE2-4E62-BFA3-05B4F4847F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1784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E2E8-C405-4470-BF42-417A90F29182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B7F9-6BE2-4E62-BFA3-05B4F4847F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19583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E2E8-C405-4470-BF42-417A90F29182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B7F9-6BE2-4E62-BFA3-05B4F4847F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16890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E2E8-C405-4470-BF42-417A90F29182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B7F9-6BE2-4E62-BFA3-05B4F4847F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60391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E2E8-C405-4470-BF42-417A90F29182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B7F9-6BE2-4E62-BFA3-05B4F4847F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11461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E2E8-C405-4470-BF42-417A90F29182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B7F9-6BE2-4E62-BFA3-05B4F4847F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9482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E2E8-C405-4470-BF42-417A90F29182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B7F9-6BE2-4E62-BFA3-05B4F4847F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3827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2E2E8-C405-4470-BF42-417A90F29182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8B7F9-6BE2-4E62-BFA3-05B4F4847F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8115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7"/>
            <a:ext cx="8001056" cy="107156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sz="3200" dirty="0" smtClean="0">
                <a:latin typeface="Tahoma" pitchFamily="34" charset="0"/>
              </a:rPr>
              <a:t>      Škola:</a:t>
            </a:r>
            <a:r>
              <a:rPr lang="cs-CZ" sz="4000" dirty="0" smtClean="0">
                <a:latin typeface="Tahoma" pitchFamily="34" charset="0"/>
              </a:rPr>
              <a:t>			</a:t>
            </a:r>
            <a:r>
              <a:rPr lang="cs-CZ" sz="4000" b="1" dirty="0" smtClean="0">
                <a:latin typeface="Tahoma" pitchFamily="34" charset="0"/>
              </a:rPr>
              <a:t>Základní škola Kladruby</a:t>
            </a:r>
            <a:br>
              <a:rPr lang="cs-CZ" sz="4000" b="1" dirty="0" smtClean="0">
                <a:latin typeface="Tahoma" pitchFamily="34" charset="0"/>
              </a:rPr>
            </a:br>
            <a:r>
              <a:rPr lang="cs-CZ" sz="3600" b="1" dirty="0" smtClean="0">
                <a:latin typeface="Tahoma" pitchFamily="34" charset="0"/>
              </a:rPr>
              <a:t>			</a:t>
            </a:r>
            <a:r>
              <a:rPr lang="cs-CZ" sz="3200" b="1" dirty="0" smtClean="0">
                <a:latin typeface="Tahoma" pitchFamily="34" charset="0"/>
              </a:rPr>
              <a:t>Husova 203, Kladruby, 349 61</a:t>
            </a:r>
            <a:r>
              <a:rPr lang="cs-CZ" sz="3600" b="1" dirty="0" smtClean="0">
                <a:latin typeface="Tahoma" pitchFamily="34" charset="0"/>
              </a:rPr>
              <a:t/>
            </a:r>
            <a:br>
              <a:rPr lang="cs-CZ" sz="3600" b="1" dirty="0" smtClean="0">
                <a:latin typeface="Tahoma" pitchFamily="34" charset="0"/>
              </a:rPr>
            </a:br>
            <a:r>
              <a:rPr lang="cs-CZ" sz="1200" b="1" dirty="0" smtClean="0">
                <a:latin typeface="Tahoma" pitchFamily="34" charset="0"/>
              </a:rPr>
              <a:t/>
            </a:r>
            <a:br>
              <a:rPr lang="cs-CZ" sz="1200" b="1" dirty="0" smtClean="0">
                <a:latin typeface="Tahoma" pitchFamily="34" charset="0"/>
              </a:rPr>
            </a:br>
            <a:r>
              <a:rPr lang="cs-CZ" sz="3200" dirty="0" smtClean="0">
                <a:latin typeface="Tahoma" pitchFamily="34" charset="0"/>
              </a:rPr>
              <a:t>Číslo projektu:</a:t>
            </a:r>
            <a:r>
              <a:rPr lang="cs-CZ" sz="3600" dirty="0" smtClean="0">
                <a:latin typeface="Tahoma" pitchFamily="34" charset="0"/>
              </a:rPr>
              <a:t>		</a:t>
            </a:r>
            <a:r>
              <a:rPr lang="cs-CZ" sz="3200" b="1" dirty="0" smtClean="0">
                <a:latin typeface="Tahoma" pitchFamily="34" charset="0"/>
              </a:rPr>
              <a:t>CZ.1.07/1.4.00/21.3668</a:t>
            </a:r>
            <a:br>
              <a:rPr lang="cs-CZ" sz="3200" b="1" dirty="0" smtClean="0">
                <a:latin typeface="Tahoma" pitchFamily="34" charset="0"/>
              </a:rPr>
            </a:br>
            <a:r>
              <a:rPr lang="cs-CZ" sz="3200" b="1" dirty="0" smtClean="0">
                <a:latin typeface="Tahoma" pitchFamily="34" charset="0"/>
              </a:rPr>
              <a:t>			Modernizace výuky</a:t>
            </a:r>
            <a:endParaRPr lang="cs-CZ" dirty="0"/>
          </a:p>
        </p:txBody>
      </p:sp>
      <p:pic>
        <p:nvPicPr>
          <p:cNvPr id="4" name="Picture 3" descr="OPVK_hor_zakladni_logolink_CMYK_c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5357826"/>
            <a:ext cx="5689600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714348" y="2928934"/>
            <a:ext cx="750099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Tahoma" pitchFamily="34" charset="0"/>
              </a:rPr>
              <a:t>Autor:			</a:t>
            </a:r>
            <a:r>
              <a:rPr lang="cs-CZ" b="1" dirty="0" smtClean="0">
                <a:latin typeface="Tahoma" pitchFamily="34" charset="0"/>
              </a:rPr>
              <a:t>Petr </a:t>
            </a:r>
            <a:r>
              <a:rPr lang="cs-CZ" b="1" dirty="0" err="1" smtClean="0">
                <a:latin typeface="Tahoma" pitchFamily="34" charset="0"/>
              </a:rPr>
              <a:t>Kindelmann</a:t>
            </a:r>
            <a:endParaRPr lang="cs-CZ" sz="700" b="1" dirty="0" smtClean="0">
              <a:latin typeface="Tahoma" pitchFamily="34" charset="0"/>
            </a:endParaRPr>
          </a:p>
          <a:p>
            <a:r>
              <a:rPr lang="cs-CZ" dirty="0" smtClean="0">
                <a:latin typeface="Tahoma" pitchFamily="34" charset="0"/>
              </a:rPr>
              <a:t>Název materiálu:	 	</a:t>
            </a:r>
            <a:r>
              <a:rPr lang="cs-CZ" dirty="0" smtClean="0"/>
              <a:t>Orville a </a:t>
            </a:r>
            <a:r>
              <a:rPr lang="cs-CZ" dirty="0" err="1" smtClean="0"/>
              <a:t>Wilbur</a:t>
            </a:r>
            <a:r>
              <a:rPr lang="cs-CZ" dirty="0" smtClean="0"/>
              <a:t> </a:t>
            </a:r>
            <a:r>
              <a:rPr lang="cs-CZ" dirty="0" err="1" smtClean="0"/>
              <a:t>Wrightovi</a:t>
            </a:r>
            <a:endParaRPr lang="cs-CZ" b="1" u="sng" dirty="0" smtClean="0">
              <a:latin typeface="Tahoma" pitchFamily="34" charset="0"/>
            </a:endParaRPr>
          </a:p>
          <a:p>
            <a:endParaRPr lang="cs-CZ" dirty="0" smtClean="0">
              <a:latin typeface="Tahoma" pitchFamily="34" charset="0"/>
            </a:endParaRPr>
          </a:p>
          <a:p>
            <a:r>
              <a:rPr lang="cs-CZ" dirty="0" smtClean="0">
                <a:latin typeface="Tahoma" pitchFamily="34" charset="0"/>
              </a:rPr>
              <a:t>Šablona:			III/2 </a:t>
            </a:r>
          </a:p>
          <a:p>
            <a:r>
              <a:rPr lang="cs-CZ" dirty="0" smtClean="0">
                <a:latin typeface="Tahoma" pitchFamily="34" charset="0"/>
              </a:rPr>
              <a:t>Sada:			III2_C.01</a:t>
            </a:r>
          </a:p>
          <a:p>
            <a:r>
              <a:rPr lang="cs-CZ" dirty="0" smtClean="0">
                <a:latin typeface="Tahoma" pitchFamily="34" charset="0"/>
              </a:rPr>
              <a:t>Předmět:		Fyzika</a:t>
            </a:r>
          </a:p>
          <a:p>
            <a:r>
              <a:rPr lang="cs-CZ" dirty="0" smtClean="0">
                <a:latin typeface="Tahoma" pitchFamily="34" charset="0"/>
              </a:rPr>
              <a:t>Třída:			VI.</a:t>
            </a:r>
            <a:endParaRPr lang="cs-CZ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285861"/>
            <a:ext cx="7500990" cy="192882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3200" u="sng" dirty="0" smtClean="0"/>
              <a:t>Anotace: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Tento výukový materiál je zaměřen na bratry </a:t>
            </a:r>
            <a:r>
              <a:rPr lang="cs-CZ" sz="3200" dirty="0" err="1" smtClean="0"/>
              <a:t>Wrightovi</a:t>
            </a:r>
            <a:r>
              <a:rPr lang="cs-CZ" sz="3200" dirty="0" smtClean="0"/>
              <a:t>. </a:t>
            </a:r>
          </a:p>
          <a:p>
            <a:pPr algn="just">
              <a:buNone/>
            </a:pPr>
            <a:r>
              <a:rPr lang="cs-CZ" sz="3200" dirty="0" smtClean="0"/>
              <a:t>Prezentace doplňuje školní učivo, seznamuje žáky s vynálezci      a  vynálezy,  motivuje  žáky  k  zájmu o předmět, poukazuje na historické souvislosti a podporuje mezipředmětové vazby. </a:t>
            </a:r>
            <a:br>
              <a:rPr lang="cs-CZ" sz="3200" dirty="0" smtClean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00034" y="3286124"/>
            <a:ext cx="778674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cs-CZ" sz="2000" u="sng" dirty="0" smtClean="0"/>
              <a:t>Klíčová slova: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cs-CZ" sz="2000" u="sng" dirty="0" smtClean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b="1" dirty="0" err="1" smtClean="0"/>
              <a:t>Wright</a:t>
            </a:r>
            <a:endParaRPr lang="cs-CZ" sz="2000" b="1" dirty="0" smtClean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b="1" dirty="0" smtClean="0"/>
              <a:t>kluzák 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b="1" dirty="0" smtClean="0"/>
              <a:t>letadlo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Orville a </a:t>
            </a:r>
            <a:r>
              <a:rPr lang="cs-CZ" dirty="0" err="1" smtClean="0"/>
              <a:t>Wilbur</a:t>
            </a:r>
            <a:r>
              <a:rPr lang="cs-CZ" dirty="0" smtClean="0"/>
              <a:t> </a:t>
            </a:r>
            <a:r>
              <a:rPr lang="cs-CZ" dirty="0" err="1" smtClean="0"/>
              <a:t>Wrightovi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714480" y="5500702"/>
            <a:ext cx="55721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Orville</a:t>
            </a:r>
            <a:r>
              <a:rPr lang="cs-CZ" sz="2400" dirty="0" smtClean="0"/>
              <a:t> (19.srpna 1871 - 30.ledna 1948)  </a:t>
            </a:r>
          </a:p>
          <a:p>
            <a:r>
              <a:rPr lang="cs-CZ" sz="2400" b="1" dirty="0" err="1" smtClean="0"/>
              <a:t>Wilbur</a:t>
            </a:r>
            <a:r>
              <a:rPr lang="cs-CZ" sz="2400" dirty="0" smtClean="0"/>
              <a:t> (16.dubna 1867 - 30. května 1912) </a:t>
            </a:r>
            <a:endParaRPr lang="cs-CZ" sz="24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1571612"/>
            <a:ext cx="3071834" cy="3792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6" y="1571612"/>
            <a:ext cx="3016318" cy="3786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Bratři </a:t>
            </a:r>
            <a:r>
              <a:rPr lang="cs-CZ" dirty="0" err="1" smtClean="0"/>
              <a:t>Wrightovi</a:t>
            </a:r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1428736"/>
            <a:ext cx="8215370" cy="4625989"/>
          </a:xfrm>
        </p:spPr>
        <p:txBody>
          <a:bodyPr>
            <a:normAutofit/>
          </a:bodyPr>
          <a:lstStyle/>
          <a:p>
            <a:r>
              <a:rPr lang="cs-CZ" dirty="0" smtClean="0"/>
              <a:t>Oba bratři absolvovali střední školu.</a:t>
            </a:r>
          </a:p>
          <a:p>
            <a:r>
              <a:rPr lang="cs-CZ" dirty="0" smtClean="0"/>
              <a:t>Tvůrci  prvního  letadla  těžšího  než  vzduch (</a:t>
            </a:r>
            <a:r>
              <a:rPr lang="cs-CZ" dirty="0" err="1" smtClean="0"/>
              <a:t>Wright</a:t>
            </a:r>
            <a:r>
              <a:rPr lang="cs-CZ" dirty="0" smtClean="0"/>
              <a:t> </a:t>
            </a:r>
            <a:r>
              <a:rPr lang="cs-CZ" dirty="0" err="1" smtClean="0"/>
              <a:t>Flyer</a:t>
            </a:r>
            <a:r>
              <a:rPr lang="cs-CZ" dirty="0" smtClean="0"/>
              <a:t>). </a:t>
            </a:r>
          </a:p>
          <a:p>
            <a:r>
              <a:rPr lang="cs-CZ" dirty="0" smtClean="0"/>
              <a:t>Oba bratři se závodně věnovali cyklistice. </a:t>
            </a:r>
          </a:p>
          <a:p>
            <a:r>
              <a:rPr lang="cs-CZ" dirty="0" smtClean="0"/>
              <a:t>Ani jeden z nich neměl vzdělání z oboru aerodynamiky, ale byli velmi zruční. </a:t>
            </a:r>
          </a:p>
          <a:p>
            <a:r>
              <a:rPr lang="cs-CZ" dirty="0" smtClean="0"/>
              <a:t>Obdivovali plachtění, které bylo novým sportem. Rozhodli se, že se pokusí postavit kolo s křídly a benzínovým motorem, který by je poháněl.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První pokusy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6"/>
            <a:ext cx="8143932" cy="4625989"/>
          </a:xfrm>
        </p:spPr>
        <p:txBody>
          <a:bodyPr>
            <a:normAutofit/>
          </a:bodyPr>
          <a:lstStyle/>
          <a:p>
            <a:r>
              <a:rPr lang="cs-CZ" dirty="0" smtClean="0"/>
              <a:t>Otevřeli si dílnu v Daytonu na opravy jízdních kol.</a:t>
            </a:r>
          </a:p>
          <a:p>
            <a:r>
              <a:rPr lang="cs-CZ" dirty="0" smtClean="0"/>
              <a:t> Vyrůstali v anglickém Daytonu, zde kola také navrhovali a vyráběli (</a:t>
            </a:r>
            <a:r>
              <a:rPr lang="cs-CZ" i="1" dirty="0" err="1" smtClean="0"/>
              <a:t>Wright</a:t>
            </a:r>
            <a:r>
              <a:rPr lang="cs-CZ" i="1" dirty="0" smtClean="0"/>
              <a:t> </a:t>
            </a:r>
            <a:r>
              <a:rPr lang="cs-CZ" i="1" dirty="0" err="1" smtClean="0"/>
              <a:t>Cycle</a:t>
            </a:r>
            <a:r>
              <a:rPr lang="cs-CZ" i="1" dirty="0" smtClean="0"/>
              <a:t> </a:t>
            </a:r>
            <a:r>
              <a:rPr lang="cs-CZ" i="1" dirty="0" err="1" smtClean="0"/>
              <a:t>Company</a:t>
            </a:r>
            <a:r>
              <a:rPr lang="cs-CZ" dirty="0" smtClean="0"/>
              <a:t>).</a:t>
            </a:r>
          </a:p>
          <a:p>
            <a:r>
              <a:rPr lang="cs-CZ" dirty="0" smtClean="0"/>
              <a:t>V roce 1889 začali s leteckými pokusy. </a:t>
            </a:r>
          </a:p>
          <a:p>
            <a:r>
              <a:rPr lang="cs-CZ" dirty="0" smtClean="0"/>
              <a:t>Vyvinuli  systém  ovládání  letadla  okolo  tří  os   a tím zavedli principy ovládání, které se používají dodnes.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Lety na kluzáku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V Severní karolíně experimentovali s kluzáky od roku 1900 do roku 1902.</a:t>
            </a:r>
            <a:endParaRPr lang="cs-CZ" dirty="0" smtClean="0"/>
          </a:p>
        </p:txBody>
      </p:sp>
      <p:pic>
        <p:nvPicPr>
          <p:cNvPr id="6" name="Obrázek 5" descr="kluzákWright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357298"/>
            <a:ext cx="7929618" cy="4857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letadla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Celý letoun, vrtule a motor byl na míru vyrobený v jejich obchodě s koly v Daytonu.</a:t>
            </a:r>
          </a:p>
          <a:p>
            <a:r>
              <a:rPr lang="cs-CZ" dirty="0" smtClean="0"/>
              <a:t>Orville letěl 17.12.1903 první, let byl dlouhý 39 metrů a trval 12 sekund.</a:t>
            </a:r>
          </a:p>
          <a:p>
            <a:r>
              <a:rPr lang="cs-CZ" sz="3200" dirty="0" smtClean="0"/>
              <a:t>Čtvrtý let toho dne byl jediným skutečně řízeným letem. </a:t>
            </a:r>
            <a:r>
              <a:rPr lang="cs-CZ" sz="3200" dirty="0" err="1" smtClean="0"/>
              <a:t>Wilbur</a:t>
            </a:r>
            <a:r>
              <a:rPr lang="cs-CZ" sz="3200" dirty="0" smtClean="0"/>
              <a:t> letěl 279 metrů a let trval 59 sekund. </a:t>
            </a:r>
          </a:p>
          <a:p>
            <a:r>
              <a:rPr lang="cs-CZ" sz="3200" dirty="0" smtClean="0"/>
              <a:t>Rozpětí křídel letadla bylo 12 metrů, hmotnost 340 kg a jeho 77 kilogramový motor měl výkon 12 9 kW (koňských sil).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1024px-Wrightfly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428736"/>
            <a:ext cx="7929618" cy="4786346"/>
          </a:xfrm>
          <a:prstGeom prst="rect">
            <a:avLst/>
          </a:prstGeom>
        </p:spPr>
      </p:pic>
      <p:pic>
        <p:nvPicPr>
          <p:cNvPr id="5" name="Obrázek 4" descr="Orville_Wright&amp;flyer190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1428736"/>
            <a:ext cx="8072494" cy="4786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http://cs.wikipedia.org/wiki/Brat%C5%99i_Wrightov%C3%A9, 5.9.2012</a:t>
            </a:r>
          </a:p>
          <a:p>
            <a:r>
              <a:rPr lang="cs-CZ" sz="3200" dirty="0" smtClean="0"/>
              <a:t>Zdroj:http://</a:t>
            </a:r>
            <a:r>
              <a:rPr lang="cs-CZ" sz="3200" dirty="0" err="1" smtClean="0"/>
              <a:t>cs.wikipedia.org</a:t>
            </a:r>
            <a:r>
              <a:rPr lang="cs-CZ" sz="3200" dirty="0" smtClean="0"/>
              <a:t>/</a:t>
            </a:r>
            <a:r>
              <a:rPr lang="cs-CZ" sz="3200" dirty="0" err="1" smtClean="0"/>
              <a:t>wiki</a:t>
            </a:r>
            <a:r>
              <a:rPr lang="cs-CZ" sz="3200" dirty="0" smtClean="0"/>
              <a:t>/Bratři_</a:t>
            </a:r>
            <a:r>
              <a:rPr lang="cs-CZ" sz="3200" dirty="0" err="1" smtClean="0"/>
              <a:t>Wrightové</a:t>
            </a:r>
            <a:r>
              <a:rPr lang="cs-CZ" sz="3200" dirty="0" smtClean="0"/>
              <a:t>, http://simonak.eu/index.php?stranka=pages/h_k/12_17.htm</a:t>
            </a:r>
            <a:r>
              <a:rPr lang="cs-CZ" sz="2800" dirty="0" smtClean="0"/>
              <a:t> , 5.9.2012</a:t>
            </a:r>
            <a:endParaRPr lang="cs-CZ" sz="3200" dirty="0" smtClean="0"/>
          </a:p>
          <a:p>
            <a:r>
              <a:rPr lang="cs-CZ" dirty="0" smtClean="0"/>
              <a:t>http://upload.wikimedia.org/wikipedia/commons/thumb/9/95/Wrightflyer.jpg/1024px-Wrightflyer.jpg , 5.9.2012</a:t>
            </a:r>
          </a:p>
          <a:p>
            <a:r>
              <a:rPr lang="cs-CZ" dirty="0" smtClean="0"/>
              <a:t>http://pixabay.com/static/uploads/photo/2012/10/10/04/56/invention-60529_640.jpg , 5.9.2012</a:t>
            </a:r>
          </a:p>
          <a:p>
            <a:r>
              <a:rPr lang="cs-CZ" dirty="0" smtClean="0"/>
              <a:t>http</a:t>
            </a:r>
            <a:r>
              <a:rPr lang="cs-CZ" smtClean="0"/>
              <a:t>://upload.wikimedia.org/wikipedia/commons/thumb/e/e5/Orville_Wright%26flyer1909.jpg/800px-Orville_Wright%26flyer1909.jpg , 5.9.2012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157</Words>
  <Application>Microsoft Office PowerPoint</Application>
  <PresentationFormat>Předvádění na obrazovce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Snímek 1</vt:lpstr>
      <vt:lpstr>Snímek 2</vt:lpstr>
      <vt:lpstr>Orville a Wilbur Wrightovi</vt:lpstr>
      <vt:lpstr> Bratři Wrightovi  </vt:lpstr>
      <vt:lpstr> První pokusy</vt:lpstr>
      <vt:lpstr>Lety na kluzáku</vt:lpstr>
      <vt:lpstr>První letadla</vt:lpstr>
      <vt:lpstr>Zdroj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Bratři Orville (19. srpna 1871 – 30. ledna 1948) a Wilbur (16. dubna 1867 – 30. května 1912) Wrightovi</dc:title>
  <dc:creator>Spravce</dc:creator>
  <cp:lastModifiedBy>acer</cp:lastModifiedBy>
  <cp:revision>18</cp:revision>
  <dcterms:created xsi:type="dcterms:W3CDTF">2012-10-26T10:46:25Z</dcterms:created>
  <dcterms:modified xsi:type="dcterms:W3CDTF">2014-07-10T16:14:46Z</dcterms:modified>
</cp:coreProperties>
</file>