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1" r:id="rId4"/>
    <p:sldId id="262" r:id="rId5"/>
    <p:sldId id="264" r:id="rId6"/>
    <p:sldId id="265" r:id="rId7"/>
    <p:sldId id="266" r:id="rId8"/>
    <p:sldId id="267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3067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1266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2132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8170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749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7766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065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842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142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178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8282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82AE-E421-417F-9E16-7008998BEBF7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070F-3397-4005-AE7A-EECCB1C57F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374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</a:t>
            </a:r>
            <a:r>
              <a:rPr lang="cs-CZ" sz="3200" dirty="0" smtClean="0">
                <a:latin typeface="Tahoma" pitchFamily="34" charset="0"/>
              </a:rPr>
              <a:t>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</a:t>
            </a:r>
            <a:r>
              <a:rPr lang="cs-CZ" dirty="0" smtClean="0">
                <a:latin typeface="Tahoma" pitchFamily="34" charset="0"/>
              </a:rPr>
              <a:t>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</a:t>
            </a:r>
            <a:r>
              <a:rPr lang="cs-CZ" dirty="0" smtClean="0">
                <a:latin typeface="Tahoma" pitchFamily="34" charset="0"/>
              </a:rPr>
              <a:t> 	</a:t>
            </a:r>
            <a:r>
              <a:rPr lang="cs-CZ" sz="2000" dirty="0" smtClean="0"/>
              <a:t>Alfred Nobel</a:t>
            </a:r>
            <a:endParaRPr lang="cs-CZ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</a:t>
            </a:r>
            <a:r>
              <a:rPr lang="cs-CZ" dirty="0" smtClean="0">
                <a:latin typeface="Tahoma" pitchFamily="34" charset="0"/>
              </a:rPr>
              <a:t>	III/2 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Sada:			</a:t>
            </a:r>
            <a:r>
              <a:rPr lang="cs-CZ" dirty="0" smtClean="0">
                <a:latin typeface="Tahoma" pitchFamily="34" charset="0"/>
              </a:rPr>
              <a:t>III2_C.01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Předmět:		</a:t>
            </a:r>
            <a:r>
              <a:rPr lang="cs-CZ" dirty="0" smtClean="0">
                <a:latin typeface="Tahoma" pitchFamily="34" charset="0"/>
              </a:rPr>
              <a:t>Fyzika</a:t>
            </a:r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500990" cy="1928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</a:t>
            </a:r>
            <a:r>
              <a:rPr lang="cs-CZ" sz="3200" dirty="0" smtClean="0"/>
              <a:t>je zaměřen na </a:t>
            </a:r>
            <a:r>
              <a:rPr lang="cs-CZ" sz="3100" dirty="0" smtClean="0"/>
              <a:t>Alfreda Nobela</a:t>
            </a:r>
            <a:r>
              <a:rPr lang="cs-CZ" sz="3200" dirty="0" smtClean="0"/>
              <a:t>. </a:t>
            </a:r>
          </a:p>
          <a:p>
            <a:pPr algn="just">
              <a:buNone/>
            </a:pPr>
            <a:r>
              <a:rPr lang="cs-CZ" sz="3200" dirty="0" smtClean="0"/>
              <a:t>Prezentace doplňuje </a:t>
            </a:r>
            <a:r>
              <a:rPr lang="cs-CZ" sz="3200" dirty="0" smtClean="0"/>
              <a:t>školní učivo, </a:t>
            </a:r>
            <a:r>
              <a:rPr lang="cs-CZ" sz="3200" dirty="0" smtClean="0"/>
              <a:t>seznamuje žáky s vynálezci      a  vynálezy,  motivuje  žáky  k  zájmu o předmět, poukazuje na historické souvislosti a podporuje mezipředmětové vazby.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Nobel 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dynamit 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smtClean="0"/>
              <a:t>Nobelova cena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Alfred Nobel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5857892"/>
            <a:ext cx="7000924" cy="5000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/>
              <a:t>			Švédský chemik (1833 – 1896)</a:t>
            </a:r>
            <a:endParaRPr lang="cs-CZ" sz="2400" dirty="0"/>
          </a:p>
        </p:txBody>
      </p:sp>
      <p:pic>
        <p:nvPicPr>
          <p:cNvPr id="5" name="Obrázek 4" descr="PSM_V68_D096_Alfred_Nob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346137"/>
            <a:ext cx="3500462" cy="4368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to byl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7858180" cy="462598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Alfred se věnoval studiu bezpečné manipulace s nitroglycerinem a vynalezl dynamit.</a:t>
            </a:r>
          </a:p>
          <a:p>
            <a:pPr algn="just"/>
            <a:r>
              <a:rPr lang="cs-CZ" dirty="0" smtClean="0"/>
              <a:t>Je zakladatelem fondu, z něhož je každoročně udělována Nobelova cena za fyziku, chemii, lékařství, literaturu, mírové snahy a od roku 1969 za ekonomii, považovaná za nejvyšší ocenění, jakého se může umělci, vědci nebo státníkovi dostat. </a:t>
            </a:r>
          </a:p>
          <a:p>
            <a:r>
              <a:rPr lang="cs-CZ" dirty="0" smtClean="0"/>
              <a:t>Na jeho počest byl po něm pojmenován chemický prvek nobelium.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Dynamit je směs nitroglycerinu a hlinky (nitroglycerin v čistém stavu je nesmírně nebezpečný, snadno vybuchující).</a:t>
            </a:r>
          </a:p>
          <a:p>
            <a:r>
              <a:rPr lang="cs-CZ" dirty="0" smtClean="0"/>
              <a:t>V chemické továrně, kde pracoval, zemřel při výbuchu nitroglycerinu i jeho mladší bratr Emil.</a:t>
            </a:r>
          </a:p>
          <a:p>
            <a:r>
              <a:rPr lang="cs-CZ" dirty="0" smtClean="0"/>
              <a:t>Alfred Nobel získal patent na dynamit v roce 1867 a přinesl mu obrovský majetek.</a:t>
            </a:r>
          </a:p>
          <a:p>
            <a:r>
              <a:rPr lang="cs-CZ" dirty="0" smtClean="0"/>
              <a:t>Dynamit nahradil nebezpečný nitroglycerin, střelnou bavlnu (nitrocelulózu) a málo účinný černý střelný prach. </a:t>
            </a:r>
          </a:p>
          <a:p>
            <a:r>
              <a:rPr lang="cs-CZ" dirty="0" smtClean="0"/>
              <a:t>Vynalezl také rozbušky a pracoval na úpravách střelného prachu, který se používá dodnes (kordit).</a:t>
            </a:r>
          </a:p>
          <a:p>
            <a:r>
              <a:rPr lang="cs-CZ" dirty="0" smtClean="0"/>
              <a:t>Vypráví se, že Nobelem účinky jeho vynálezů na bojištích tak otřásly, že se je rozhodl napravit Nobelovou cenou.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Dynami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500174"/>
            <a:ext cx="6601747" cy="321037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Výbušniny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Váleček dynamitu.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Současné střelivo s korditem.</a:t>
            </a:r>
          </a:p>
          <a:p>
            <a:endParaRPr lang="cs-CZ" dirty="0"/>
          </a:p>
        </p:txBody>
      </p:sp>
      <p:pic>
        <p:nvPicPr>
          <p:cNvPr id="8" name="Obrázek 7" descr="střeliv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643446"/>
            <a:ext cx="2771775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Nobelova závěť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Nobel uložil částku 32 miliónů švédských korun.</a:t>
            </a:r>
          </a:p>
          <a:p>
            <a:r>
              <a:rPr lang="cs-CZ" dirty="0" smtClean="0"/>
              <a:t>V roce 1895 pověřil švédskou Akademii věd rozdělováním cen z úroků (asi 160 000 švédských korun).</a:t>
            </a:r>
          </a:p>
          <a:p>
            <a:r>
              <a:rPr lang="cs-CZ" dirty="0" smtClean="0"/>
              <a:t>Ceny jsou vypláceny z úroků, poprvé byly uděleny roku 1901.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Čeští nositelé Nobelovy ceny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dirty="0" err="1" smtClean="0"/>
              <a:t>Carl</a:t>
            </a:r>
            <a:r>
              <a:rPr lang="cs-CZ" dirty="0" smtClean="0"/>
              <a:t>  Ferdinand  a  Gerty  </a:t>
            </a:r>
            <a:r>
              <a:rPr lang="cs-CZ" dirty="0" err="1" smtClean="0"/>
              <a:t>Theresa</a:t>
            </a:r>
            <a:r>
              <a:rPr lang="cs-CZ" dirty="0" smtClean="0"/>
              <a:t>  </a:t>
            </a:r>
            <a:r>
              <a:rPr lang="cs-CZ" dirty="0" err="1" smtClean="0"/>
              <a:t>Coriovi</a:t>
            </a:r>
            <a:r>
              <a:rPr lang="cs-CZ" dirty="0" smtClean="0"/>
              <a:t>   (1947) za  medicínu  -  objev  funkce  hormonů  předního laloku hypofýzy při metabolismu cukrů.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Peter </a:t>
            </a:r>
            <a:r>
              <a:rPr lang="cs-CZ" dirty="0" err="1" smtClean="0"/>
              <a:t>Grünberg</a:t>
            </a:r>
            <a:r>
              <a:rPr lang="cs-CZ" dirty="0" smtClean="0"/>
              <a:t> (2007) za fyziku, za objev jevu obří magnetorezistence,  jenž  umožnil výrobu pevných disků s kapacitou řádu GB.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Jaroslav  </a:t>
            </a:r>
            <a:r>
              <a:rPr lang="cs-CZ" dirty="0" err="1" smtClean="0"/>
              <a:t>Heyrovský</a:t>
            </a:r>
            <a:r>
              <a:rPr lang="cs-CZ" dirty="0" smtClean="0"/>
              <a:t>      (1959)  za  chemii,  za  objev a rozpracování analytické polarografické metody.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Jaroslav Seifert (1984), za literaturu. 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dirty="0" smtClean="0"/>
              <a:t> Bertha Sophia Felicita von Suttner</a:t>
            </a:r>
            <a:r>
              <a:rPr lang="cs-CZ" dirty="0" smtClean="0"/>
              <a:t> (1905), za mír.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600" dirty="0" smtClean="0"/>
              <a:t>http://upload.wikimedia.org/wikipedia/commons/thumb/8/83/PSM_V68_D096_Alfred_Nobel.png/640px-PSM_V68_D096_Alfred_Nobel.png, 15.6.2013</a:t>
            </a:r>
          </a:p>
          <a:p>
            <a:r>
              <a:rPr lang="cs-CZ" sz="1600" dirty="0" smtClean="0"/>
              <a:t>http://cs.wikipedia.org/wiki/Alfred_Nobel , 15.6.2013</a:t>
            </a:r>
          </a:p>
          <a:p>
            <a:r>
              <a:rPr lang="cs-CZ" sz="1600" dirty="0" smtClean="0"/>
              <a:t>https://www.google.cz/url?sa=i&amp;rct=j&amp;q=&amp;esrc=s&amp;source=images&amp;cd=&amp;cad=rja&amp;uact=8&amp;docid=vptV7I2J3a-6UM&amp;tbnid=L8I0_hprjNSMgM:&amp;ved=0CAUQjRw&amp;url=http%3A%2F%2Fde.wikipedia.org%2Fwiki%2FDynamit&amp;ei=s-GzU--HFYn8Oca5gcAE&amp;bvm=bv.70138588,d.ZGU&amp;psig=AFQjCNGEk9_HrYilFxiTUxjAbQuauYXzgQ&amp;ust=1404384031758658 , 15.6.2013</a:t>
            </a:r>
          </a:p>
          <a:p>
            <a:r>
              <a:rPr lang="cs-CZ" sz="1600" dirty="0" smtClean="0"/>
              <a:t>https://encrypted-tbn1.gstatic.com/images?q=tbn:ANd9GcTfCMnvcpErzl1pWCgxFG_xI5PtKyf5rfU4bZOrOE1cfrJS-E2CIg , 15.6.2013</a:t>
            </a:r>
          </a:p>
          <a:p>
            <a:r>
              <a:rPr lang="cs-CZ" sz="1600" dirty="0" smtClean="0"/>
              <a:t>http://cs.wikipedia.org/wiki/Carl_Ferdinand_Cori , 15.6.2013</a:t>
            </a:r>
          </a:p>
          <a:p>
            <a:r>
              <a:rPr lang="cs-CZ" sz="1600" dirty="0" smtClean="0"/>
              <a:t>http://cs.wikipedia.org/wiki/Peter_Gr%C3%BCnberg , 15.6.2013</a:t>
            </a:r>
          </a:p>
          <a:p>
            <a:r>
              <a:rPr lang="cs-CZ" sz="1600" dirty="0" smtClean="0"/>
              <a:t>http://cs.wikipedia.org/wiki/Jaroslav_Heyrovsk%C3%BD , 15.6.2013</a:t>
            </a:r>
          </a:p>
          <a:p>
            <a:r>
              <a:rPr lang="cs-CZ" sz="1600" dirty="0" smtClean="0"/>
              <a:t>http://cs.wikipedia.org/wiki/Jaroslav_Seifert , 15.6.2013</a:t>
            </a:r>
          </a:p>
          <a:p>
            <a:r>
              <a:rPr lang="cs-CZ" sz="1600" dirty="0" smtClean="0"/>
              <a:t>http</a:t>
            </a:r>
            <a:r>
              <a:rPr lang="cs-CZ" sz="1600" smtClean="0"/>
              <a:t>://cs.wikipedia.org/wiki/Bertha_von_Suttner</a:t>
            </a:r>
            <a:r>
              <a:rPr lang="cs-CZ" sz="1400" smtClean="0"/>
              <a:t> , 15.6.2013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endParaRPr lang="cs-CZ" sz="1400" dirty="0" smtClean="0"/>
          </a:p>
          <a:p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315</Words>
  <Application>Microsoft Office PowerPoint</Application>
  <PresentationFormat>Předvádění na obrazovce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Snímek 1</vt:lpstr>
      <vt:lpstr>Snímek 2</vt:lpstr>
      <vt:lpstr>Alfred Nobel</vt:lpstr>
      <vt:lpstr>Kdo to byl</vt:lpstr>
      <vt:lpstr>Dynamit</vt:lpstr>
      <vt:lpstr>Výbušniny</vt:lpstr>
      <vt:lpstr>Nobelova závěť</vt:lpstr>
      <vt:lpstr>Čeští nositelé Nobelovy ceny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Nobel (1833 – 1896)</dc:title>
  <dc:creator>Spravce</dc:creator>
  <cp:lastModifiedBy>acer</cp:lastModifiedBy>
  <cp:revision>19</cp:revision>
  <dcterms:created xsi:type="dcterms:W3CDTF">2012-10-26T09:59:16Z</dcterms:created>
  <dcterms:modified xsi:type="dcterms:W3CDTF">2014-07-06T23:05:48Z</dcterms:modified>
</cp:coreProperties>
</file>