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57" r:id="rId5"/>
    <p:sldId id="260" r:id="rId6"/>
    <p:sldId id="263" r:id="rId7"/>
    <p:sldId id="261" r:id="rId8"/>
    <p:sldId id="264" r:id="rId9"/>
    <p:sldId id="258" r:id="rId10"/>
    <p:sldId id="259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š kladrub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se zakulaceným příčným rohem 4"/>
          <p:cNvSpPr/>
          <p:nvPr userDrawn="1"/>
        </p:nvSpPr>
        <p:spPr>
          <a:xfrm>
            <a:off x="214313" y="142875"/>
            <a:ext cx="8786812" cy="6500813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428625" y="6335713"/>
            <a:ext cx="8286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Základní škola Kladruby 2011</a:t>
            </a: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</a:t>
            </a:r>
            <a:endParaRPr lang="cs-CZ" sz="1400" spc="3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8786813" y="0"/>
            <a:ext cx="357187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aoblený obdélník 7"/>
          <p:cNvSpPr/>
          <p:nvPr userDrawn="1"/>
        </p:nvSpPr>
        <p:spPr>
          <a:xfrm>
            <a:off x="428625" y="1000125"/>
            <a:ext cx="9215438" cy="21431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 rot="5400000">
            <a:off x="5641975" y="3429000"/>
            <a:ext cx="6859588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 userDrawn="1"/>
        </p:nvCxnSpPr>
        <p:spPr>
          <a:xfrm rot="5400000">
            <a:off x="6786562" y="4786313"/>
            <a:ext cx="4144963" cy="1588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 userDrawn="1"/>
        </p:nvCxnSpPr>
        <p:spPr>
          <a:xfrm rot="16200000" flipH="1">
            <a:off x="8429625" y="428625"/>
            <a:ext cx="85725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 userDrawn="1"/>
        </p:nvCxnSpPr>
        <p:spPr>
          <a:xfrm rot="5400000">
            <a:off x="5358607" y="3428206"/>
            <a:ext cx="6858000" cy="1587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 userDrawn="1"/>
        </p:nvCxnSpPr>
        <p:spPr>
          <a:xfrm rot="5400000">
            <a:off x="5572919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 userDrawn="1"/>
        </p:nvCxnSpPr>
        <p:spPr>
          <a:xfrm rot="5400000">
            <a:off x="7787481" y="5930107"/>
            <a:ext cx="1857375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71438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7" name="Přímá spojovací čára 16"/>
          <p:cNvCxnSpPr/>
          <p:nvPr userDrawn="1"/>
        </p:nvCxnSpPr>
        <p:spPr>
          <a:xfrm rot="5400000">
            <a:off x="-3428206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 userDrawn="1"/>
        </p:nvCxnSpPr>
        <p:spPr>
          <a:xfrm rot="5400000">
            <a:off x="-786606" y="5930107"/>
            <a:ext cx="1857375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 userDrawn="1"/>
        </p:nvCxnSpPr>
        <p:spPr>
          <a:xfrm rot="5400000">
            <a:off x="-143668" y="284956"/>
            <a:ext cx="571500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 userDrawn="1"/>
        </p:nvCxnSpPr>
        <p:spPr>
          <a:xfrm rot="5400000">
            <a:off x="-1999456" y="4785519"/>
            <a:ext cx="4143375" cy="1587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2" descr="logo_skol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169863"/>
            <a:ext cx="2286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Přímá spojovací čára 21"/>
          <p:cNvCxnSpPr/>
          <p:nvPr userDrawn="1"/>
        </p:nvCxnSpPr>
        <p:spPr>
          <a:xfrm rot="5400000">
            <a:off x="8430419" y="284956"/>
            <a:ext cx="5715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742952" y="214290"/>
            <a:ext cx="5757874" cy="714380"/>
          </a:xfrm>
        </p:spPr>
        <p:txBody>
          <a:bodyPr>
            <a:noAutofit/>
          </a:bodyPr>
          <a:lstStyle>
            <a:lvl1pPr algn="l">
              <a:defRPr sz="3200" b="1" kern="0" spc="0" baseline="0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1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01056" cy="4625989"/>
          </a:xfrm>
        </p:spPr>
        <p:txBody>
          <a:bodyPr/>
          <a:lstStyle>
            <a:lvl1pPr>
              <a:defRPr sz="3000"/>
            </a:lvl1pPr>
            <a:lvl2pPr>
              <a:buFont typeface="Courier New" pitchFamily="49" charset="0"/>
              <a:buChar char="o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AFF-8095-4B21-9BA0-EA3433C856B4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B8D0-DFD5-4428-A36E-65B79992E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AFF-8095-4B21-9BA0-EA3433C856B4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B8D0-DFD5-4428-A36E-65B79992E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AFF-8095-4B21-9BA0-EA3433C856B4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B8D0-DFD5-4428-A36E-65B79992E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AFF-8095-4B21-9BA0-EA3433C856B4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B8D0-DFD5-4428-A36E-65B79992E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AFF-8095-4B21-9BA0-EA3433C856B4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B8D0-DFD5-4428-A36E-65B79992E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AFF-8095-4B21-9BA0-EA3433C856B4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B8D0-DFD5-4428-A36E-65B79992E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AFF-8095-4B21-9BA0-EA3433C856B4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B8D0-DFD5-4428-A36E-65B79992E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AFF-8095-4B21-9BA0-EA3433C856B4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B8D0-DFD5-4428-A36E-65B79992E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AFF-8095-4B21-9BA0-EA3433C856B4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B8D0-DFD5-4428-A36E-65B79992E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AFF-8095-4B21-9BA0-EA3433C856B4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B8D0-DFD5-4428-A36E-65B79992E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AFF-8095-4B21-9BA0-EA3433C856B4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B8D0-DFD5-4428-A36E-65B79992E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45AFF-8095-4B21-9BA0-EA3433C856B4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EB8D0-DFD5-4428-A36E-65B79992E21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3834362" y="3244334"/>
            <a:ext cx="1475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Bellův</a:t>
            </a:r>
            <a:r>
              <a:rPr lang="cs-CZ" dirty="0" smtClean="0"/>
              <a:t> telefon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7"/>
            <a:ext cx="8001056" cy="10715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3200" dirty="0" smtClean="0">
                <a:latin typeface="Tahoma" pitchFamily="34" charset="0"/>
              </a:rPr>
              <a:t>      Škola:</a:t>
            </a:r>
            <a:r>
              <a:rPr lang="cs-CZ" sz="4000" dirty="0" smtClean="0">
                <a:latin typeface="Tahoma" pitchFamily="34" charset="0"/>
              </a:rPr>
              <a:t>			</a:t>
            </a:r>
            <a:r>
              <a:rPr lang="cs-CZ" sz="4000" b="1" dirty="0" smtClean="0">
                <a:latin typeface="Tahoma" pitchFamily="34" charset="0"/>
              </a:rPr>
              <a:t>Základní škola Kladruby</a:t>
            </a:r>
            <a:br>
              <a:rPr lang="cs-CZ" sz="4000" b="1" dirty="0" smtClean="0">
                <a:latin typeface="Tahoma" pitchFamily="34" charset="0"/>
              </a:rPr>
            </a:br>
            <a:r>
              <a:rPr lang="cs-CZ" sz="3600" b="1" dirty="0" smtClean="0">
                <a:latin typeface="Tahoma" pitchFamily="34" charset="0"/>
              </a:rPr>
              <a:t>			</a:t>
            </a:r>
            <a:r>
              <a:rPr lang="cs-CZ" sz="3200" b="1" dirty="0" smtClean="0">
                <a:latin typeface="Tahoma" pitchFamily="34" charset="0"/>
              </a:rPr>
              <a:t>Husova 203, Kladruby, 349 61</a:t>
            </a:r>
            <a:r>
              <a:rPr lang="cs-CZ" sz="3600" b="1" dirty="0" smtClean="0">
                <a:latin typeface="Tahoma" pitchFamily="34" charset="0"/>
              </a:rPr>
              <a:t/>
            </a:r>
            <a:br>
              <a:rPr lang="cs-CZ" sz="3600" b="1" dirty="0" smtClean="0">
                <a:latin typeface="Tahoma" pitchFamily="34" charset="0"/>
              </a:rPr>
            </a:br>
            <a:r>
              <a:rPr lang="cs-CZ" sz="1200" b="1" dirty="0" smtClean="0">
                <a:latin typeface="Tahoma" pitchFamily="34" charset="0"/>
              </a:rPr>
              <a:t/>
            </a:r>
            <a:br>
              <a:rPr lang="cs-CZ" sz="1200" b="1" dirty="0" smtClean="0">
                <a:latin typeface="Tahoma" pitchFamily="34" charset="0"/>
              </a:rPr>
            </a:br>
            <a:r>
              <a:rPr lang="cs-CZ" sz="3200" dirty="0" smtClean="0">
                <a:latin typeface="Tahoma" pitchFamily="34" charset="0"/>
              </a:rPr>
              <a:t>Číslo projektu:</a:t>
            </a:r>
            <a:r>
              <a:rPr lang="cs-CZ" sz="3600" dirty="0" smtClean="0">
                <a:latin typeface="Tahoma" pitchFamily="34" charset="0"/>
              </a:rPr>
              <a:t>		</a:t>
            </a:r>
            <a:r>
              <a:rPr lang="cs-CZ" sz="3200" b="1" dirty="0" smtClean="0">
                <a:latin typeface="Tahoma" pitchFamily="34" charset="0"/>
              </a:rPr>
              <a:t>CZ.1.07/1.4.00/21.3668</a:t>
            </a:r>
            <a:br>
              <a:rPr lang="cs-CZ" sz="3200" b="1" dirty="0" smtClean="0">
                <a:latin typeface="Tahoma" pitchFamily="34" charset="0"/>
              </a:rPr>
            </a:br>
            <a:r>
              <a:rPr lang="cs-CZ" sz="3200" b="1" dirty="0" smtClean="0">
                <a:latin typeface="Tahoma" pitchFamily="34" charset="0"/>
              </a:rPr>
              <a:t>			Modernizace výuky</a:t>
            </a:r>
            <a:endParaRPr lang="cs-CZ" dirty="0"/>
          </a:p>
        </p:txBody>
      </p:sp>
      <p:pic>
        <p:nvPicPr>
          <p:cNvPr id="4" name="Picture 3" descr="OPVK_hor_zakladni_logolink_CMYK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357826"/>
            <a:ext cx="568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714348" y="2928934"/>
            <a:ext cx="75009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ahoma" pitchFamily="34" charset="0"/>
              </a:rPr>
              <a:t>Autor:			</a:t>
            </a:r>
            <a:r>
              <a:rPr lang="cs-CZ" b="1" dirty="0" smtClean="0">
                <a:latin typeface="Tahoma" pitchFamily="34" charset="0"/>
              </a:rPr>
              <a:t>Petr </a:t>
            </a:r>
            <a:r>
              <a:rPr lang="cs-CZ" b="1" dirty="0" err="1" smtClean="0">
                <a:latin typeface="Tahoma" pitchFamily="34" charset="0"/>
              </a:rPr>
              <a:t>Kindelmann</a:t>
            </a:r>
            <a:endParaRPr lang="cs-CZ" sz="700" b="1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Název materiálu:	 	</a:t>
            </a:r>
            <a:r>
              <a:rPr lang="cs-CZ" sz="2000" dirty="0" smtClean="0"/>
              <a:t>Alexander Graham Bell</a:t>
            </a:r>
            <a:endParaRPr lang="cs-CZ" u="sng" dirty="0" smtClean="0">
              <a:latin typeface="Tahoma" pitchFamily="34" charset="0"/>
            </a:endParaRPr>
          </a:p>
          <a:p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Šablona:			III/2 </a:t>
            </a:r>
          </a:p>
          <a:p>
            <a:r>
              <a:rPr lang="cs-CZ" dirty="0" smtClean="0">
                <a:latin typeface="Tahoma" pitchFamily="34" charset="0"/>
              </a:rPr>
              <a:t>Sada:			III2_C.01</a:t>
            </a:r>
          </a:p>
          <a:p>
            <a:r>
              <a:rPr lang="cs-CZ" dirty="0" smtClean="0">
                <a:latin typeface="Tahoma" pitchFamily="34" charset="0"/>
              </a:rPr>
              <a:t>Předmět:		Fyzika</a:t>
            </a:r>
          </a:p>
          <a:p>
            <a:r>
              <a:rPr lang="cs-CZ" dirty="0" smtClean="0">
                <a:latin typeface="Tahoma" pitchFamily="34" charset="0"/>
              </a:rPr>
              <a:t>Třída:			VI.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řídlová loď</a:t>
            </a:r>
            <a:endParaRPr lang="cs-CZ" dirty="0"/>
          </a:p>
        </p:txBody>
      </p:sp>
      <p:pic>
        <p:nvPicPr>
          <p:cNvPr id="6" name="Obrázek 5" descr="Hydrofoil_o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428736"/>
            <a:ext cx="7286870" cy="46018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http://upload.wikimedia.org/wikipedia/commons/1/10/Alexander_Graham_Bell.jpg, 18.10.2012</a:t>
            </a:r>
          </a:p>
          <a:p>
            <a:r>
              <a:rPr lang="cs-CZ" sz="2000" dirty="0" smtClean="0"/>
              <a:t>http://cs.wikipedia.org/wiki/Alexander_Graham_Bell , 18.10.2012</a:t>
            </a:r>
          </a:p>
          <a:p>
            <a:r>
              <a:rPr lang="cs-CZ" sz="2000" dirty="0" smtClean="0"/>
              <a:t>http://upload.wikimedia.org/wikipedia/commons/thumb/0/03/Uhl%C3%ADkov%C3%BD_mikrofon.svg/640px-Uhl%C3%ADkov%C3%BD_mikrofon.svg.png , 18.10.2012</a:t>
            </a:r>
          </a:p>
          <a:p>
            <a:r>
              <a:rPr lang="cs-CZ" sz="2000" dirty="0" smtClean="0"/>
              <a:t>http://upload.wikimedia.org/wikipedia/commons/f/f4/Actor_portraying_Alexander_Graham_Bell_in_an_AT%26T_promotional_film_%281926%29.jpg , 18.10.2012</a:t>
            </a:r>
          </a:p>
          <a:p>
            <a:r>
              <a:rPr lang="cs-CZ" sz="2000" dirty="0" smtClean="0"/>
              <a:t>http://commons.wikimedia.org/wiki/File:Hydrofoil_old.jpg , 18.10.2012</a:t>
            </a:r>
          </a:p>
          <a:p>
            <a:r>
              <a:rPr lang="cs-CZ" sz="2000" dirty="0" smtClean="0"/>
              <a:t>http</a:t>
            </a:r>
            <a:r>
              <a:rPr lang="cs-CZ" sz="2000" smtClean="0"/>
              <a:t>://wiki.knihovna.cz/index.php/Alexander_Graham_Bell , 18.10.2012</a:t>
            </a:r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1"/>
            <a:ext cx="7500990" cy="19288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3200" u="sng" dirty="0" smtClean="0"/>
              <a:t>Anotace: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Tento výukový materiál je zaměřen na </a:t>
            </a:r>
            <a:r>
              <a:rPr lang="cs-CZ" sz="3100" dirty="0" smtClean="0"/>
              <a:t>Alexandra Grahama </a:t>
            </a:r>
            <a:r>
              <a:rPr lang="cs-CZ" sz="3100" dirty="0" err="1" smtClean="0"/>
              <a:t>Bella</a:t>
            </a:r>
            <a:r>
              <a:rPr lang="cs-CZ" sz="3200" dirty="0" smtClean="0"/>
              <a:t>. </a:t>
            </a:r>
          </a:p>
          <a:p>
            <a:pPr>
              <a:buNone/>
            </a:pPr>
            <a:r>
              <a:rPr lang="cs-CZ" sz="3200" dirty="0" smtClean="0"/>
              <a:t>    Prezentace doplňuje školní učivo, seznamuje žáky s vynálezci                 a  vynálezy,  motivuje  žáky  k  zájmu o předmět, poukazuje             na historické souvislosti a podporuje mezipředmětové vazby. </a:t>
            </a:r>
            <a:br>
              <a:rPr lang="cs-CZ" sz="3200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00034" y="3286124"/>
            <a:ext cx="77867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000" u="sng" dirty="0" smtClean="0"/>
              <a:t>Klíčová slova: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2000" u="sng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Bell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smtClean="0"/>
              <a:t>telefon</a:t>
            </a:r>
            <a:endParaRPr lang="cs-CZ" sz="2000" b="1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decibel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křídlová loď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Alexander Graham Bell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28596" y="5715016"/>
            <a:ext cx="8001056" cy="3214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Narozen 3. března 1847 </a:t>
            </a:r>
            <a:r>
              <a:rPr lang="cs-CZ" sz="2000" b="1" smtClean="0"/>
              <a:t>ve Skotsku, </a:t>
            </a:r>
            <a:r>
              <a:rPr lang="cs-CZ" sz="2000" b="1" dirty="0" smtClean="0"/>
              <a:t>zemřel 2. srpna 1922 v Kanadě.</a:t>
            </a:r>
            <a:endParaRPr lang="cs-CZ" sz="2000" b="1" dirty="0"/>
          </a:p>
        </p:txBody>
      </p:sp>
      <p:pic>
        <p:nvPicPr>
          <p:cNvPr id="5" name="Obrázek 4" descr="Alexander_Graham_Be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1428736"/>
            <a:ext cx="3143272" cy="4086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byl Bell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Narozen 3. března 1847 ve skotském Edinburghu.</a:t>
            </a:r>
          </a:p>
          <a:p>
            <a:r>
              <a:rPr lang="cs-CZ" dirty="0"/>
              <a:t>Z</a:t>
            </a:r>
            <a:r>
              <a:rPr lang="cs-CZ" dirty="0" smtClean="0"/>
              <a:t>emřel 2. srpna 1922 v Novém Skotsku v Kanadě na srdeční infarkt.</a:t>
            </a:r>
          </a:p>
          <a:p>
            <a:r>
              <a:rPr lang="cs-CZ" dirty="0" smtClean="0"/>
              <a:t>Stal se profesorem na univerzitě v Bostonu.</a:t>
            </a:r>
          </a:p>
          <a:p>
            <a:r>
              <a:rPr lang="cs-CZ" dirty="0" smtClean="0"/>
              <a:t>Byl autorem mnoha vynálezů.</a:t>
            </a:r>
          </a:p>
          <a:p>
            <a:r>
              <a:rPr lang="cs-CZ" dirty="0" smtClean="0"/>
              <a:t>Svými vynálezy chtěl na univerzitě pomáhat především hluchoněmým dětem.</a:t>
            </a:r>
          </a:p>
          <a:p>
            <a:r>
              <a:rPr lang="cs-CZ" dirty="0" smtClean="0"/>
              <a:t>Založil americký koncern Bell </a:t>
            </a:r>
            <a:r>
              <a:rPr lang="cs-CZ" dirty="0" err="1" smtClean="0"/>
              <a:t>Telephone</a:t>
            </a:r>
            <a:r>
              <a:rPr lang="cs-CZ" dirty="0" smtClean="0"/>
              <a:t>.</a:t>
            </a:r>
          </a:p>
          <a:p>
            <a:r>
              <a:rPr lang="cs-CZ" dirty="0" smtClean="0"/>
              <a:t>Byla po něm pojmenována technická jednotka zvuku </a:t>
            </a:r>
            <a:r>
              <a:rPr lang="cs-CZ" smtClean="0"/>
              <a:t>– decibel.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pokusy s přenosem zvuku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Alexander Graham Bell chtěl původně  vyvinout násobný telegraf - přístroj, který by umožnil najednou přenést více zpráv. Bell přístroj pojmenoval </a:t>
            </a:r>
            <a:r>
              <a:rPr lang="cs-CZ" i="1" dirty="0" smtClean="0"/>
              <a:t>harmonický telegraf.</a:t>
            </a:r>
          </a:p>
          <a:p>
            <a:r>
              <a:rPr lang="cs-CZ" dirty="0" smtClean="0"/>
              <a:t>Na dovolené v roce 1874 v Ontariu Bell sestrojil </a:t>
            </a:r>
            <a:r>
              <a:rPr lang="cs-CZ" i="1" dirty="0" smtClean="0"/>
              <a:t>ušní fonoautograf.</a:t>
            </a:r>
            <a:r>
              <a:rPr lang="cs-CZ" dirty="0" smtClean="0"/>
              <a:t> Použil stéblo sena a ucho mrtvého muže. Když Bell mluvil do ucha, stéblo přenášelo zvukové vlny. Bell začal uvažovat o přenosu zvukového vlnění elektřinou.</a:t>
            </a:r>
          </a:p>
          <a:p>
            <a:r>
              <a:rPr lang="cs-CZ" dirty="0" smtClean="0"/>
              <a:t>2. června 1875 zjistil přenos zvuku mezi 2 píšťalami v různých místnostech. Bell vypozoroval, že se zvuk podobný hlasu přenáší i po přerušení proudu, který byl následně generován slabým magnetickým polem.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Telefon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Patent na vynález telefonu</a:t>
            </a:r>
            <a:r>
              <a:rPr lang="cs-CZ" dirty="0" smtClean="0"/>
              <a:t> podal Alexander Graham Bell 14. 2. 1876. Ve stejný den o pár hodin později tak učinil i </a:t>
            </a:r>
            <a:r>
              <a:rPr lang="cs-CZ" i="1" dirty="0" err="1" smtClean="0"/>
              <a:t>Elisha</a:t>
            </a:r>
            <a:r>
              <a:rPr lang="cs-CZ" i="1" dirty="0" smtClean="0"/>
              <a:t> </a:t>
            </a:r>
            <a:r>
              <a:rPr lang="cs-CZ" i="1" dirty="0" err="1" smtClean="0"/>
              <a:t>Gray</a:t>
            </a:r>
            <a:r>
              <a:rPr lang="cs-CZ" i="1" dirty="0" smtClean="0"/>
              <a:t>.</a:t>
            </a:r>
            <a:r>
              <a:rPr lang="cs-CZ" dirty="0" smtClean="0"/>
              <a:t> Patent obdržel Bell 7. 3. 1876. </a:t>
            </a:r>
          </a:p>
          <a:p>
            <a:r>
              <a:rPr lang="cs-CZ" dirty="0" smtClean="0"/>
              <a:t>V té době ještě přístroj neumožňoval přenášet hlas. </a:t>
            </a:r>
          </a:p>
          <a:p>
            <a:r>
              <a:rPr lang="cs-CZ" dirty="0" smtClean="0"/>
              <a:t>První přenos hlasu </a:t>
            </a:r>
            <a:r>
              <a:rPr lang="cs-CZ" i="1" dirty="0" smtClean="0"/>
              <a:t>Bell</a:t>
            </a:r>
            <a:r>
              <a:rPr lang="cs-CZ" dirty="0" smtClean="0"/>
              <a:t> uskutečnil 10. 3. 1876, kdy jeho spolupracovník </a:t>
            </a:r>
            <a:r>
              <a:rPr lang="cs-CZ" dirty="0" err="1" smtClean="0"/>
              <a:t>Watson</a:t>
            </a:r>
            <a:r>
              <a:rPr lang="cs-CZ" dirty="0" smtClean="0"/>
              <a:t> uslyšel z přístroje památná slova: "Pane </a:t>
            </a:r>
            <a:r>
              <a:rPr lang="cs-CZ" dirty="0" err="1" smtClean="0"/>
              <a:t>Watsone</a:t>
            </a:r>
            <a:r>
              <a:rPr lang="cs-CZ" dirty="0" smtClean="0"/>
              <a:t>, přijďte sem. Potřebuji vás."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Bell mluví do svého telefonu</a:t>
            </a:r>
            <a:endParaRPr lang="cs-CZ" dirty="0"/>
          </a:p>
        </p:txBody>
      </p:sp>
      <p:pic>
        <p:nvPicPr>
          <p:cNvPr id="5" name="Obrázek 4" descr="Actor_portraying_Alexander_Graham_Bell_in_an_AT&amp;T_promotional_film_(192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428736"/>
            <a:ext cx="5899164" cy="44851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57298"/>
            <a:ext cx="8001056" cy="4697427"/>
          </a:xfrm>
        </p:spPr>
        <p:txBody>
          <a:bodyPr>
            <a:normAutofit/>
          </a:bodyPr>
          <a:lstStyle/>
          <a:p>
            <a:r>
              <a:rPr lang="cs-CZ" sz="2800" dirty="0" smtClean="0"/>
              <a:t>Bell použil membránu v mikrofonu i ve sluchátku. Membrána  kmitala v  blízkosti  cívky  navinuté      na ocelovém magnetu.  Toto  spořádání  bylo jednoduché a nepotřebovalo baterii ani na přijímací, ani na vysílací straně. </a:t>
            </a:r>
          </a:p>
          <a:p>
            <a:r>
              <a:rPr lang="cs-CZ" sz="2800" dirty="0" smtClean="0"/>
              <a:t>Tento indukční mikrofon byl málo citlivý a proto byl nahrazen uhlíkovým odporovým mikrofonem, který se bez podstatných změn užíval do konce minulého století. </a:t>
            </a:r>
            <a:endParaRPr lang="cs-CZ" sz="2800" dirty="0"/>
          </a:p>
        </p:txBody>
      </p:sp>
      <p:pic>
        <p:nvPicPr>
          <p:cNvPr id="4" name="Obrázek 3" descr="Uhlíkový_mikrofon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357298"/>
            <a:ext cx="5486400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Další výzkumy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Podílel se na 1. konstrukci gramofonu.</a:t>
            </a:r>
          </a:p>
          <a:p>
            <a:r>
              <a:rPr lang="cs-CZ" dirty="0" smtClean="0"/>
              <a:t>V roce 1891 testoval modely helikoptér.</a:t>
            </a:r>
          </a:p>
          <a:p>
            <a:r>
              <a:rPr lang="cs-CZ" dirty="0" smtClean="0"/>
              <a:t>Testoval draky - chtěl sestavit draka schopného nést člověka.</a:t>
            </a:r>
          </a:p>
          <a:p>
            <a:r>
              <a:rPr lang="cs-CZ" dirty="0" smtClean="0"/>
              <a:t>Podílel se na konstrukci prvních letadel.</a:t>
            </a:r>
          </a:p>
          <a:p>
            <a:r>
              <a:rPr lang="cs-CZ" dirty="0" smtClean="0"/>
              <a:t>Konstruoval křídlové lodě.</a:t>
            </a:r>
          </a:p>
          <a:p>
            <a:r>
              <a:rPr lang="cs-CZ" dirty="0" smtClean="0"/>
              <a:t> V roce 1918 sestrojil v té době nejrychlejší válečnou loď. Typ HD-4 dosahoval rychlosti téměř 115 km.h</a:t>
            </a:r>
            <a:r>
              <a:rPr lang="cs-CZ" baseline="30000" dirty="0" smtClean="0"/>
              <a:t>-1</a:t>
            </a:r>
            <a:r>
              <a:rPr lang="cs-CZ" dirty="0" smtClean="0"/>
              <a:t>.</a:t>
            </a:r>
          </a:p>
          <a:p>
            <a:r>
              <a:rPr lang="cs-CZ" dirty="0" smtClean="0"/>
              <a:t>Bell přišel s koncepcí přenosu zvuku pomocí optických vln.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134</Words>
  <Application>Microsoft Office PowerPoint</Application>
  <PresentationFormat>Předvádění na obrazovce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Alexander Graham Bell</vt:lpstr>
      <vt:lpstr>Kdo byl Bell</vt:lpstr>
      <vt:lpstr>První pokusy s přenosem zvuku</vt:lpstr>
      <vt:lpstr>Telefon</vt:lpstr>
      <vt:lpstr>Bell mluví do svého telefonu</vt:lpstr>
      <vt:lpstr>Princip</vt:lpstr>
      <vt:lpstr>Další výzkumy</vt:lpstr>
      <vt:lpstr>Křídlová loď</vt:lpstr>
      <vt:lpstr>Zdroje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Alexander Graham Bell</dc:title>
  <dc:creator>Your User Name</dc:creator>
  <cp:lastModifiedBy>acer</cp:lastModifiedBy>
  <cp:revision>22</cp:revision>
  <dcterms:created xsi:type="dcterms:W3CDTF">2011-09-04T16:08:31Z</dcterms:created>
  <dcterms:modified xsi:type="dcterms:W3CDTF">2014-07-10T16:03:59Z</dcterms:modified>
</cp:coreProperties>
</file>