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69" r:id="rId3"/>
    <p:sldId id="256" r:id="rId4"/>
    <p:sldId id="257" r:id="rId5"/>
    <p:sldId id="258" r:id="rId6"/>
    <p:sldId id="264" r:id="rId7"/>
    <p:sldId id="265" r:id="rId8"/>
    <p:sldId id="266" r:id="rId9"/>
    <p:sldId id="267" r:id="rId10"/>
    <p:sldId id="262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2FC85-D838-4044-8AF2-FE67B7F6D2CA}" type="datetimeFigureOut">
              <a:rPr lang="cs-CZ" smtClean="0"/>
              <a:pPr/>
              <a:t>6.7.2014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F978E-2A24-4BE2-B667-B063125217D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6BB11-9C29-4EE8-9072-A56FF6DB66F5}" type="datetimeFigureOut">
              <a:rPr lang="cs-CZ" smtClean="0"/>
              <a:pPr/>
              <a:t>6.7.2014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5E80-7E7F-40A0-B212-13624FDD21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6BB11-9C29-4EE8-9072-A56FF6DB66F5}" type="datetimeFigureOut">
              <a:rPr lang="cs-CZ" smtClean="0"/>
              <a:pPr/>
              <a:t>6.7.2014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5E80-7E7F-40A0-B212-13624FDD21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6BB11-9C29-4EE8-9072-A56FF6DB66F5}" type="datetimeFigureOut">
              <a:rPr lang="cs-CZ" smtClean="0"/>
              <a:pPr/>
              <a:t>6.7.2014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5E80-7E7F-40A0-B212-13624FDD21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6BB11-9C29-4EE8-9072-A56FF6DB66F5}" type="datetimeFigureOut">
              <a:rPr lang="cs-CZ" smtClean="0"/>
              <a:pPr/>
              <a:t>6.7.2014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5E80-7E7F-40A0-B212-13624FDD21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š kladrub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se zakulaceným příčným rohem 4"/>
          <p:cNvSpPr/>
          <p:nvPr userDrawn="1"/>
        </p:nvSpPr>
        <p:spPr>
          <a:xfrm>
            <a:off x="214313" y="142875"/>
            <a:ext cx="8786812" cy="6500813"/>
          </a:xfrm>
          <a:prstGeom prst="round2Diag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428625" y="6335713"/>
            <a:ext cx="82867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Základní škola Kladruby 2011</a:t>
            </a: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</a:t>
            </a:r>
            <a:endParaRPr lang="cs-CZ" sz="1400" spc="3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8786813" y="0"/>
            <a:ext cx="357187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aoblený obdélník 7"/>
          <p:cNvSpPr/>
          <p:nvPr userDrawn="1"/>
        </p:nvSpPr>
        <p:spPr>
          <a:xfrm>
            <a:off x="428625" y="1000125"/>
            <a:ext cx="9215438" cy="21431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9" name="Přímá spojovací čára 8"/>
          <p:cNvCxnSpPr/>
          <p:nvPr userDrawn="1"/>
        </p:nvCxnSpPr>
        <p:spPr>
          <a:xfrm rot="5400000">
            <a:off x="5641975" y="3429000"/>
            <a:ext cx="6859588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 userDrawn="1"/>
        </p:nvCxnSpPr>
        <p:spPr>
          <a:xfrm rot="5400000">
            <a:off x="6786562" y="4786313"/>
            <a:ext cx="4144963" cy="1588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 userDrawn="1"/>
        </p:nvCxnSpPr>
        <p:spPr>
          <a:xfrm rot="16200000" flipH="1">
            <a:off x="8429625" y="428625"/>
            <a:ext cx="85725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 userDrawn="1"/>
        </p:nvCxnSpPr>
        <p:spPr>
          <a:xfrm rot="5400000">
            <a:off x="5358607" y="3428206"/>
            <a:ext cx="6858000" cy="1587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 userDrawn="1"/>
        </p:nvCxnSpPr>
        <p:spPr>
          <a:xfrm rot="5400000">
            <a:off x="5572919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 userDrawn="1"/>
        </p:nvCxnSpPr>
        <p:spPr>
          <a:xfrm rot="5400000">
            <a:off x="7787481" y="5930107"/>
            <a:ext cx="1857375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71438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17" name="Přímá spojovací čára 16"/>
          <p:cNvCxnSpPr/>
          <p:nvPr userDrawn="1"/>
        </p:nvCxnSpPr>
        <p:spPr>
          <a:xfrm rot="5400000">
            <a:off x="-3428206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 userDrawn="1"/>
        </p:nvCxnSpPr>
        <p:spPr>
          <a:xfrm rot="5400000">
            <a:off x="-786606" y="5930107"/>
            <a:ext cx="1857375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 userDrawn="1"/>
        </p:nvCxnSpPr>
        <p:spPr>
          <a:xfrm rot="5400000">
            <a:off x="-143668" y="284956"/>
            <a:ext cx="571500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 userDrawn="1"/>
        </p:nvCxnSpPr>
        <p:spPr>
          <a:xfrm rot="5400000">
            <a:off x="-1999456" y="4785519"/>
            <a:ext cx="4143375" cy="1587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Obrázek 22" descr="logo_skol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169863"/>
            <a:ext cx="2286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Přímá spojovací čára 21"/>
          <p:cNvCxnSpPr/>
          <p:nvPr userDrawn="1"/>
        </p:nvCxnSpPr>
        <p:spPr>
          <a:xfrm rot="5400000">
            <a:off x="8430419" y="284956"/>
            <a:ext cx="571500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742952" y="214290"/>
            <a:ext cx="5757874" cy="714380"/>
          </a:xfrm>
        </p:spPr>
        <p:txBody>
          <a:bodyPr>
            <a:noAutofit/>
          </a:bodyPr>
          <a:lstStyle>
            <a:lvl1pPr algn="l">
              <a:defRPr sz="3200" b="1" kern="0" spc="0" baseline="0"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1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001056" cy="4625989"/>
          </a:xfrm>
        </p:spPr>
        <p:txBody>
          <a:bodyPr/>
          <a:lstStyle>
            <a:lvl1pPr>
              <a:defRPr sz="3000"/>
            </a:lvl1pPr>
            <a:lvl2pPr>
              <a:buFont typeface="Courier New" pitchFamily="49" charset="0"/>
              <a:buChar char="o"/>
              <a:defRPr sz="2800"/>
            </a:lvl2pPr>
            <a:lvl3pPr>
              <a:buFont typeface="Wingdings" pitchFamily="2" charset="2"/>
              <a:buChar char="§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6BB11-9C29-4EE8-9072-A56FF6DB66F5}" type="datetimeFigureOut">
              <a:rPr lang="cs-CZ" smtClean="0"/>
              <a:pPr/>
              <a:t>6.7.2014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5E80-7E7F-40A0-B212-13624FDD21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6BB11-9C29-4EE8-9072-A56FF6DB66F5}" type="datetimeFigureOut">
              <a:rPr lang="cs-CZ" smtClean="0"/>
              <a:pPr/>
              <a:t>6.7.2014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5E80-7E7F-40A0-B212-13624FDD21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6BB11-9C29-4EE8-9072-A56FF6DB66F5}" type="datetimeFigureOut">
              <a:rPr lang="cs-CZ" smtClean="0"/>
              <a:pPr/>
              <a:t>6.7.2014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5E80-7E7F-40A0-B212-13624FDD21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6BB11-9C29-4EE8-9072-A56FF6DB66F5}" type="datetimeFigureOut">
              <a:rPr lang="cs-CZ" smtClean="0"/>
              <a:pPr/>
              <a:t>6.7.2014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5E80-7E7F-40A0-B212-13624FDD21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6BB11-9C29-4EE8-9072-A56FF6DB66F5}" type="datetimeFigureOut">
              <a:rPr lang="cs-CZ" smtClean="0"/>
              <a:pPr/>
              <a:t>6.7.2014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5E80-7E7F-40A0-B212-13624FDD21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6BB11-9C29-4EE8-9072-A56FF6DB66F5}" type="datetimeFigureOut">
              <a:rPr lang="cs-CZ" smtClean="0"/>
              <a:pPr/>
              <a:t>6.7.2014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5E80-7E7F-40A0-B212-13624FDD21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6BB11-9C29-4EE8-9072-A56FF6DB66F5}" type="datetimeFigureOut">
              <a:rPr lang="cs-CZ" smtClean="0"/>
              <a:pPr/>
              <a:t>6.7.2014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5E80-7E7F-40A0-B212-13624FDD21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6BB11-9C29-4EE8-9072-A56FF6DB66F5}" type="datetimeFigureOut">
              <a:rPr lang="cs-CZ" smtClean="0"/>
              <a:pPr/>
              <a:t>6.7.2014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75E80-7E7F-40A0-B212-13624FDD214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Pen&#237;ze%20z%20EU\Fyz.pro.6\Volta-%20baterie.wmv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7"/>
            <a:ext cx="8001056" cy="107156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3200" dirty="0" smtClean="0">
                <a:latin typeface="Tahoma" pitchFamily="34" charset="0"/>
              </a:rPr>
              <a:t>      Škola</a:t>
            </a:r>
            <a:r>
              <a:rPr lang="cs-CZ" sz="3200" dirty="0" smtClean="0">
                <a:latin typeface="Tahoma" pitchFamily="34" charset="0"/>
              </a:rPr>
              <a:t>:</a:t>
            </a:r>
            <a:r>
              <a:rPr lang="cs-CZ" sz="4000" dirty="0" smtClean="0">
                <a:latin typeface="Tahoma" pitchFamily="34" charset="0"/>
              </a:rPr>
              <a:t>			</a:t>
            </a:r>
            <a:r>
              <a:rPr lang="cs-CZ" sz="4000" b="1" dirty="0" smtClean="0">
                <a:latin typeface="Tahoma" pitchFamily="34" charset="0"/>
              </a:rPr>
              <a:t>Základní škola Kladruby</a:t>
            </a:r>
            <a:br>
              <a:rPr lang="cs-CZ" sz="4000" b="1" dirty="0" smtClean="0">
                <a:latin typeface="Tahoma" pitchFamily="34" charset="0"/>
              </a:rPr>
            </a:br>
            <a:r>
              <a:rPr lang="cs-CZ" sz="3600" b="1" dirty="0" smtClean="0">
                <a:latin typeface="Tahoma" pitchFamily="34" charset="0"/>
              </a:rPr>
              <a:t>			</a:t>
            </a:r>
            <a:r>
              <a:rPr lang="cs-CZ" sz="3200" b="1" dirty="0" smtClean="0">
                <a:latin typeface="Tahoma" pitchFamily="34" charset="0"/>
              </a:rPr>
              <a:t>Husova 203, Kladruby, 349 61</a:t>
            </a:r>
            <a:r>
              <a:rPr lang="cs-CZ" sz="3600" b="1" dirty="0" smtClean="0">
                <a:latin typeface="Tahoma" pitchFamily="34" charset="0"/>
              </a:rPr>
              <a:t/>
            </a:r>
            <a:br>
              <a:rPr lang="cs-CZ" sz="3600" b="1" dirty="0" smtClean="0">
                <a:latin typeface="Tahoma" pitchFamily="34" charset="0"/>
              </a:rPr>
            </a:br>
            <a:r>
              <a:rPr lang="cs-CZ" sz="1200" b="1" dirty="0" smtClean="0">
                <a:latin typeface="Tahoma" pitchFamily="34" charset="0"/>
              </a:rPr>
              <a:t/>
            </a:r>
            <a:br>
              <a:rPr lang="cs-CZ" sz="1200" b="1" dirty="0" smtClean="0">
                <a:latin typeface="Tahoma" pitchFamily="34" charset="0"/>
              </a:rPr>
            </a:br>
            <a:r>
              <a:rPr lang="cs-CZ" sz="3200" dirty="0" smtClean="0">
                <a:latin typeface="Tahoma" pitchFamily="34" charset="0"/>
              </a:rPr>
              <a:t>Číslo projektu:</a:t>
            </a:r>
            <a:r>
              <a:rPr lang="cs-CZ" sz="3600" dirty="0" smtClean="0">
                <a:latin typeface="Tahoma" pitchFamily="34" charset="0"/>
              </a:rPr>
              <a:t>		</a:t>
            </a:r>
            <a:r>
              <a:rPr lang="cs-CZ" sz="3200" b="1" dirty="0" smtClean="0">
                <a:latin typeface="Tahoma" pitchFamily="34" charset="0"/>
              </a:rPr>
              <a:t>CZ.1.07/1.4.00/21.3668</a:t>
            </a:r>
            <a:br>
              <a:rPr lang="cs-CZ" sz="3200" b="1" dirty="0" smtClean="0">
                <a:latin typeface="Tahoma" pitchFamily="34" charset="0"/>
              </a:rPr>
            </a:br>
            <a:r>
              <a:rPr lang="cs-CZ" sz="3200" b="1" dirty="0" smtClean="0">
                <a:latin typeface="Tahoma" pitchFamily="34" charset="0"/>
              </a:rPr>
              <a:t>			Modernizace výuky</a:t>
            </a:r>
            <a:endParaRPr lang="cs-CZ" dirty="0"/>
          </a:p>
        </p:txBody>
      </p:sp>
      <p:pic>
        <p:nvPicPr>
          <p:cNvPr id="4" name="Picture 3" descr="OPVK_hor_zakladni_logolink_CMYK_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357826"/>
            <a:ext cx="5689600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714348" y="2928934"/>
            <a:ext cx="75009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ahoma" pitchFamily="34" charset="0"/>
              </a:rPr>
              <a:t>Autor:		</a:t>
            </a:r>
            <a:r>
              <a:rPr lang="cs-CZ" dirty="0" smtClean="0">
                <a:latin typeface="Tahoma" pitchFamily="34" charset="0"/>
              </a:rPr>
              <a:t>	</a:t>
            </a:r>
            <a:r>
              <a:rPr lang="cs-CZ" b="1" dirty="0" smtClean="0">
                <a:latin typeface="Tahoma" pitchFamily="34" charset="0"/>
              </a:rPr>
              <a:t>Petr </a:t>
            </a:r>
            <a:r>
              <a:rPr lang="cs-CZ" b="1" dirty="0" err="1" smtClean="0">
                <a:latin typeface="Tahoma" pitchFamily="34" charset="0"/>
              </a:rPr>
              <a:t>Kindelmann</a:t>
            </a:r>
            <a:endParaRPr lang="cs-CZ" sz="700" b="1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Název materiálu:	</a:t>
            </a:r>
            <a:r>
              <a:rPr lang="cs-CZ" dirty="0" smtClean="0">
                <a:latin typeface="Tahoma" pitchFamily="34" charset="0"/>
              </a:rPr>
              <a:t> 	</a:t>
            </a:r>
            <a:r>
              <a:rPr lang="cs-CZ" dirty="0" smtClean="0"/>
              <a:t>Alessandro Volta</a:t>
            </a:r>
            <a:endParaRPr lang="cs-CZ" b="1" u="sng" dirty="0" smtClean="0">
              <a:latin typeface="Tahoma" pitchFamily="34" charset="0"/>
            </a:endParaRPr>
          </a:p>
          <a:p>
            <a:endParaRPr lang="cs-CZ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Šablona:		</a:t>
            </a:r>
            <a:r>
              <a:rPr lang="cs-CZ" dirty="0" smtClean="0">
                <a:latin typeface="Tahoma" pitchFamily="34" charset="0"/>
              </a:rPr>
              <a:t>	III/2 </a:t>
            </a:r>
            <a:endParaRPr lang="cs-CZ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Sada:			</a:t>
            </a:r>
            <a:r>
              <a:rPr lang="cs-CZ" dirty="0" smtClean="0">
                <a:latin typeface="Tahoma" pitchFamily="34" charset="0"/>
              </a:rPr>
              <a:t>III2_C.01</a:t>
            </a:r>
            <a:endParaRPr lang="cs-CZ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Předmět:		</a:t>
            </a:r>
            <a:r>
              <a:rPr lang="cs-CZ" dirty="0" smtClean="0">
                <a:latin typeface="Tahoma" pitchFamily="34" charset="0"/>
              </a:rPr>
              <a:t>Fyzika</a:t>
            </a:r>
            <a:endParaRPr lang="cs-CZ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Třída:			VI.</a:t>
            </a:r>
            <a:endParaRPr lang="cs-CZ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elektrického náboje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00174"/>
            <a:ext cx="638175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http://upload.wikimedia.org/wikipedia/commons/5/52/Alessandro_Volta.jpeg, 1.4.2012</a:t>
            </a:r>
          </a:p>
          <a:p>
            <a:r>
              <a:rPr lang="cs-CZ" sz="1800" dirty="0" smtClean="0"/>
              <a:t>http://upload.wikimedia.org/wikipedia/commons/1/1e/Voltaic_pile_sk.png , 1.4.2012</a:t>
            </a:r>
          </a:p>
          <a:p>
            <a:r>
              <a:rPr lang="cs-CZ" sz="1800" dirty="0" smtClean="0"/>
              <a:t>http://de.</a:t>
            </a:r>
            <a:r>
              <a:rPr lang="cs-CZ" sz="1800" dirty="0" err="1" smtClean="0"/>
              <a:t>wikipedia.org</a:t>
            </a:r>
            <a:r>
              <a:rPr lang="cs-CZ" sz="1800" dirty="0" smtClean="0"/>
              <a:t>/</a:t>
            </a:r>
            <a:r>
              <a:rPr lang="cs-CZ" sz="1800" dirty="0" err="1" smtClean="0"/>
              <a:t>wiki</a:t>
            </a:r>
            <a:r>
              <a:rPr lang="cs-CZ" sz="1800" dirty="0" smtClean="0"/>
              <a:t>/Elektroskop , 1.4.2012</a:t>
            </a:r>
          </a:p>
          <a:p>
            <a:r>
              <a:rPr lang="cs-CZ" sz="1800" dirty="0" smtClean="0"/>
              <a:t>http://abcdimenze.wz.cz/elektrostatika.html , 1.4.2012</a:t>
            </a:r>
          </a:p>
          <a:p>
            <a:r>
              <a:rPr lang="cs-CZ" sz="1800" dirty="0" smtClean="0"/>
              <a:t>http://www.</a:t>
            </a:r>
            <a:r>
              <a:rPr lang="cs-CZ" sz="1800" dirty="0" err="1" smtClean="0"/>
              <a:t>jmpost.cz</a:t>
            </a:r>
            <a:r>
              <a:rPr lang="cs-CZ" sz="1800" dirty="0" smtClean="0"/>
              <a:t>/</a:t>
            </a:r>
            <a:r>
              <a:rPr lang="cs-CZ" sz="1800" dirty="0" err="1" smtClean="0"/>
              <a:t>fyzikalni</a:t>
            </a:r>
            <a:r>
              <a:rPr lang="cs-CZ" sz="1800" dirty="0" smtClean="0"/>
              <a:t>-web/</a:t>
            </a:r>
            <a:r>
              <a:rPr lang="cs-CZ" sz="1800" dirty="0" err="1" smtClean="0"/>
              <a:t>PrilohyEditor</a:t>
            </a:r>
            <a:r>
              <a:rPr lang="cs-CZ" sz="1800" smtClean="0"/>
              <a:t>/2a.elektrometr.pdf</a:t>
            </a:r>
            <a:r>
              <a:rPr lang="cs-CZ" sz="2000" smtClean="0"/>
              <a:t> , 1.4.2012</a:t>
            </a:r>
            <a:endParaRPr lang="cs-CZ" sz="20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85861"/>
            <a:ext cx="7500990" cy="19288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3200" u="sng" dirty="0" smtClean="0"/>
              <a:t>Anotace: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Tento výukový materiál </a:t>
            </a:r>
            <a:r>
              <a:rPr lang="cs-CZ" sz="3200" dirty="0" smtClean="0"/>
              <a:t>je zaměřen na Alessandra Volta. </a:t>
            </a:r>
          </a:p>
          <a:p>
            <a:pPr algn="just">
              <a:buNone/>
            </a:pPr>
            <a:r>
              <a:rPr lang="cs-CZ" sz="3200" dirty="0" smtClean="0"/>
              <a:t>Prezentace doplňuje </a:t>
            </a:r>
            <a:r>
              <a:rPr lang="cs-CZ" sz="3200" dirty="0" smtClean="0"/>
              <a:t>školní učivo, </a:t>
            </a:r>
            <a:r>
              <a:rPr lang="cs-CZ" sz="3200" dirty="0" smtClean="0"/>
              <a:t>seznamuje žáky s vynálezci      a  vynálezy,  motivuje  žáky  k  zájmu o předmět, poukazuje na historické souvislosti a podporuje mezipředmětové vazby. 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00034" y="3286124"/>
            <a:ext cx="77867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2000" u="sng" dirty="0" smtClean="0"/>
              <a:t>Klíčová slova: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cs-CZ" sz="2000" u="sng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Volt</a:t>
            </a:r>
            <a:endParaRPr lang="cs-CZ" sz="2000" b="1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err="1" smtClean="0"/>
              <a:t>Voltův</a:t>
            </a:r>
            <a:r>
              <a:rPr lang="cs-CZ" sz="2000" b="1" dirty="0" smtClean="0"/>
              <a:t> sloup</a:t>
            </a:r>
            <a:endParaRPr lang="cs-CZ" sz="2000" b="1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elektroskop</a:t>
            </a:r>
            <a:endParaRPr lang="cs-CZ" sz="2000" b="1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elektroměr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Alessandro Volta</a:t>
            </a:r>
            <a:endParaRPr lang="cs-CZ" dirty="0"/>
          </a:p>
        </p:txBody>
      </p:sp>
      <p:pic>
        <p:nvPicPr>
          <p:cNvPr id="6" name="Obrázek 5" descr="Alessandro_Volt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1406755"/>
            <a:ext cx="3286148" cy="404449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714480" y="5572140"/>
            <a:ext cx="60722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Alessandro </a:t>
            </a:r>
            <a:r>
              <a:rPr lang="cs-CZ" sz="2400" b="1" dirty="0" err="1" smtClean="0"/>
              <a:t>Giuseppe</a:t>
            </a:r>
            <a:r>
              <a:rPr lang="cs-CZ" sz="2400" b="1" dirty="0" smtClean="0"/>
              <a:t> Antonio </a:t>
            </a:r>
            <a:r>
              <a:rPr lang="cs-CZ" sz="2400" b="1" dirty="0" err="1" smtClean="0"/>
              <a:t>Anastasio</a:t>
            </a:r>
            <a:r>
              <a:rPr lang="cs-CZ" sz="2400" b="1" dirty="0" smtClean="0"/>
              <a:t> Volta 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Volta byl: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italský fyzik,</a:t>
            </a:r>
          </a:p>
          <a:p>
            <a:r>
              <a:rPr lang="cs-CZ" dirty="0" smtClean="0"/>
              <a:t>narodil se 19. </a:t>
            </a:r>
            <a:r>
              <a:rPr lang="es-ES" dirty="0" smtClean="0"/>
              <a:t>února 1745 ve městě Como</a:t>
            </a:r>
            <a:r>
              <a:rPr lang="cs-CZ" dirty="0" smtClean="0"/>
              <a:t>,</a:t>
            </a:r>
          </a:p>
          <a:p>
            <a:r>
              <a:rPr lang="cs-CZ" dirty="0" smtClean="0"/>
              <a:t>zemřel 5. března 1827 ve věku 82 let ve svém rodném městě </a:t>
            </a:r>
            <a:r>
              <a:rPr lang="cs-CZ" dirty="0" err="1" smtClean="0"/>
              <a:t>Como</a:t>
            </a:r>
            <a:r>
              <a:rPr lang="cs-CZ" dirty="0" smtClean="0"/>
              <a:t>,</a:t>
            </a:r>
          </a:p>
          <a:p>
            <a:r>
              <a:rPr lang="cs-CZ" dirty="0" smtClean="0"/>
              <a:t>profesor na univerzitě v </a:t>
            </a:r>
            <a:r>
              <a:rPr lang="cs-CZ" dirty="0" err="1" smtClean="0"/>
              <a:t>Pavii</a:t>
            </a:r>
            <a:r>
              <a:rPr lang="cs-CZ" dirty="0" smtClean="0"/>
              <a:t>,</a:t>
            </a:r>
          </a:p>
          <a:p>
            <a:r>
              <a:rPr lang="cs-CZ" dirty="0" smtClean="0"/>
              <a:t>vynálezce,</a:t>
            </a:r>
          </a:p>
          <a:p>
            <a:r>
              <a:rPr lang="cs-CZ" dirty="0" smtClean="0"/>
              <a:t>je po něm pojmenována jednotka elektrického napětí – Volt.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5643602" cy="714380"/>
          </a:xfrm>
        </p:spPr>
        <p:txBody>
          <a:bodyPr/>
          <a:lstStyle/>
          <a:p>
            <a:r>
              <a:rPr lang="cs-CZ" dirty="0" smtClean="0"/>
              <a:t> Život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357298"/>
            <a:ext cx="8001056" cy="4697427"/>
          </a:xfrm>
        </p:spPr>
        <p:txBody>
          <a:bodyPr>
            <a:normAutofit fontScale="62500" lnSpcReduction="20000"/>
          </a:bodyPr>
          <a:lstStyle/>
          <a:p>
            <a:r>
              <a:rPr lang="cs-CZ" sz="3500" dirty="0" smtClean="0"/>
              <a:t>Narodil se ve šlechtické rodině jako sedmé dítě v pořadí. Do 7 let nemluvil. Přes tento handicap dokázal vystudovat jezuitskou kolej.</a:t>
            </a:r>
          </a:p>
          <a:p>
            <a:r>
              <a:rPr lang="cs-CZ" sz="3500" dirty="0" smtClean="0"/>
              <a:t>Roku 1769 – v 18 letech - publikoval knihu „O přitažlivé síle elektrického ohně a jevech s tím souvisejících“, v níž zveřejnil hypotézu o souvislosti elektřiny a magnetismu. </a:t>
            </a:r>
          </a:p>
          <a:p>
            <a:r>
              <a:rPr lang="cs-CZ" sz="3500" dirty="0" smtClean="0"/>
              <a:t>Při svých pokusech se v roce 1791 dověděl o pokusech </a:t>
            </a:r>
            <a:r>
              <a:rPr lang="cs-CZ" sz="3500" dirty="0" err="1" smtClean="0"/>
              <a:t>Luigi</a:t>
            </a:r>
            <a:r>
              <a:rPr lang="cs-CZ" sz="3500" dirty="0" smtClean="0"/>
              <a:t> </a:t>
            </a:r>
            <a:r>
              <a:rPr lang="cs-CZ" sz="3500" dirty="0" err="1" smtClean="0"/>
              <a:t>Galvaniho</a:t>
            </a:r>
            <a:r>
              <a:rPr lang="cs-CZ" sz="3500" dirty="0" smtClean="0"/>
              <a:t> s žabími </a:t>
            </a:r>
            <a:r>
              <a:rPr lang="cs-CZ" sz="3500" dirty="0" err="1" smtClean="0"/>
              <a:t>stehýnkami</a:t>
            </a:r>
            <a:r>
              <a:rPr lang="cs-CZ" sz="3500" dirty="0" smtClean="0"/>
              <a:t>, jejíchž svaly se stahují při dotyku skalpelu.  Odhalil, že se jedná o reakci kovů.</a:t>
            </a:r>
          </a:p>
          <a:p>
            <a:r>
              <a:rPr lang="cs-CZ" sz="3500" dirty="0" smtClean="0"/>
              <a:t>Roku 1800 sestavil tzv. </a:t>
            </a:r>
            <a:r>
              <a:rPr lang="cs-CZ" sz="3500" dirty="0" err="1" smtClean="0"/>
              <a:t>Voltův</a:t>
            </a:r>
            <a:r>
              <a:rPr lang="cs-CZ" sz="3500" dirty="0" smtClean="0"/>
              <a:t> sloup. </a:t>
            </a:r>
          </a:p>
          <a:p>
            <a:r>
              <a:rPr lang="cs-CZ" sz="3500" dirty="0" smtClean="0"/>
              <a:t>Volta se oženil, měl 3 syny. Při svých přednáškách před Královskou společností a pařížském Institutu zaujal Napoleona Bonaparta, ten jej jmenoval hrabětem a roku 1809 italským senátorem. Až do roku 1819 byl ředitelem fakulty matematiky a fyziky na univerzitě v Pávii. </a:t>
            </a:r>
          </a:p>
          <a:p>
            <a:r>
              <a:rPr lang="cs-CZ" sz="3500" dirty="0" smtClean="0"/>
              <a:t>Roku 1823 jej postihla srdeční mrtvice, skoro ohluchl a oslepl.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Video snímek</a:t>
            </a:r>
            <a:endParaRPr lang="cs-CZ" dirty="0"/>
          </a:p>
        </p:txBody>
      </p:sp>
      <p:pic>
        <p:nvPicPr>
          <p:cNvPr id="4" name="Volta- baterie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57290" y="1571612"/>
            <a:ext cx="6357983" cy="4429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Voltův</a:t>
            </a:r>
            <a:r>
              <a:rPr lang="cs-CZ" dirty="0" smtClean="0"/>
              <a:t> sloup</a:t>
            </a:r>
            <a:endParaRPr lang="cs-CZ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42962" y="1428750"/>
            <a:ext cx="4972326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Elektroskop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Elektroskop je kovová tyč upevněná v hrdle skleněné baňky, na horním konci je kulička nebo destička, na dolním 1 nebo 2 proužky vodivé fólie.</a:t>
            </a:r>
          </a:p>
          <a:p>
            <a:r>
              <a:rPr lang="cs-CZ" dirty="0" smtClean="0"/>
              <a:t>Funkce: Jestliže se dotkneme elektroskopu elektricky nabitým předmětem, přejde část náboje i na proužky, které se nabijí stejným nábojem a odpuzují se – přístroj ukáže výchylku.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000240"/>
            <a:ext cx="3567802" cy="4181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000240"/>
            <a:ext cx="3690261" cy="4181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Elektrometr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Eletrometr</a:t>
            </a:r>
            <a:r>
              <a:rPr lang="cs-CZ" dirty="0" smtClean="0"/>
              <a:t> slouží k měření elektrického náboje.</a:t>
            </a:r>
          </a:p>
          <a:p>
            <a:r>
              <a:rPr lang="cs-CZ" dirty="0" smtClean="0"/>
              <a:t>Konstrukce: k elektroskopu je připojena stupnice pro měření velikosti elektrického náboje.</a:t>
            </a: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285860"/>
            <a:ext cx="678661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340</Words>
  <Application>Microsoft Office PowerPoint</Application>
  <PresentationFormat>Předvádění na obrazovce (4:3)</PresentationFormat>
  <Paragraphs>51</Paragraphs>
  <Slides>11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Snímek 2</vt:lpstr>
      <vt:lpstr>Alessandro Volta</vt:lpstr>
      <vt:lpstr> Volta byl:</vt:lpstr>
      <vt:lpstr> Život</vt:lpstr>
      <vt:lpstr>Video snímek</vt:lpstr>
      <vt:lpstr>Voltův sloup</vt:lpstr>
      <vt:lpstr>Elektroskop</vt:lpstr>
      <vt:lpstr>Elektrometr</vt:lpstr>
      <vt:lpstr>Měření elektrického náboje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Alessandro Volta</dc:title>
  <dc:creator>Komp</dc:creator>
  <cp:lastModifiedBy>acer</cp:lastModifiedBy>
  <cp:revision>37</cp:revision>
  <dcterms:created xsi:type="dcterms:W3CDTF">2011-07-29T07:13:23Z</dcterms:created>
  <dcterms:modified xsi:type="dcterms:W3CDTF">2014-07-06T22:10:07Z</dcterms:modified>
</cp:coreProperties>
</file>