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60" r:id="rId2"/>
    <p:sldId id="261" r:id="rId3"/>
    <p:sldId id="258" r:id="rId4"/>
    <p:sldId id="263" r:id="rId5"/>
    <p:sldId id="264" r:id="rId6"/>
    <p:sldId id="265" r:id="rId7"/>
    <p:sldId id="266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30E28-DC97-4178-B46D-696CA5D78487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2435D-BF09-4ED4-9AEE-4F8932CD29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347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435D-BF09-4ED4-9AEE-4F8932CD29B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829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EB20CC-21A0-4020-9B08-063390C446AE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1C31F9-9E5F-4951-BA06-885D09B416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errakotta_2006_1.jpg" TargetMode="External"/><Relationship Id="rId2" Type="http://schemas.openxmlformats.org/officeDocument/2006/relationships/hyperlink" Target="http://cs.wikipedia.org/w/index.php?title=Terakotov%C3%A1_arm%C3%A1da&amp;oldid=113587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XianHorses.jpg" TargetMode="External"/><Relationship Id="rId5" Type="http://schemas.openxmlformats.org/officeDocument/2006/relationships/hyperlink" Target="http://commons.wikimedia.org/wiki/File:Xian_museum.jpg" TargetMode="External"/><Relationship Id="rId4" Type="http://schemas.openxmlformats.org/officeDocument/2006/relationships/hyperlink" Target="http://commons.wikimedia.org/wiki/File:Qinshihuan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SOfficePNG(1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26" y="822478"/>
            <a:ext cx="4916345" cy="1068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5922178" y="301174"/>
            <a:ext cx="2682270" cy="279406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Times New Roman - 15"/>
              </a:rPr>
              <a:t>číslo</a:t>
            </a:r>
            <a:r>
              <a:rPr lang="cs-CZ" sz="1300" dirty="0" smtClean="0">
                <a:solidFill>
                  <a:srgbClr val="000000"/>
                </a:solidFill>
                <a:latin typeface="Times New Roman - 15"/>
              </a:rPr>
              <a:t>: VY_32_INOVACE_26_19</a:t>
            </a:r>
            <a:endParaRPr lang="cs-CZ" sz="1300" dirty="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35819" y="2386391"/>
            <a:ext cx="7136656" cy="3588004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Digitální učební materiál vznikl v rámci projektu "Inovace + DVPP", </a:t>
            </a:r>
            <a:r>
              <a:rPr lang="pt-BR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EU peníze do škol, CZ.1.07/1.4.00/21.3768</a:t>
            </a:r>
          </a:p>
          <a:p>
            <a:endParaRPr lang="cs-CZ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cs-CZ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Název</a:t>
            </a:r>
            <a:r>
              <a:rPr 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: </a:t>
            </a:r>
            <a:r>
              <a:rPr lang="cs-CZ" sz="2000" b="1" u="sng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Terakotová armáda</a:t>
            </a:r>
            <a:endParaRPr lang="cs-CZ" sz="2000" b="1" u="sng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cs-CZ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Autor</a:t>
            </a:r>
            <a:r>
              <a:rPr 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: </a:t>
            </a:r>
            <a:r>
              <a:rPr lang="cs-CZ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Mgr. Eva </a:t>
            </a:r>
            <a:r>
              <a:rPr lang="cs-CZ" sz="2000" b="1" dirty="0" err="1" smtClean="0">
                <a:solidFill>
                  <a:srgbClr val="000000"/>
                </a:solidFill>
                <a:latin typeface="Bookman Old Style" panose="02050604050505020204" pitchFamily="18" charset="0"/>
              </a:rPr>
              <a:t>Vondrková</a:t>
            </a:r>
            <a:endParaRPr lang="cs-CZ" sz="2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cs-CZ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Vzdělávací oblast</a:t>
            </a:r>
            <a:r>
              <a:rPr 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: </a:t>
            </a:r>
            <a:r>
              <a:rPr lang="cs-CZ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Člověk a společnost</a:t>
            </a:r>
            <a:endParaRPr lang="cs-CZ" sz="2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cs-CZ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Předmět</a:t>
            </a:r>
            <a:r>
              <a:rPr 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: </a:t>
            </a:r>
            <a:r>
              <a:rPr lang="cs-CZ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Dějepis</a:t>
            </a:r>
            <a:endParaRPr lang="cs-CZ" sz="2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cs-CZ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Ročník</a:t>
            </a:r>
            <a:r>
              <a:rPr lang="cs-CZ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: </a:t>
            </a:r>
            <a:r>
              <a:rPr lang="cs-CZ" sz="2000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6. ročník</a:t>
            </a:r>
            <a:endParaRPr lang="cs-CZ" sz="2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2090" y="1657865"/>
            <a:ext cx="274320" cy="356350"/>
          </a:xfrm>
          <a:prstGeom prst="rect">
            <a:avLst/>
          </a:prstGeom>
          <a:noFill/>
        </p:spPr>
        <p:txBody>
          <a:bodyPr vert="horz" lIns="78584" tIns="39292" rIns="78584" bIns="39292" rtlCol="0"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2771762" y="1981449"/>
            <a:ext cx="3514738" cy="233240"/>
          </a:xfrm>
          <a:prstGeom prst="rect">
            <a:avLst/>
          </a:prstGeom>
          <a:noFill/>
        </p:spPr>
        <p:txBody>
          <a:bodyPr vert="horz" wrap="square" lIns="78584" tIns="39292" rIns="78584" bIns="39292" rtlCol="0">
            <a:spAutoFit/>
          </a:bodyPr>
          <a:lstStyle/>
          <a:p>
            <a:r>
              <a:rPr lang="cs-CZ" sz="1000" b="1" dirty="0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</a:p>
        </p:txBody>
      </p:sp>
    </p:spTree>
    <p:extLst>
      <p:ext uri="{BB962C8B-B14F-4D97-AF65-F5344CB8AC3E}">
        <p14:creationId xmlns:p14="http://schemas.microsoft.com/office/powerpoint/2010/main" xmlns="" val="10773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dirty="0"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Bookman Old Style" panose="02050604050505020204" pitchFamily="18" charset="0"/>
              </a:rPr>
              <a:t>Didaktický učební materiál TERAKOTOVÁ ARMÁDA  je doplňkovým výkladovým materiálem k tématu Starověká Čína. </a:t>
            </a:r>
            <a:endParaRPr lang="cs-CZ" sz="2800" dirty="0">
              <a:latin typeface="Bookman Old Style" panose="02050604050505020204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27584" y="620688"/>
            <a:ext cx="72728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>
                <a:latin typeface="Bookman Old Style" panose="02050604050505020204" pitchFamily="18" charset="0"/>
              </a:rPr>
              <a:t>METODICKÝ LIST - ANOTACE:</a:t>
            </a:r>
            <a:endParaRPr lang="cs-CZ" sz="2800" b="1" u="sn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5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475656" y="260648"/>
            <a:ext cx="633670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>
                <a:latin typeface="Bookman Old Style" panose="02050604050505020204" pitchFamily="18" charset="0"/>
              </a:rPr>
              <a:t>TERAKOTOVÁ ARMÁDA </a:t>
            </a:r>
          </a:p>
          <a:p>
            <a:pPr algn="ctr"/>
            <a:r>
              <a:rPr lang="cs-CZ" sz="2800" b="1" u="sng" dirty="0" smtClean="0">
                <a:latin typeface="Bookman Old Style" panose="02050604050505020204" pitchFamily="18" charset="0"/>
              </a:rPr>
              <a:t>neboli</a:t>
            </a:r>
          </a:p>
          <a:p>
            <a:pPr algn="ctr"/>
            <a:r>
              <a:rPr lang="cs-CZ" sz="2800" b="1" u="sng" dirty="0" smtClean="0">
                <a:latin typeface="Bookman Old Style" panose="02050604050505020204" pitchFamily="18" charset="0"/>
              </a:rPr>
              <a:t>MAUZOLEUM CÍSAŘE ČCHIN</a:t>
            </a:r>
            <a:endParaRPr lang="cs-CZ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1916832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Ze 3. stol. př. n. l.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Hrobka se nachází poblíž města Si-</a:t>
            </a:r>
            <a:r>
              <a:rPr lang="cs-CZ" sz="28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an</a:t>
            </a:r>
            <a:r>
              <a:rPr lang="cs-CZ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v Číně.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Považuje se za 8. div světa, památka UNESCA.</a:t>
            </a:r>
            <a:endParaRPr lang="cs-CZ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8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Hrobku si nechal postavit císař </a:t>
            </a:r>
            <a:r>
              <a:rPr lang="cs-CZ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Čchin</a:t>
            </a:r>
            <a:r>
              <a:rPr lang="cs-CZ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</a:p>
          <a:p>
            <a:r>
              <a:rPr lang="cs-CZ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Na vybudování se podílelo 700 tisíc lidí z celé země.</a:t>
            </a:r>
          </a:p>
          <a:p>
            <a:r>
              <a:rPr lang="cs-CZ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Výstavba trvala 38 let, v době císařovy smrti nebyla zcela hotová.</a:t>
            </a:r>
            <a:endParaRPr lang="cs-CZ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67240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10432" y="476672"/>
            <a:ext cx="78488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>
                <a:latin typeface="Bookman Old Style" panose="02050604050505020204" pitchFamily="18" charset="0"/>
              </a:rPr>
              <a:t>CÍSAŘ ČCHIN</a:t>
            </a:r>
            <a:endParaRPr lang="cs-CZ" sz="2800" b="1" u="sn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3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36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93239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395536" y="1685888"/>
            <a:ext cx="4038600" cy="4407408"/>
          </a:xfrm>
        </p:spPr>
        <p:txBody>
          <a:bodyPr/>
          <a:lstStyle/>
          <a:p>
            <a:r>
              <a:rPr lang="cs-CZ" dirty="0" smtClean="0">
                <a:latin typeface="Bookman Old Style" panose="02050604050505020204" pitchFamily="18" charset="0"/>
              </a:rPr>
              <a:t>Nejznámější části mauzolea jsou 3 podzemní jámy, kde se nalézá 8 tisíc vojáků vyrobených z terakotové hlíny, původně byly sochy barevné. </a:t>
            </a:r>
            <a:endParaRPr lang="cs-CZ" dirty="0">
              <a:latin typeface="Bookman Old Style" panose="02050604050505020204" pitchFamily="18" charset="0"/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latin typeface="Bookman Old Style" panose="02050604050505020204" pitchFamily="18" charset="0"/>
              </a:rPr>
              <a:t>Velikost vojáků je 166 – 187 cm, váha soch 100 – 300 kg. </a:t>
            </a:r>
          </a:p>
          <a:p>
            <a:r>
              <a:rPr lang="cs-CZ" dirty="0" smtClean="0">
                <a:latin typeface="Bookman Old Style" panose="02050604050505020204" pitchFamily="18" charset="0"/>
              </a:rPr>
              <a:t>Jejich výzbroj byla pravá, vyrobená ze dřeva a bronzu. Dřevěné části se již nedochovaly.</a:t>
            </a:r>
          </a:p>
          <a:p>
            <a:pPr marL="114300" indent="0">
              <a:buNone/>
            </a:pPr>
            <a:endParaRPr lang="cs-CZ" dirty="0">
              <a:latin typeface="Bookman Old Style" panose="02050604050505020204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39552" y="5589240"/>
            <a:ext cx="81369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>
                <a:latin typeface="Bookman Old Style" panose="02050604050505020204" pitchFamily="18" charset="0"/>
              </a:rPr>
              <a:t>Každá socha je unikátní, tzn. nenajdou se dvě stejné!!!!</a:t>
            </a:r>
            <a:endParaRPr lang="cs-CZ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899592" y="548680"/>
            <a:ext cx="75608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>
                <a:latin typeface="Bookman Old Style" panose="02050604050505020204" pitchFamily="18" charset="0"/>
              </a:rPr>
              <a:t>ZAJÍMAVOSTI:</a:t>
            </a:r>
            <a:endParaRPr lang="cs-CZ" sz="2800" b="1" u="sn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3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Bookman Old Style" panose="02050604050505020204" pitchFamily="18" charset="0"/>
              </a:rPr>
              <a:t>Celý komplex byl nalezen r. 1974 rolníky, kteří kopali studnu. Při kopání se propadli do starověké chodby a byli obklopeni „vojáky“. </a:t>
            </a:r>
            <a:endParaRPr lang="cs-CZ" dirty="0">
              <a:latin typeface="Bookman Old Style" panose="02050604050505020204" pitchFamily="18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1305" y="1412776"/>
            <a:ext cx="375217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683568" y="507568"/>
            <a:ext cx="76328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>
                <a:latin typeface="Bookman Old Style" panose="02050604050505020204" pitchFamily="18" charset="0"/>
              </a:rPr>
              <a:t>OBJEVENÍ TERAKOTOVÉ ARMÁDY</a:t>
            </a:r>
            <a:endParaRPr lang="cs-CZ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211960" y="5949280"/>
            <a:ext cx="46805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Bookman Old Style" panose="02050604050505020204" pitchFamily="18" charset="0"/>
              </a:rPr>
              <a:t>Bylo nalezeno i 600 soch koní.</a:t>
            </a:r>
            <a:endParaRPr lang="cs-CZ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6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>
                <a:latin typeface="Bookman Old Style" panose="02050604050505020204" pitchFamily="18" charset="0"/>
              </a:rPr>
              <a:t>Wikipedie</a:t>
            </a:r>
            <a:r>
              <a:rPr lang="cs-CZ" sz="1400" dirty="0">
                <a:latin typeface="Bookman Old Style" panose="02050604050505020204" pitchFamily="18" charset="0"/>
              </a:rPr>
              <a:t>: Otevřená encyklopedie: Terakotová armáda [online]. c2014 [citováno 16. 06. 2014]. Dostupný z WWW: &lt;</a:t>
            </a:r>
            <a:r>
              <a:rPr lang="cs-CZ" sz="1400" dirty="0">
                <a:latin typeface="Bookman Old Style" panose="02050604050505020204" pitchFamily="18" charset="0"/>
                <a:hlinkClick r:id="rId2"/>
              </a:rPr>
              <a:t>http://cs.wikipedia.org/w/</a:t>
            </a:r>
            <a:r>
              <a:rPr lang="cs-CZ" sz="1400" dirty="0" err="1">
                <a:latin typeface="Bookman Old Style" panose="02050604050505020204" pitchFamily="18" charset="0"/>
                <a:hlinkClick r:id="rId2"/>
              </a:rPr>
              <a:t>index.php?title</a:t>
            </a:r>
            <a:r>
              <a:rPr lang="cs-CZ" sz="1400" dirty="0">
                <a:latin typeface="Bookman Old Style" panose="02050604050505020204" pitchFamily="18" charset="0"/>
                <a:hlinkClick r:id="rId2"/>
              </a:rPr>
              <a:t>=Terakotov%C3%A1_arm%C3%A1da&amp;oldid=11358707</a:t>
            </a:r>
            <a:r>
              <a:rPr lang="cs-CZ" sz="1400" dirty="0">
                <a:latin typeface="Bookman Old Style" panose="02050604050505020204" pitchFamily="18" charset="0"/>
              </a:rPr>
              <a:t>&gt; </a:t>
            </a:r>
            <a:endParaRPr lang="cs-CZ" sz="1400" b="1" u="sng" dirty="0" smtClean="0">
              <a:latin typeface="Bookman Old Style" panose="02050604050505020204" pitchFamily="18" charset="0"/>
              <a:hlinkClick r:id="rId3"/>
            </a:endParaRPr>
          </a:p>
          <a:p>
            <a:r>
              <a:rPr lang="cs-CZ" sz="1400" dirty="0" smtClean="0">
                <a:latin typeface="Bookman Old Style" panose="02050604050505020204" pitchFamily="18" charset="0"/>
              </a:rPr>
              <a:t>Obrázek </a:t>
            </a:r>
            <a:r>
              <a:rPr lang="cs-CZ" sz="1400" dirty="0" smtClean="0">
                <a:latin typeface="Bookman Old Style" panose="02050604050505020204" pitchFamily="18" charset="0"/>
              </a:rPr>
              <a:t>ze s</a:t>
            </a:r>
            <a:r>
              <a:rPr lang="cs-CZ" sz="1400" dirty="0" smtClean="0">
                <a:latin typeface="Bookman Old Style" panose="02050604050505020204" pitchFamily="18" charset="0"/>
              </a:rPr>
              <a:t>trany 3 byl stažen 16. 6. 2014:</a:t>
            </a:r>
            <a:endParaRPr lang="cs-CZ" sz="1400" b="1" u="sng" dirty="0" smtClean="0">
              <a:latin typeface="Bookman Old Style" panose="02050604050505020204" pitchFamily="18" charset="0"/>
              <a:hlinkClick r:id="rId3"/>
            </a:endParaRPr>
          </a:p>
          <a:p>
            <a:r>
              <a:rPr lang="cs-CZ" sz="1400" dirty="0" smtClean="0">
                <a:latin typeface="Bookman Old Style" panose="02050604050505020204" pitchFamily="18" charset="0"/>
                <a:hlinkClick r:id="rId3"/>
              </a:rPr>
              <a:t>http</a:t>
            </a:r>
            <a:r>
              <a:rPr lang="cs-CZ" sz="1400" dirty="0">
                <a:latin typeface="Bookman Old Style" panose="02050604050505020204" pitchFamily="18" charset="0"/>
                <a:hlinkClick r:id="rId3"/>
              </a:rPr>
              <a:t>://</a:t>
            </a:r>
            <a:r>
              <a:rPr lang="cs-CZ" sz="1400" dirty="0" smtClean="0">
                <a:latin typeface="Bookman Old Style" panose="02050604050505020204" pitchFamily="18" charset="0"/>
                <a:hlinkClick r:id="rId3"/>
              </a:rPr>
              <a:t>commons.wikimedia.org/wiki/File:Terrakotta_2006_1.jpg</a:t>
            </a:r>
            <a:endParaRPr lang="cs-CZ" sz="1400" dirty="0" smtClean="0">
              <a:latin typeface="Bookman Old Style" panose="02050604050505020204" pitchFamily="18" charset="0"/>
            </a:endParaRPr>
          </a:p>
          <a:p>
            <a:r>
              <a:rPr lang="cs-CZ" sz="1400" dirty="0" smtClean="0">
                <a:latin typeface="Bookman Old Style" panose="02050604050505020204" pitchFamily="18" charset="0"/>
              </a:rPr>
              <a:t>Obrázek ze strany 4 byl stažen 16. 6. 2014:</a:t>
            </a:r>
            <a:endParaRPr lang="cs-CZ" sz="1400" dirty="0" smtClean="0">
              <a:latin typeface="Bookman Old Style" panose="02050604050505020204" pitchFamily="18" charset="0"/>
            </a:endParaRPr>
          </a:p>
          <a:p>
            <a:r>
              <a:rPr lang="cs-CZ" sz="1400" dirty="0" smtClean="0">
                <a:latin typeface="Bookman Old Style" panose="02050604050505020204" pitchFamily="18" charset="0"/>
                <a:hlinkClick r:id="rId4"/>
              </a:rPr>
              <a:t>http</a:t>
            </a:r>
            <a:r>
              <a:rPr lang="cs-CZ" sz="1400" dirty="0">
                <a:latin typeface="Bookman Old Style" panose="02050604050505020204" pitchFamily="18" charset="0"/>
                <a:hlinkClick r:id="rId4"/>
              </a:rPr>
              <a:t>://</a:t>
            </a:r>
            <a:r>
              <a:rPr lang="cs-CZ" sz="1400" dirty="0" smtClean="0">
                <a:latin typeface="Bookman Old Style" panose="02050604050505020204" pitchFamily="18" charset="0"/>
                <a:hlinkClick r:id="rId4"/>
              </a:rPr>
              <a:t>commons.wikimedia.org/wiki/File:Qinshihuang.jpg</a:t>
            </a:r>
            <a:endParaRPr lang="cs-CZ" sz="1400" dirty="0" smtClean="0">
              <a:latin typeface="Bookman Old Style" panose="02050604050505020204" pitchFamily="18" charset="0"/>
            </a:endParaRPr>
          </a:p>
          <a:p>
            <a:r>
              <a:rPr lang="cs-CZ" sz="1400" dirty="0" smtClean="0">
                <a:latin typeface="Bookman Old Style" panose="02050604050505020204" pitchFamily="18" charset="0"/>
              </a:rPr>
              <a:t>Obrázek ze strany 5 byl stažen 16. 6. 2014:</a:t>
            </a:r>
            <a:endParaRPr lang="cs-CZ" sz="1400" dirty="0" smtClean="0">
              <a:latin typeface="Bookman Old Style" panose="02050604050505020204" pitchFamily="18" charset="0"/>
            </a:endParaRPr>
          </a:p>
          <a:p>
            <a:r>
              <a:rPr lang="cs-CZ" sz="1400" dirty="0">
                <a:latin typeface="Bookman Old Style" panose="02050604050505020204" pitchFamily="18" charset="0"/>
                <a:hlinkClick r:id="rId5"/>
              </a:rPr>
              <a:t>http://</a:t>
            </a:r>
            <a:r>
              <a:rPr lang="cs-CZ" sz="1400" dirty="0" smtClean="0">
                <a:latin typeface="Bookman Old Style" panose="02050604050505020204" pitchFamily="18" charset="0"/>
                <a:hlinkClick r:id="rId5"/>
              </a:rPr>
              <a:t>commons.wikimedia.org/wiki/File:Xian_museum.jpg</a:t>
            </a:r>
            <a:endParaRPr lang="cs-CZ" sz="1400" dirty="0" smtClean="0">
              <a:latin typeface="Bookman Old Style" panose="02050604050505020204" pitchFamily="18" charset="0"/>
            </a:endParaRPr>
          </a:p>
          <a:p>
            <a:r>
              <a:rPr lang="cs-CZ" sz="1400" dirty="0" smtClean="0">
                <a:latin typeface="Bookman Old Style" panose="02050604050505020204" pitchFamily="18" charset="0"/>
              </a:rPr>
              <a:t>Obrázek ze strany 7 byl stažen 16. 6. </a:t>
            </a:r>
            <a:r>
              <a:rPr lang="cs-CZ" sz="1400" smtClean="0">
                <a:latin typeface="Bookman Old Style" panose="02050604050505020204" pitchFamily="18" charset="0"/>
              </a:rPr>
              <a:t>2014:</a:t>
            </a:r>
            <a:endParaRPr lang="cs-CZ" sz="1400" dirty="0" smtClean="0">
              <a:latin typeface="Bookman Old Style" panose="02050604050505020204" pitchFamily="18" charset="0"/>
            </a:endParaRPr>
          </a:p>
          <a:p>
            <a:r>
              <a:rPr lang="cs-CZ" sz="1400" dirty="0">
                <a:latin typeface="Bookman Old Style" panose="02050604050505020204" pitchFamily="18" charset="0"/>
                <a:hlinkClick r:id="rId6"/>
              </a:rPr>
              <a:t>http://</a:t>
            </a:r>
            <a:r>
              <a:rPr lang="cs-CZ" sz="1400" dirty="0" smtClean="0">
                <a:latin typeface="Bookman Old Style" panose="02050604050505020204" pitchFamily="18" charset="0"/>
                <a:hlinkClick r:id="rId6"/>
              </a:rPr>
              <a:t>commons.wikimedia.org/wiki/File:XianHorses.jpg</a:t>
            </a:r>
            <a:endParaRPr lang="cs-CZ" sz="1400" dirty="0" smtClean="0">
              <a:latin typeface="Bookman Old Style" panose="02050604050505020204" pitchFamily="18" charset="0"/>
            </a:endParaRPr>
          </a:p>
          <a:p>
            <a:pPr marL="114300" indent="0">
              <a:buNone/>
            </a:pPr>
            <a:endParaRPr lang="cs-CZ" sz="1400" dirty="0">
              <a:latin typeface="Bookman Old Style" panose="02050604050505020204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115616" y="548680"/>
            <a:ext cx="69127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>
                <a:latin typeface="Bookman Old Style" panose="02050604050505020204" pitchFamily="18" charset="0"/>
              </a:rPr>
              <a:t>ZDROJE – CITACE:</a:t>
            </a:r>
            <a:endParaRPr lang="cs-CZ" sz="2800" b="1" u="sn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0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59</TotalTime>
  <Words>268</Words>
  <Application>Microsoft Office PowerPoint</Application>
  <PresentationFormat>Předvádění na obrazovce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Lékárna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Stepan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</dc:creator>
  <cp:lastModifiedBy>vondrkova</cp:lastModifiedBy>
  <cp:revision>9</cp:revision>
  <dcterms:created xsi:type="dcterms:W3CDTF">2014-02-02T15:05:13Z</dcterms:created>
  <dcterms:modified xsi:type="dcterms:W3CDTF">2014-06-23T08:13:54Z</dcterms:modified>
</cp:coreProperties>
</file>