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9" r:id="rId2"/>
    <p:sldId id="260" r:id="rId3"/>
    <p:sldId id="261" r:id="rId4"/>
    <p:sldId id="266" r:id="rId5"/>
    <p:sldId id="262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16.6.2014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16.6.2014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16.6.2014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16.6.2014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16.6.2014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16.6.2014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16.6.2014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16.6.2014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16.6.2014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16.6.2014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D9AB-9A47-4DE5-A253-CC7C1F3A062B}" type="datetimeFigureOut">
              <a:rPr lang="cs-CZ" smtClean="0"/>
              <a:t>16.6.2014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65D9AB-9A47-4DE5-A253-CC7C1F3A062B}" type="datetimeFigureOut">
              <a:rPr lang="cs-CZ" smtClean="0"/>
              <a:t>16.6.2014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9E9E53-6E3C-4971-87E2-415C4F97F96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/index.php?title=Starov%C4%9Bk%C3%A9_%C5%98ecko&amp;oldid=1153847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MSOfficePNG(1).pn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64526" y="822478"/>
            <a:ext cx="4916345" cy="10683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ovéPole 2"/>
          <p:cNvSpPr txBox="1"/>
          <p:nvPr/>
        </p:nvSpPr>
        <p:spPr>
          <a:xfrm>
            <a:off x="5922178" y="301174"/>
            <a:ext cx="2538254" cy="279392"/>
          </a:xfrm>
          <a:prstGeom prst="rect">
            <a:avLst/>
          </a:prstGeom>
          <a:noFill/>
        </p:spPr>
        <p:txBody>
          <a:bodyPr vert="horz" wrap="square" lIns="78571" tIns="39285" rIns="78571" bIns="39285" rtlCol="0">
            <a:spAutoFit/>
          </a:bodyPr>
          <a:lstStyle/>
          <a:p>
            <a:pPr defTabSz="785698"/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číslo</a:t>
            </a:r>
            <a:r>
              <a:rPr lang="cs-CZ" sz="1300" dirty="0" smtClean="0">
                <a:solidFill>
                  <a:srgbClr val="000000"/>
                </a:solidFill>
                <a:latin typeface="Times New Roman - 15"/>
              </a:rPr>
              <a:t>: VY_32_INOVACE_26_17</a:t>
            </a:r>
            <a:endParaRPr lang="cs-CZ" sz="1300" dirty="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36588" y="2386391"/>
            <a:ext cx="7136656" cy="3064770"/>
          </a:xfrm>
          <a:prstGeom prst="rect">
            <a:avLst/>
          </a:prstGeom>
          <a:noFill/>
        </p:spPr>
        <p:txBody>
          <a:bodyPr vert="horz" wrap="square" lIns="78571" tIns="39285" rIns="78571" bIns="39285" rtlCol="0">
            <a:spAutoFit/>
          </a:bodyPr>
          <a:lstStyle/>
          <a:p>
            <a:pPr defTabSz="785698"/>
            <a:r>
              <a:rPr lang="cs-CZ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Digitální učební materiál vznikl v rámci projektu "Inovace + DVPP", </a:t>
            </a:r>
            <a:r>
              <a:rPr lang="pt-BR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EU peníze do škol, CZ.1.07/1.4.00/21.3768</a:t>
            </a:r>
          </a:p>
          <a:p>
            <a:pPr defTabSz="785698"/>
            <a:endParaRPr lang="cs-CZ" sz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defTabSz="785698"/>
            <a:endParaRPr lang="cs-CZ" sz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defTabSz="785698"/>
            <a:r>
              <a:rPr lang="cs-CZ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Název</a:t>
            </a:r>
            <a:r>
              <a:rPr lang="cs-CZ" sz="1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b="1" u="sng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STAROVĚKÉ ŘECKO</a:t>
            </a:r>
            <a:endParaRPr lang="cs-CZ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defTabSz="785698"/>
            <a:endParaRPr lang="cs-CZ" sz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defTabSz="785698"/>
            <a:r>
              <a:rPr lang="cs-CZ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Autor</a:t>
            </a:r>
            <a:r>
              <a:rPr lang="cs-CZ" sz="1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sz="16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Mgr. Eva </a:t>
            </a:r>
            <a:r>
              <a:rPr lang="cs-CZ" sz="1600" b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Vondrková</a:t>
            </a:r>
            <a:endParaRPr lang="cs-CZ" sz="16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defTabSz="785698"/>
            <a:endParaRPr lang="cs-CZ" sz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defTabSz="785698"/>
            <a:r>
              <a:rPr lang="cs-CZ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Vzdělávací oblast</a:t>
            </a:r>
            <a:r>
              <a:rPr lang="cs-CZ" sz="1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sz="16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Člověk a společnost</a:t>
            </a:r>
            <a:endParaRPr lang="cs-CZ" sz="16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defTabSz="785698"/>
            <a:endParaRPr lang="cs-CZ" sz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defTabSz="785698"/>
            <a:r>
              <a:rPr lang="cs-CZ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Předmět</a:t>
            </a:r>
            <a:r>
              <a:rPr lang="cs-CZ" sz="1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sz="16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Dějepis</a:t>
            </a:r>
            <a:endParaRPr lang="cs-CZ" sz="16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defTabSz="785698"/>
            <a:endParaRPr lang="cs-CZ" sz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defTabSz="785698"/>
            <a:r>
              <a:rPr lang="cs-CZ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Ročník</a:t>
            </a:r>
            <a:r>
              <a:rPr lang="cs-CZ" sz="1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sz="16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6. ročník</a:t>
            </a:r>
            <a:endParaRPr lang="cs-CZ" sz="16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92090" y="1657865"/>
            <a:ext cx="274320" cy="310170"/>
          </a:xfrm>
          <a:prstGeom prst="rect">
            <a:avLst/>
          </a:prstGeom>
          <a:noFill/>
        </p:spPr>
        <p:txBody>
          <a:bodyPr vert="horz" lIns="78571" tIns="39285" rIns="78571" bIns="39285" rtlCol="0">
            <a:spAutoFit/>
          </a:bodyPr>
          <a:lstStyle/>
          <a:p>
            <a:pPr defTabSz="785698"/>
            <a:endParaRPr lang="cs-CZ" sz="1500">
              <a:solidFill>
                <a:prstClr val="black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 rot="10800000" flipV="1">
            <a:off x="2771762" y="1981449"/>
            <a:ext cx="3514738" cy="233240"/>
          </a:xfrm>
          <a:prstGeom prst="rect">
            <a:avLst/>
          </a:prstGeom>
          <a:noFill/>
        </p:spPr>
        <p:txBody>
          <a:bodyPr vert="horz" wrap="square" lIns="78571" tIns="39285" rIns="78571" bIns="39285" rtlCol="0">
            <a:spAutoFit/>
          </a:bodyPr>
          <a:lstStyle/>
          <a:p>
            <a:pPr defTabSz="785698"/>
            <a:r>
              <a:rPr lang="cs-CZ" sz="1000" b="1" dirty="0">
                <a:solidFill>
                  <a:srgbClr val="000000"/>
                </a:solidFill>
                <a:latin typeface="System - 12"/>
              </a:rPr>
              <a:t>Základní škola Jindřichův Hradec I, Štítného 121</a:t>
            </a:r>
          </a:p>
        </p:txBody>
      </p:sp>
      <p:pic>
        <p:nvPicPr>
          <p:cNvPr id="7171" name="Picture 3" descr="C:\Documents and Settings\install\Local Settings\Temporary Internet Files\Content.IE5\GDG4275T\MC9003494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4916488"/>
            <a:ext cx="1766888" cy="181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1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Didaktický učební materiál </a:t>
            </a:r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Starověké Řecko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slouží </a:t>
            </a:r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k podpoře výkladové části hodiny.</a:t>
            </a:r>
            <a:r>
              <a:rPr lang="cs-CZ" dirty="0"/>
              <a:t>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Strany  5 - Poloha starověkého Řecka, 6 – Zdroj obživy, 7 – Přírodní podmínky a 8 – Příchod řeckých kmenů slouží jako předloha k zápisu poznámek. 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755576" y="404664"/>
            <a:ext cx="7488832" cy="936104"/>
          </a:xfrm>
          <a:prstGeom prst="roundRect">
            <a:avLst/>
          </a:prstGeom>
          <a:solidFill>
            <a:schemeClr val="accent3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METODICKÝ LIST - ANOTACE</a:t>
            </a:r>
            <a:endParaRPr lang="cs-CZ" sz="2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6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64" y="3520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971600" y="476672"/>
            <a:ext cx="73448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5400" b="1" dirty="0" smtClean="0">
                <a:ln/>
                <a:latin typeface="Comic Sans MS" panose="030F0702030302020204" pitchFamily="66" charset="0"/>
              </a:rPr>
              <a:t>STAROVĚKÉ ŘECKO</a:t>
            </a:r>
            <a:endParaRPr lang="cs-CZ" sz="54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69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Slovo Řekové je počeštělé slovo latinského původu.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Řekové nazývali sami sebe </a:t>
            </a:r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Helénové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svou zemi </a:t>
            </a:r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Hellas.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Obyvatele jiných zemí považovali za barbary.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Starověké Řecko zahrnovalo asi 200 městských států, řecky </a:t>
            </a:r>
            <a:r>
              <a:rPr lang="cs-CZ" sz="2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poleis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(j. č. polis).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Spojovaly je stejný jazyk, víra v bohy sídlící na Olympu.</a:t>
            </a:r>
          </a:p>
          <a:p>
            <a:pPr marL="0" indent="0">
              <a:buNone/>
            </a:pPr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958894" y="383751"/>
            <a:ext cx="7560840" cy="1008112"/>
          </a:xfrm>
          <a:prstGeom prst="roundRect">
            <a:avLst/>
          </a:prstGeom>
          <a:solidFill>
            <a:schemeClr val="accent3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HELADA A HELÉNOVÉ</a:t>
            </a:r>
            <a:endParaRPr lang="cs-CZ" sz="2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958894" y="6093296"/>
            <a:ext cx="764555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anose="030F0702030302020204" pitchFamily="66" charset="0"/>
              </a:rPr>
              <a:t>Současné Řecko je jednotným státem!!!</a:t>
            </a:r>
            <a:endParaRPr lang="cs-CZ" sz="2800" dirty="0">
              <a:latin typeface="Comic Sans MS" panose="030F0702030302020204" pitchFamily="66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132856"/>
            <a:ext cx="1476947" cy="98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7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422264" cy="4526280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Leží v Evropě.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Na  jihu Balkánského poloostrova, na poloostrově Peloponés a na ostrovech v Egejském a Jónském moři.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Patřilo k němu také západní pobřeží Malé Asie (území dnešního Turecka).</a:t>
            </a:r>
            <a:endParaRPr lang="cs-CZ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Documents and Settings\install\Local Settings\Temporary Internet Files\Content.IE5\BF3H0867\MC90040578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4" y="1556792"/>
            <a:ext cx="4138025" cy="500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683568" y="404664"/>
            <a:ext cx="7848872" cy="1008112"/>
          </a:xfrm>
          <a:prstGeom prst="roundRect">
            <a:avLst/>
          </a:prstGeom>
          <a:solidFill>
            <a:schemeClr val="accent3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POLOHA STAROVĚKÉHO ŘECKA</a:t>
            </a:r>
            <a:endParaRPr lang="cs-CZ" sz="2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0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16" name="Zástupný symbol pro obsah 1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Rybolov</a:t>
            </a:r>
          </a:p>
          <a:p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Chov dobytka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Zemědělství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- vinná réva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- olivy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- luštěniny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- ovoce (fíky)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Zaoblený obdélník 3"/>
          <p:cNvSpPr/>
          <p:nvPr/>
        </p:nvSpPr>
        <p:spPr>
          <a:xfrm>
            <a:off x="971600" y="548680"/>
            <a:ext cx="7344816" cy="792088"/>
          </a:xfrm>
          <a:prstGeom prst="roundRect">
            <a:avLst/>
          </a:prstGeom>
          <a:solidFill>
            <a:schemeClr val="accent3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ZDROJ OBŽIVY</a:t>
            </a:r>
            <a:endParaRPr lang="cs-CZ" sz="2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9" name="Picture 3" descr="C:\Documents and Settings\install\Local Settings\Temporary Internet Files\Content.IE5\KG1RPTMU\MC9000363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428" y="2028825"/>
            <a:ext cx="1550988" cy="16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install\Local Settings\Temporary Internet Files\Content.IE5\B6WXS8B5\MC90035866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4198938"/>
            <a:ext cx="1825625" cy="156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Documents and Settings\install\Local Settings\Temporary Internet Files\Content.IE5\724HUF76\MC9003830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4325938"/>
            <a:ext cx="1655763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Documents and Settings\install\Local Settings\Temporary Internet Files\Content.IE5\I8NXD6VU\MC90015075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518" y="1857375"/>
            <a:ext cx="1235075" cy="181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3"/>
          </p:nvPr>
        </p:nvSpPr>
        <p:spPr>
          <a:xfrm>
            <a:off x="251519" y="1628800"/>
            <a:ext cx="4032449" cy="7635040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Povrch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hornatý.</a:t>
            </a:r>
            <a:endParaRPr lang="cs-CZ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Nedostatek úrodné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půdy.</a:t>
            </a:r>
            <a:endParaRPr lang="cs-CZ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Nížina jen při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pobřeží.</a:t>
            </a:r>
            <a:endParaRPr lang="cs-CZ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Četné zálivy – vhodné pro vznik </a:t>
            </a:r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přístavů.</a:t>
            </a:r>
            <a:endParaRPr lang="cs-CZ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cs-CZ" dirty="0"/>
          </a:p>
        </p:txBody>
      </p:sp>
      <p:sp>
        <p:nvSpPr>
          <p:cNvPr id="9" name="Vývojový diagram: alternativní postup 8"/>
          <p:cNvSpPr/>
          <p:nvPr/>
        </p:nvSpPr>
        <p:spPr>
          <a:xfrm>
            <a:off x="755576" y="442002"/>
            <a:ext cx="7632848" cy="936104"/>
          </a:xfrm>
          <a:prstGeom prst="flowChartAlternateProcess">
            <a:avLst/>
          </a:prstGeom>
          <a:solidFill>
            <a:schemeClr val="accent3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PŘÍRODNÍ PODMÍNKY</a:t>
            </a:r>
            <a:endParaRPr lang="cs-CZ" sz="2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2" name="Picture 2" descr="C:\Documents and Settings\install\Local Settings\Temporary Internet Files\Content.IE5\GDG4275T\MC9003494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491" y="1901698"/>
            <a:ext cx="3654481" cy="375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6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3811583"/>
            <a:ext cx="835224" cy="1280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Vývojový diagram: alternativní postup 6"/>
          <p:cNvSpPr/>
          <p:nvPr/>
        </p:nvSpPr>
        <p:spPr>
          <a:xfrm>
            <a:off x="827584" y="476672"/>
            <a:ext cx="7488832" cy="936104"/>
          </a:xfrm>
          <a:prstGeom prst="flowChartAlternateProcess">
            <a:avLst/>
          </a:prstGeom>
          <a:solidFill>
            <a:schemeClr val="accent3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PŘÍCHOD ŘECKÝCH KMENŮ</a:t>
            </a:r>
            <a:endParaRPr lang="cs-CZ" sz="2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Šipka ohnutá nahoru 10"/>
          <p:cNvSpPr/>
          <p:nvPr/>
        </p:nvSpPr>
        <p:spPr>
          <a:xfrm rot="5400000">
            <a:off x="611206" y="2528900"/>
            <a:ext cx="1224136" cy="792088"/>
          </a:xfrm>
          <a:prstGeom prst="bentUp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62" y="5229200"/>
            <a:ext cx="83502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aoblený obdélník 12"/>
          <p:cNvSpPr/>
          <p:nvPr/>
        </p:nvSpPr>
        <p:spPr>
          <a:xfrm>
            <a:off x="1926550" y="2924531"/>
            <a:ext cx="3528392" cy="612068"/>
          </a:xfrm>
          <a:prstGeom prst="round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ACHÁJOVÉ</a:t>
            </a:r>
            <a:endParaRPr lang="cs-CZ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1979712" y="4573488"/>
            <a:ext cx="3528392" cy="576064"/>
          </a:xfrm>
          <a:prstGeom prst="round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IÓNOVÉ</a:t>
            </a:r>
            <a:endParaRPr lang="cs-CZ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979712" y="5892780"/>
            <a:ext cx="3528392" cy="559445"/>
          </a:xfrm>
          <a:prstGeom prst="round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DÓROVÉ</a:t>
            </a:r>
            <a:endParaRPr lang="cs-CZ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223274" y="1628800"/>
            <a:ext cx="7165150" cy="864096"/>
          </a:xfrm>
          <a:prstGeom prst="round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pronikaly od r. 2000 př. n. l. ze severu Balkánského poloostrova:</a:t>
            </a:r>
            <a:endParaRPr lang="cs-CZ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49" name="Picture 5" descr="C:\Documents and Settings\install\Local Settings\Temporary Internet Files\Content.IE5\GDG4275T\MC90034946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4962525"/>
            <a:ext cx="1766887" cy="181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24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Wikipedie: Otevřená encyklopedie: Starověké Řecko [online]. c2014 [citováno 16. 06. 2014]. Dostupný z WWW: </a:t>
            </a:r>
            <a:r>
              <a:rPr lang="cs-CZ" sz="1400" dirty="0">
                <a:latin typeface="Comic Sans MS" panose="030F0702030302020204" pitchFamily="66" charset="0"/>
              </a:rPr>
              <a:t>&lt;</a:t>
            </a:r>
            <a:r>
              <a:rPr lang="cs-CZ" sz="1400" dirty="0">
                <a:latin typeface="Comic Sans MS" panose="030F0702030302020204" pitchFamily="66" charset="0"/>
                <a:hlinkClick r:id="rId2"/>
              </a:rPr>
              <a:t>http://cs.wikipedia.org/w/</a:t>
            </a:r>
            <a:r>
              <a:rPr lang="cs-CZ" sz="1400" dirty="0" err="1">
                <a:latin typeface="Comic Sans MS" panose="030F0702030302020204" pitchFamily="66" charset="0"/>
                <a:hlinkClick r:id="rId2"/>
              </a:rPr>
              <a:t>index.php?title</a:t>
            </a:r>
            <a:r>
              <a:rPr lang="cs-CZ" sz="1400" dirty="0">
                <a:latin typeface="Comic Sans MS" panose="030F0702030302020204" pitchFamily="66" charset="0"/>
                <a:hlinkClick r:id="rId2"/>
              </a:rPr>
              <a:t>=Starov%C4%9Bk%C3%A9_%C5%98ecko&amp;oldid=11538478</a:t>
            </a:r>
            <a:r>
              <a:rPr lang="cs-CZ" sz="1400" dirty="0">
                <a:latin typeface="Comic Sans MS" panose="030F0702030302020204" pitchFamily="66" charset="0"/>
              </a:rPr>
              <a:t>&gt; </a:t>
            </a:r>
            <a:endParaRPr lang="cs-CZ" sz="1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cs-CZ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BEDNAŘÍKOVÁ</a:t>
            </a:r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, Jarmila, Lubor KYSUČAN a Marie FEJFUŠOVÁ. Dějepis: vzdělávací oblast Člověk a společnost. 2. vyd. Brno: Nová škola, 2011, 139 s. Duhová řada. ISBN 978-80-7289-291-4. 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Obrázky z Klipartu</a:t>
            </a:r>
            <a:endParaRPr lang="cs-CZ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611560" y="476672"/>
            <a:ext cx="7992888" cy="936104"/>
          </a:xfrm>
          <a:prstGeom prst="roundRect">
            <a:avLst/>
          </a:prstGeom>
          <a:solidFill>
            <a:schemeClr val="accent3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ZDROJE A CITACE:</a:t>
            </a:r>
            <a:endParaRPr lang="cs-CZ" sz="2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5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255</TotalTime>
  <Words>288</Words>
  <Application>Microsoft Office PowerPoint</Application>
  <PresentationFormat>Předvádění na obrazovce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Exekutivní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</vt:lpstr>
      <vt:lpstr>Prezentace aplikace PowerPoint</vt:lpstr>
    </vt:vector>
  </TitlesOfParts>
  <Company>Stepan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</dc:creator>
  <cp:lastModifiedBy>Eva</cp:lastModifiedBy>
  <cp:revision>13</cp:revision>
  <dcterms:created xsi:type="dcterms:W3CDTF">2014-02-18T15:57:00Z</dcterms:created>
  <dcterms:modified xsi:type="dcterms:W3CDTF">2014-06-16T17:08:31Z</dcterms:modified>
</cp:coreProperties>
</file>