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6" r:id="rId2"/>
    <p:sldId id="267" r:id="rId3"/>
    <p:sldId id="257" r:id="rId4"/>
    <p:sldId id="258" r:id="rId5"/>
    <p:sldId id="259" r:id="rId6"/>
    <p:sldId id="260" r:id="rId7"/>
    <p:sldId id="261" r:id="rId8"/>
    <p:sldId id="262" r:id="rId9"/>
    <p:sldId id="264" r:id="rId10"/>
    <p:sldId id="265"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519" autoAdjust="0"/>
  </p:normalViewPr>
  <p:slideViewPr>
    <p:cSldViewPr>
      <p:cViewPr varScale="1">
        <p:scale>
          <a:sx n="70" d="100"/>
          <a:sy n="70" d="100"/>
        </p:scale>
        <p:origin x="-52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D69B7A-2BE7-4313-9BAF-AB4DD53AF4EF}" type="datetimeFigureOut">
              <a:rPr lang="cs-CZ" smtClean="0"/>
              <a:pPr/>
              <a:t>23.6.2014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76FEB1-7AEA-4737-BB17-BA8BDB0284CE}" type="slidenum">
              <a:rPr lang="cs-CZ" smtClean="0"/>
              <a:pPr/>
              <a:t>‹#›</a:t>
            </a:fld>
            <a:endParaRPr lang="cs-CZ"/>
          </a:p>
        </p:txBody>
      </p:sp>
    </p:spTree>
    <p:extLst>
      <p:ext uri="{BB962C8B-B14F-4D97-AF65-F5344CB8AC3E}">
        <p14:creationId xmlns:p14="http://schemas.microsoft.com/office/powerpoint/2010/main" xmlns="" val="134542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B76FEB1-7AEA-4737-BB17-BA8BDB0284CE}" type="slidenum">
              <a:rPr lang="cs-CZ" smtClean="0"/>
              <a:pPr/>
              <a:t>7</a:t>
            </a:fld>
            <a:endParaRPr lang="cs-CZ"/>
          </a:p>
        </p:txBody>
      </p:sp>
    </p:spTree>
    <p:extLst>
      <p:ext uri="{BB962C8B-B14F-4D97-AF65-F5344CB8AC3E}">
        <p14:creationId xmlns:p14="http://schemas.microsoft.com/office/powerpoint/2010/main" xmlns="" val="148318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cs-CZ" smtClean="0"/>
              <a:t>Kliknutím lze upravit styl.</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2AF1FA20-8247-440F-B181-3EA04BB96A64}" type="datetimeFigureOut">
              <a:rPr lang="cs-CZ" smtClean="0"/>
              <a:pPr/>
              <a:t>23.6.2014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88B37552-FA41-4205-9374-CC4C95E031E5}" type="slidenum">
              <a:rPr lang="cs-CZ" smtClean="0"/>
              <a:pPr/>
              <a:t>‹#›</a:t>
            </a:fld>
            <a:endParaRPr lang="cs-CZ"/>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2AF1FA20-8247-440F-B181-3EA04BB96A64}" type="datetimeFigureOut">
              <a:rPr lang="cs-CZ" smtClean="0"/>
              <a:pPr/>
              <a:t>23.6.2014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8B37552-FA41-4205-9374-CC4C95E031E5}" type="slidenum">
              <a:rPr lang="cs-CZ" smtClean="0"/>
              <a:pPr/>
              <a:t>‹#›</a:t>
            </a:fld>
            <a:endParaRPr lang="cs-CZ"/>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2AF1FA20-8247-440F-B181-3EA04BB96A64}" type="datetimeFigureOut">
              <a:rPr lang="cs-CZ" smtClean="0"/>
              <a:pPr/>
              <a:t>23.6.2014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8B37552-FA41-4205-9374-CC4C95E031E5}" type="slidenum">
              <a:rPr lang="cs-CZ" smtClean="0"/>
              <a:pPr/>
              <a:t>‹#›</a:t>
            </a:fld>
            <a:endParaRPr lang="cs-C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cs-CZ" smtClean="0"/>
              <a:t>Kliknutím lze upravit styl.</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2AF1FA20-8247-440F-B181-3EA04BB96A64}" type="datetimeFigureOut">
              <a:rPr lang="cs-CZ" smtClean="0"/>
              <a:pPr/>
              <a:t>23.6.2014</a:t>
            </a:fld>
            <a:endParaRPr lang="cs-CZ"/>
          </a:p>
        </p:txBody>
      </p:sp>
      <p:sp>
        <p:nvSpPr>
          <p:cNvPr id="10" name="Slide Number Placeholder 9"/>
          <p:cNvSpPr>
            <a:spLocks noGrp="1"/>
          </p:cNvSpPr>
          <p:nvPr>
            <p:ph type="sldNum" sz="quarter" idx="11"/>
          </p:nvPr>
        </p:nvSpPr>
        <p:spPr/>
        <p:txBody>
          <a:bodyPr/>
          <a:lstStyle/>
          <a:p>
            <a:fld id="{88B37552-FA41-4205-9374-CC4C95E031E5}" type="slidenum">
              <a:rPr lang="cs-CZ" smtClean="0"/>
              <a:pPr/>
              <a:t>‹#›</a:t>
            </a:fld>
            <a:endParaRPr lang="cs-CZ"/>
          </a:p>
        </p:txBody>
      </p:sp>
      <p:sp>
        <p:nvSpPr>
          <p:cNvPr id="12" name="Footer Placeholder 11"/>
          <p:cNvSpPr>
            <a:spLocks noGrp="1"/>
          </p:cNvSpPr>
          <p:nvPr>
            <p:ph type="ftr" sz="quarter" idx="12"/>
          </p:nvPr>
        </p:nvSpPr>
        <p:spPr/>
        <p:txBody>
          <a:bodyPr/>
          <a:lstStyle/>
          <a:p>
            <a:endParaRPr lang="cs-CZ"/>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cs-CZ" smtClean="0"/>
              <a:t>Kliknutím lze upravit styl.</a:t>
            </a:r>
            <a:endParaRPr lang="en-US" dirty="0"/>
          </a:p>
        </p:txBody>
      </p:sp>
      <p:sp>
        <p:nvSpPr>
          <p:cNvPr id="19" name="Date Placeholder 18"/>
          <p:cNvSpPr>
            <a:spLocks noGrp="1"/>
          </p:cNvSpPr>
          <p:nvPr>
            <p:ph type="dt" sz="half" idx="10"/>
          </p:nvPr>
        </p:nvSpPr>
        <p:spPr/>
        <p:txBody>
          <a:bodyPr/>
          <a:lstStyle/>
          <a:p>
            <a:fld id="{2AF1FA20-8247-440F-B181-3EA04BB96A64}" type="datetimeFigureOut">
              <a:rPr lang="cs-CZ" smtClean="0"/>
              <a:pPr/>
              <a:t>23.6.2014</a:t>
            </a:fld>
            <a:endParaRPr lang="cs-CZ"/>
          </a:p>
        </p:txBody>
      </p:sp>
      <p:sp>
        <p:nvSpPr>
          <p:cNvPr id="20" name="Slide Number Placeholder 19"/>
          <p:cNvSpPr>
            <a:spLocks noGrp="1"/>
          </p:cNvSpPr>
          <p:nvPr>
            <p:ph type="sldNum" sz="quarter" idx="11"/>
          </p:nvPr>
        </p:nvSpPr>
        <p:spPr/>
        <p:txBody>
          <a:bodyPr/>
          <a:lstStyle/>
          <a:p>
            <a:fld id="{88B37552-FA41-4205-9374-CC4C95E031E5}" type="slidenum">
              <a:rPr lang="cs-CZ" smtClean="0"/>
              <a:pPr/>
              <a:t>‹#›</a:t>
            </a:fld>
            <a:endParaRPr lang="cs-CZ"/>
          </a:p>
        </p:txBody>
      </p:sp>
      <p:sp>
        <p:nvSpPr>
          <p:cNvPr id="21" name="Footer Placeholder 20"/>
          <p:cNvSpPr>
            <a:spLocks noGrp="1"/>
          </p:cNvSpPr>
          <p:nvPr>
            <p:ph type="ftr" sz="quarter" idx="12"/>
          </p:nvPr>
        </p:nvSpPr>
        <p:spPr/>
        <p:txBody>
          <a:bodyPr/>
          <a:lstStyle/>
          <a:p>
            <a:endParaRPr lang="cs-CZ"/>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5" name="Date Placeholder 4"/>
          <p:cNvSpPr>
            <a:spLocks noGrp="1"/>
          </p:cNvSpPr>
          <p:nvPr>
            <p:ph type="dt" sz="half" idx="10"/>
          </p:nvPr>
        </p:nvSpPr>
        <p:spPr/>
        <p:txBody>
          <a:bodyPr/>
          <a:lstStyle/>
          <a:p>
            <a:fld id="{2AF1FA20-8247-440F-B181-3EA04BB96A64}" type="datetimeFigureOut">
              <a:rPr lang="cs-CZ" smtClean="0"/>
              <a:pPr/>
              <a:t>23.6.2014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8B37552-FA41-4205-9374-CC4C95E031E5}" type="slidenum">
              <a:rPr lang="cs-CZ" smtClean="0"/>
              <a:pPr/>
              <a:t>‹#›</a:t>
            </a:fld>
            <a:endParaRPr lang="cs-CZ"/>
          </a:p>
        </p:txBody>
      </p:sp>
      <p:sp>
        <p:nvSpPr>
          <p:cNvPr id="9" name="Content Placeholder 8"/>
          <p:cNvSpPr>
            <a:spLocks noGrp="1"/>
          </p:cNvSpPr>
          <p:nvPr>
            <p:ph sz="quarter" idx="13"/>
          </p:nvPr>
        </p:nvSpPr>
        <p:spPr>
          <a:xfrm>
            <a:off x="1216152" y="841248"/>
            <a:ext cx="3730752" cy="43891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2AF1FA20-8247-440F-B181-3EA04BB96A64}" type="datetimeFigureOut">
              <a:rPr lang="cs-CZ" smtClean="0"/>
              <a:pPr/>
              <a:t>23.6.2014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8B37552-FA41-4205-9374-CC4C95E031E5}" type="slidenum">
              <a:rPr lang="cs-CZ" smtClean="0"/>
              <a:pPr/>
              <a:t>‹#›</a:t>
            </a:fld>
            <a:endParaRPr lang="cs-CZ"/>
          </a:p>
        </p:txBody>
      </p:sp>
      <p:sp>
        <p:nvSpPr>
          <p:cNvPr id="11" name="Content Placeholder 10"/>
          <p:cNvSpPr>
            <a:spLocks noGrp="1"/>
          </p:cNvSpPr>
          <p:nvPr>
            <p:ph sz="quarter" idx="13"/>
          </p:nvPr>
        </p:nvSpPr>
        <p:spPr>
          <a:xfrm>
            <a:off x="1216152" y="1380744"/>
            <a:ext cx="3730752" cy="384048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2AF1FA20-8247-440F-B181-3EA04BB96A64}" type="datetimeFigureOut">
              <a:rPr lang="cs-CZ" smtClean="0"/>
              <a:pPr/>
              <a:t>23.6.2014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8B37552-FA41-4205-9374-CC4C95E031E5}" type="slidenum">
              <a:rPr lang="cs-CZ" smtClean="0"/>
              <a:pPr/>
              <a:t>‹#›</a:t>
            </a:fld>
            <a:endParaRPr lang="cs-CZ"/>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AF1FA20-8247-440F-B181-3EA04BB96A64}" type="datetimeFigureOut">
              <a:rPr lang="cs-CZ" smtClean="0"/>
              <a:pPr/>
              <a:t>23.6.2014</a:t>
            </a:fld>
            <a:endParaRPr lang="cs-CZ"/>
          </a:p>
        </p:txBody>
      </p:sp>
      <p:sp>
        <p:nvSpPr>
          <p:cNvPr id="6" name="Slide Number Placeholder 5"/>
          <p:cNvSpPr>
            <a:spLocks noGrp="1"/>
          </p:cNvSpPr>
          <p:nvPr>
            <p:ph type="sldNum" sz="quarter" idx="11"/>
          </p:nvPr>
        </p:nvSpPr>
        <p:spPr/>
        <p:txBody>
          <a:bodyPr/>
          <a:lstStyle/>
          <a:p>
            <a:fld id="{88B37552-FA41-4205-9374-CC4C95E031E5}" type="slidenum">
              <a:rPr lang="cs-CZ" smtClean="0"/>
              <a:pPr/>
              <a:t>‹#›</a:t>
            </a:fld>
            <a:endParaRPr lang="cs-CZ"/>
          </a:p>
        </p:txBody>
      </p:sp>
      <p:sp>
        <p:nvSpPr>
          <p:cNvPr id="7" name="Footer Placeholder 6"/>
          <p:cNvSpPr>
            <a:spLocks noGrp="1"/>
          </p:cNvSpPr>
          <p:nvPr>
            <p:ph type="ftr" sz="quarter" idx="12"/>
          </p:nvPr>
        </p:nvSpPr>
        <p:spPr/>
        <p:txBody>
          <a:bodyPr/>
          <a:lstStyle/>
          <a:p>
            <a:endParaRPr lang="cs-CZ"/>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cs-CZ" smtClean="0"/>
              <a:t>Kliknutím lze upravit styl.</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4" name="Content Placeholder 13"/>
          <p:cNvSpPr>
            <a:spLocks noGrp="1"/>
          </p:cNvSpPr>
          <p:nvPr>
            <p:ph sz="quarter" idx="13"/>
          </p:nvPr>
        </p:nvSpPr>
        <p:spPr>
          <a:xfrm>
            <a:off x="914400" y="381000"/>
            <a:ext cx="4800600" cy="59436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9" name="Date Placeholder 8"/>
          <p:cNvSpPr>
            <a:spLocks noGrp="1"/>
          </p:cNvSpPr>
          <p:nvPr>
            <p:ph type="dt" sz="half" idx="14"/>
          </p:nvPr>
        </p:nvSpPr>
        <p:spPr/>
        <p:txBody>
          <a:bodyPr/>
          <a:lstStyle/>
          <a:p>
            <a:fld id="{2AF1FA20-8247-440F-B181-3EA04BB96A64}" type="datetimeFigureOut">
              <a:rPr lang="cs-CZ" smtClean="0"/>
              <a:pPr/>
              <a:t>23.6.2014</a:t>
            </a:fld>
            <a:endParaRPr lang="cs-CZ"/>
          </a:p>
        </p:txBody>
      </p:sp>
      <p:sp>
        <p:nvSpPr>
          <p:cNvPr id="10" name="Slide Number Placeholder 9"/>
          <p:cNvSpPr>
            <a:spLocks noGrp="1"/>
          </p:cNvSpPr>
          <p:nvPr>
            <p:ph type="sldNum" sz="quarter" idx="15"/>
          </p:nvPr>
        </p:nvSpPr>
        <p:spPr/>
        <p:txBody>
          <a:bodyPr/>
          <a:lstStyle/>
          <a:p>
            <a:fld id="{88B37552-FA41-4205-9374-CC4C95E031E5}" type="slidenum">
              <a:rPr lang="cs-CZ" smtClean="0"/>
              <a:pPr/>
              <a:t>‹#›</a:t>
            </a:fld>
            <a:endParaRPr lang="cs-CZ"/>
          </a:p>
        </p:txBody>
      </p:sp>
      <p:sp>
        <p:nvSpPr>
          <p:cNvPr id="13" name="Footer Placeholder 12"/>
          <p:cNvSpPr>
            <a:spLocks noGrp="1"/>
          </p:cNvSpPr>
          <p:nvPr>
            <p:ph type="ftr" sz="quarter" idx="16"/>
          </p:nvPr>
        </p:nvSpPr>
        <p:spPr/>
        <p:txBody>
          <a:bodyPr/>
          <a:lstStyle/>
          <a:p>
            <a:endParaRPr lang="cs-CZ"/>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cs-CZ" smtClean="0"/>
              <a:t>Kliknutím lze upravit styl.</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2AF1FA20-8247-440F-B181-3EA04BB96A64}" type="datetimeFigureOut">
              <a:rPr lang="cs-CZ" smtClean="0"/>
              <a:pPr/>
              <a:t>23.6.2014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8B37552-FA41-4205-9374-CC4C95E031E5}" type="slidenum">
              <a:rPr lang="cs-CZ" smtClean="0"/>
              <a:pPr/>
              <a:t>‹#›</a:t>
            </a:fld>
            <a:endParaRPr lang="cs-CZ"/>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cs-CZ"/>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88B37552-FA41-4205-9374-CC4C95E031E5}" type="slidenum">
              <a:rPr lang="cs-CZ" smtClean="0"/>
              <a:pPr/>
              <a:t>‹#›</a:t>
            </a:fld>
            <a:endParaRPr lang="cs-CZ"/>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2AF1FA20-8247-440F-B181-3EA04BB96A64}" type="datetimeFigureOut">
              <a:rPr lang="cs-CZ" smtClean="0"/>
              <a:pPr/>
              <a:t>23.6.2014</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 Id="rId4" Type="http://schemas.openxmlformats.org/officeDocument/2006/relationships/image" Target="../media/image24.wmf"/></Relationships>
</file>

<file path=ppt/slides/_rels/slide1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9.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1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9.xml"/><Relationship Id="rId4" Type="http://schemas.openxmlformats.org/officeDocument/2006/relationships/image" Target="../media/image35.wmf"/></Relationships>
</file>

<file path=ppt/slides/_rels/slide1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5.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hyperlink" Target="http://commons.wikimedia.org/wiki/File:Soja.jpg" TargetMode="External"/><Relationship Id="rId13" Type="http://schemas.openxmlformats.org/officeDocument/2006/relationships/hyperlink" Target="http://commons.wikimedia.org/wiki/File:Produkce_caje_ve_svete_2003.PNG" TargetMode="External"/><Relationship Id="rId3" Type="http://schemas.openxmlformats.org/officeDocument/2006/relationships/hyperlink" Target="http://commons.wikimedia.org/wiki/File:Departure_Herald-Detail.jpg" TargetMode="External"/><Relationship Id="rId7" Type="http://schemas.openxmlformats.org/officeDocument/2006/relationships/hyperlink" Target="http://commons.wikimedia.org/wiki/File:Panicum_miliaceum1.jpg" TargetMode="External"/><Relationship Id="rId12" Type="http://schemas.openxmlformats.org/officeDocument/2006/relationships/hyperlink" Target="http://commons.wikimedia.org/wiki/File:Teeblaetter.jpg" TargetMode="External"/><Relationship Id="rId2" Type="http://schemas.openxmlformats.org/officeDocument/2006/relationships/hyperlink" Target="http://cs.wikipedia.org/w/index.php?title=%C4%8C%C3%ADna&amp;oldid=10993548" TargetMode="External"/><Relationship Id="rId1" Type="http://schemas.openxmlformats.org/officeDocument/2006/relationships/slideLayout" Target="../slideLayouts/slideLayout2.xml"/><Relationship Id="rId6" Type="http://schemas.openxmlformats.org/officeDocument/2006/relationships/hyperlink" Target="http://commons.wikimedia.org/wiki/File:White,_Brown,_Red_&amp;_Wild_rice.jpg" TargetMode="External"/><Relationship Id="rId11" Type="http://schemas.openxmlformats.org/officeDocument/2006/relationships/hyperlink" Target="http://commons.wikimedia.org/wiki/File:Malaysia-tea_plantation.jpg" TargetMode="External"/><Relationship Id="rId5" Type="http://schemas.openxmlformats.org/officeDocument/2006/relationships/hyperlink" Target="http://commons.wikimedia.org/wiki/File:YangtzeInThreeGorges.jpg" TargetMode="External"/><Relationship Id="rId10" Type="http://schemas.openxmlformats.org/officeDocument/2006/relationships/hyperlink" Target="http://commons.wikimedia.org/wiki/File:Tea_leaves_steeping_in_a_zhong_%C4%8Daj_05.jpg" TargetMode="External"/><Relationship Id="rId4" Type="http://schemas.openxmlformats.org/officeDocument/2006/relationships/hyperlink" Target="http://commons.wikimedia.org/wiki/File:China_1910.jpg" TargetMode="External"/><Relationship Id="rId9" Type="http://schemas.openxmlformats.org/officeDocument/2006/relationships/hyperlink" Target="http://commons.wikimedia.org/wiki/File:Camellia_sinensis_-_K%C3%B6hler%E2%80%93s_Medizinal-Pflanzen-025.jp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Mulberry_larger.jpg" TargetMode="External"/><Relationship Id="rId2" Type="http://schemas.openxmlformats.org/officeDocument/2006/relationships/hyperlink" Target="http://commons.wikimedia.org/wiki/File:Silkwormheadsm.jpg" TargetMode="External"/><Relationship Id="rId1" Type="http://schemas.openxmlformats.org/officeDocument/2006/relationships/slideLayout" Target="../slideLayouts/slideLayout2.xml"/><Relationship Id="rId4" Type="http://schemas.openxmlformats.org/officeDocument/2006/relationships/hyperlink" Target="http://commons.wikimedia.org/wiki/File:Bombyx_mori_Cocon_02.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youtube.com/watch?v=_gVkO71DLo8" TargetMode="Externa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MSOfficePNG(1).png"/>
          <p:cNvPicPr>
            <a:picLocks/>
          </p:cNvPicPr>
          <p:nvPr/>
        </p:nvPicPr>
        <p:blipFill>
          <a:blip r:embed="rId2"/>
          <a:stretch>
            <a:fillRect/>
          </a:stretch>
        </p:blipFill>
        <p:spPr>
          <a:xfrm>
            <a:off x="2064526" y="822478"/>
            <a:ext cx="4916345" cy="1068331"/>
          </a:xfrm>
          <a:prstGeom prst="rect">
            <a:avLst/>
          </a:prstGeom>
          <a:solidFill>
            <a:scrgbClr r="0" g="0" b="0">
              <a:alpha val="0"/>
            </a:scrgbClr>
          </a:solidFill>
        </p:spPr>
      </p:pic>
      <p:sp>
        <p:nvSpPr>
          <p:cNvPr id="3" name="TextovéPole 2"/>
          <p:cNvSpPr txBox="1"/>
          <p:nvPr/>
        </p:nvSpPr>
        <p:spPr>
          <a:xfrm>
            <a:off x="5922178" y="301174"/>
            <a:ext cx="2682270" cy="279406"/>
          </a:xfrm>
          <a:prstGeom prst="rect">
            <a:avLst/>
          </a:prstGeom>
          <a:noFill/>
        </p:spPr>
        <p:txBody>
          <a:bodyPr vert="horz" wrap="square" lIns="78584" tIns="39292" rIns="78584" bIns="39292" rtlCol="0">
            <a:spAutoFit/>
          </a:bodyPr>
          <a:lstStyle/>
          <a:p>
            <a:r>
              <a:rPr lang="cs-CZ" sz="1300" dirty="0">
                <a:solidFill>
                  <a:srgbClr val="000000"/>
                </a:solidFill>
                <a:latin typeface="Times New Roman - 15"/>
              </a:rPr>
              <a:t>číslo</a:t>
            </a:r>
            <a:r>
              <a:rPr lang="cs-CZ" sz="1300" dirty="0" smtClean="0">
                <a:solidFill>
                  <a:srgbClr val="000000"/>
                </a:solidFill>
                <a:latin typeface="Times New Roman - 15"/>
              </a:rPr>
              <a:t>: VY_32_INOVACE_26_16</a:t>
            </a:r>
            <a:endParaRPr lang="cs-CZ" sz="1300" dirty="0">
              <a:solidFill>
                <a:srgbClr val="000000"/>
              </a:solidFill>
              <a:latin typeface="Times New Roman - 15"/>
            </a:endParaRPr>
          </a:p>
        </p:txBody>
      </p:sp>
      <p:sp>
        <p:nvSpPr>
          <p:cNvPr id="4" name="TextovéPole 3"/>
          <p:cNvSpPr txBox="1"/>
          <p:nvPr/>
        </p:nvSpPr>
        <p:spPr>
          <a:xfrm>
            <a:off x="1035819" y="2386391"/>
            <a:ext cx="7136656" cy="3572615"/>
          </a:xfrm>
          <a:prstGeom prst="rect">
            <a:avLst/>
          </a:prstGeom>
          <a:noFill/>
        </p:spPr>
        <p:txBody>
          <a:bodyPr vert="horz" wrap="square" lIns="78584" tIns="39292" rIns="78584" bIns="39292" rtlCol="0">
            <a:spAutoFit/>
          </a:bodyPr>
          <a:lstStyle/>
          <a:p>
            <a:r>
              <a:rPr lang="cs-CZ" sz="1600" dirty="0">
                <a:solidFill>
                  <a:srgbClr val="000000"/>
                </a:solidFill>
                <a:latin typeface="Baskerville Old Face" panose="02020602080505020303" pitchFamily="18" charset="0"/>
              </a:rPr>
              <a:t>Digitální učební materiál vznikl v rámci projektu "Inovace + DVPP", </a:t>
            </a:r>
            <a:r>
              <a:rPr lang="pt-BR" sz="1600" dirty="0">
                <a:solidFill>
                  <a:srgbClr val="000000"/>
                </a:solidFill>
                <a:latin typeface="Baskerville Old Face" panose="02020602080505020303" pitchFamily="18" charset="0"/>
              </a:rPr>
              <a:t>EU peníze do škol, CZ.1.07/1.4.00/21.3768</a:t>
            </a:r>
          </a:p>
          <a:p>
            <a:endParaRPr lang="cs-CZ" sz="1600" dirty="0">
              <a:solidFill>
                <a:srgbClr val="000000"/>
              </a:solidFill>
              <a:latin typeface="Baskerville Old Face" panose="02020602080505020303" pitchFamily="18" charset="0"/>
            </a:endParaRPr>
          </a:p>
          <a:p>
            <a:endParaRPr lang="cs-CZ" sz="1300" dirty="0">
              <a:solidFill>
                <a:srgbClr val="000000"/>
              </a:solidFill>
              <a:latin typeface="Baskerville Old Face" panose="02020602080505020303" pitchFamily="18" charset="0"/>
            </a:endParaRPr>
          </a:p>
          <a:p>
            <a:r>
              <a:rPr lang="cs-CZ" sz="1600" dirty="0">
                <a:solidFill>
                  <a:srgbClr val="000000"/>
                </a:solidFill>
                <a:latin typeface="Baskerville Old Face" panose="02020602080505020303" pitchFamily="18" charset="0"/>
              </a:rPr>
              <a:t>Název</a:t>
            </a:r>
            <a:r>
              <a:rPr lang="cs-CZ" sz="1600" dirty="0" smtClean="0">
                <a:solidFill>
                  <a:srgbClr val="000000"/>
                </a:solidFill>
                <a:latin typeface="Baskerville Old Face" panose="02020602080505020303" pitchFamily="18" charset="0"/>
              </a:rPr>
              <a:t>:</a:t>
            </a:r>
            <a:r>
              <a:rPr lang="cs-CZ" sz="2000" dirty="0" smtClean="0">
                <a:solidFill>
                  <a:srgbClr val="000000"/>
                </a:solidFill>
                <a:latin typeface="Baskerville Old Face" panose="02020602080505020303" pitchFamily="18" charset="0"/>
              </a:rPr>
              <a:t> </a:t>
            </a:r>
            <a:r>
              <a:rPr lang="cs-CZ" sz="2000" b="1" u="sng" dirty="0" smtClean="0">
                <a:solidFill>
                  <a:srgbClr val="000000"/>
                </a:solidFill>
                <a:latin typeface="Baskerville Old Face" panose="02020602080505020303" pitchFamily="18" charset="0"/>
              </a:rPr>
              <a:t>Starověká Čína</a:t>
            </a:r>
            <a:endParaRPr lang="cs-CZ" sz="2000" b="1" u="sng" dirty="0">
              <a:solidFill>
                <a:srgbClr val="000000"/>
              </a:solidFill>
              <a:latin typeface="Baskerville Old Face" panose="02020602080505020303" pitchFamily="18" charset="0"/>
            </a:endParaRPr>
          </a:p>
          <a:p>
            <a:endParaRPr lang="cs-CZ" sz="1300" dirty="0">
              <a:solidFill>
                <a:srgbClr val="000000"/>
              </a:solidFill>
              <a:latin typeface="Baskerville Old Face" panose="02020602080505020303" pitchFamily="18" charset="0"/>
            </a:endParaRPr>
          </a:p>
          <a:p>
            <a:r>
              <a:rPr lang="cs-CZ" sz="1600" dirty="0">
                <a:solidFill>
                  <a:srgbClr val="000000"/>
                </a:solidFill>
                <a:latin typeface="Baskerville Old Face" panose="02020602080505020303" pitchFamily="18" charset="0"/>
              </a:rPr>
              <a:t>Autor</a:t>
            </a:r>
            <a:r>
              <a:rPr lang="cs-CZ" sz="1600" dirty="0" smtClean="0">
                <a:solidFill>
                  <a:srgbClr val="000000"/>
                </a:solidFill>
                <a:latin typeface="Baskerville Old Face" panose="02020602080505020303" pitchFamily="18" charset="0"/>
              </a:rPr>
              <a:t>: </a:t>
            </a:r>
            <a:r>
              <a:rPr lang="cs-CZ" sz="2000" dirty="0" smtClean="0">
                <a:solidFill>
                  <a:srgbClr val="000000"/>
                </a:solidFill>
                <a:latin typeface="Baskerville Old Face" panose="02020602080505020303" pitchFamily="18" charset="0"/>
              </a:rPr>
              <a:t>Mgr. Eva </a:t>
            </a:r>
            <a:r>
              <a:rPr lang="cs-CZ" sz="2000" dirty="0" err="1" smtClean="0">
                <a:solidFill>
                  <a:srgbClr val="000000"/>
                </a:solidFill>
                <a:latin typeface="Baskerville Old Face" panose="02020602080505020303" pitchFamily="18" charset="0"/>
              </a:rPr>
              <a:t>Vondrková</a:t>
            </a:r>
            <a:endParaRPr lang="cs-CZ" sz="2000" dirty="0">
              <a:solidFill>
                <a:srgbClr val="000000"/>
              </a:solidFill>
              <a:latin typeface="Baskerville Old Face" panose="02020602080505020303" pitchFamily="18" charset="0"/>
            </a:endParaRPr>
          </a:p>
          <a:p>
            <a:endParaRPr lang="cs-CZ" sz="2000" dirty="0">
              <a:solidFill>
                <a:srgbClr val="000000"/>
              </a:solidFill>
              <a:latin typeface="Baskerville Old Face" panose="02020602080505020303" pitchFamily="18" charset="0"/>
            </a:endParaRPr>
          </a:p>
          <a:p>
            <a:r>
              <a:rPr lang="cs-CZ" sz="1600" dirty="0">
                <a:solidFill>
                  <a:srgbClr val="000000"/>
                </a:solidFill>
                <a:latin typeface="Baskerville Old Face" panose="02020602080505020303" pitchFamily="18" charset="0"/>
              </a:rPr>
              <a:t>Vzdělávací oblast</a:t>
            </a:r>
            <a:r>
              <a:rPr lang="cs-CZ" sz="1600" dirty="0" smtClean="0">
                <a:solidFill>
                  <a:srgbClr val="000000"/>
                </a:solidFill>
                <a:latin typeface="Baskerville Old Face" panose="02020602080505020303" pitchFamily="18" charset="0"/>
              </a:rPr>
              <a:t>: </a:t>
            </a:r>
            <a:r>
              <a:rPr lang="cs-CZ" sz="2000" dirty="0" smtClean="0">
                <a:solidFill>
                  <a:srgbClr val="000000"/>
                </a:solidFill>
                <a:latin typeface="Baskerville Old Face" panose="02020602080505020303" pitchFamily="18" charset="0"/>
              </a:rPr>
              <a:t>Člověk a společnost</a:t>
            </a:r>
            <a:endParaRPr lang="cs-CZ" sz="2000" dirty="0">
              <a:solidFill>
                <a:srgbClr val="000000"/>
              </a:solidFill>
              <a:latin typeface="Baskerville Old Face" panose="02020602080505020303" pitchFamily="18" charset="0"/>
            </a:endParaRPr>
          </a:p>
          <a:p>
            <a:endParaRPr lang="cs-CZ" sz="2000" dirty="0">
              <a:solidFill>
                <a:srgbClr val="000000"/>
              </a:solidFill>
              <a:latin typeface="Baskerville Old Face" panose="02020602080505020303" pitchFamily="18" charset="0"/>
            </a:endParaRPr>
          </a:p>
          <a:p>
            <a:r>
              <a:rPr lang="cs-CZ" sz="1600" dirty="0">
                <a:solidFill>
                  <a:srgbClr val="000000"/>
                </a:solidFill>
                <a:latin typeface="Baskerville Old Face" panose="02020602080505020303" pitchFamily="18" charset="0"/>
              </a:rPr>
              <a:t>Předmět</a:t>
            </a:r>
            <a:r>
              <a:rPr lang="cs-CZ" sz="1600" dirty="0" smtClean="0">
                <a:solidFill>
                  <a:srgbClr val="000000"/>
                </a:solidFill>
                <a:latin typeface="Baskerville Old Face" panose="02020602080505020303" pitchFamily="18" charset="0"/>
              </a:rPr>
              <a:t>:</a:t>
            </a:r>
            <a:r>
              <a:rPr lang="cs-CZ" sz="1300" dirty="0" smtClean="0">
                <a:solidFill>
                  <a:srgbClr val="000000"/>
                </a:solidFill>
                <a:latin typeface="Baskerville Old Face" panose="02020602080505020303" pitchFamily="18" charset="0"/>
              </a:rPr>
              <a:t> </a:t>
            </a:r>
            <a:r>
              <a:rPr lang="cs-CZ" sz="2000" dirty="0" smtClean="0">
                <a:solidFill>
                  <a:srgbClr val="000000"/>
                </a:solidFill>
                <a:latin typeface="Baskerville Old Face" panose="02020602080505020303" pitchFamily="18" charset="0"/>
              </a:rPr>
              <a:t>Dějepis</a:t>
            </a:r>
            <a:endParaRPr lang="cs-CZ" sz="2000" dirty="0">
              <a:solidFill>
                <a:srgbClr val="000000"/>
              </a:solidFill>
              <a:latin typeface="Baskerville Old Face" panose="02020602080505020303" pitchFamily="18" charset="0"/>
            </a:endParaRPr>
          </a:p>
          <a:p>
            <a:endParaRPr lang="cs-CZ" sz="1300" dirty="0">
              <a:solidFill>
                <a:srgbClr val="000000"/>
              </a:solidFill>
              <a:latin typeface="Baskerville Old Face" panose="02020602080505020303" pitchFamily="18" charset="0"/>
            </a:endParaRPr>
          </a:p>
          <a:p>
            <a:r>
              <a:rPr lang="cs-CZ" sz="1600" dirty="0">
                <a:solidFill>
                  <a:srgbClr val="000000"/>
                </a:solidFill>
                <a:latin typeface="Baskerville Old Face" panose="02020602080505020303" pitchFamily="18" charset="0"/>
              </a:rPr>
              <a:t>Ročník</a:t>
            </a:r>
            <a:r>
              <a:rPr lang="cs-CZ" sz="1600" dirty="0" smtClean="0">
                <a:solidFill>
                  <a:srgbClr val="000000"/>
                </a:solidFill>
                <a:latin typeface="Baskerville Old Face" panose="02020602080505020303" pitchFamily="18" charset="0"/>
              </a:rPr>
              <a:t>: </a:t>
            </a:r>
            <a:r>
              <a:rPr lang="cs-CZ" sz="2000" dirty="0" smtClean="0">
                <a:solidFill>
                  <a:srgbClr val="000000"/>
                </a:solidFill>
                <a:latin typeface="Baskerville Old Face" panose="02020602080505020303" pitchFamily="18" charset="0"/>
              </a:rPr>
              <a:t>6. ročník</a:t>
            </a:r>
            <a:endParaRPr lang="cs-CZ" sz="2000" dirty="0">
              <a:solidFill>
                <a:srgbClr val="000000"/>
              </a:solidFill>
              <a:latin typeface="Baskerville Old Face" panose="02020602080505020303" pitchFamily="18" charset="0"/>
            </a:endParaRPr>
          </a:p>
        </p:txBody>
      </p:sp>
      <p:sp>
        <p:nvSpPr>
          <p:cNvPr id="5" name="TextovéPole 4"/>
          <p:cNvSpPr txBox="1"/>
          <p:nvPr/>
        </p:nvSpPr>
        <p:spPr>
          <a:xfrm>
            <a:off x="5292090" y="1657865"/>
            <a:ext cx="274320" cy="356350"/>
          </a:xfrm>
          <a:prstGeom prst="rect">
            <a:avLst/>
          </a:prstGeom>
          <a:noFill/>
        </p:spPr>
        <p:txBody>
          <a:bodyPr vert="horz" lIns="78584" tIns="39292" rIns="78584" bIns="39292" rtlCol="0">
            <a:spAutoFit/>
          </a:bodyPr>
          <a:lstStyle/>
          <a:p>
            <a:endParaRPr lang="cs-CZ"/>
          </a:p>
        </p:txBody>
      </p:sp>
      <p:sp>
        <p:nvSpPr>
          <p:cNvPr id="6" name="TextovéPole 5"/>
          <p:cNvSpPr txBox="1"/>
          <p:nvPr/>
        </p:nvSpPr>
        <p:spPr>
          <a:xfrm rot="10800000" flipV="1">
            <a:off x="2771762" y="1981449"/>
            <a:ext cx="3514738" cy="233240"/>
          </a:xfrm>
          <a:prstGeom prst="rect">
            <a:avLst/>
          </a:prstGeom>
          <a:noFill/>
        </p:spPr>
        <p:txBody>
          <a:bodyPr vert="horz" wrap="square" lIns="78584" tIns="39292" rIns="78584" bIns="39292" rtlCol="0">
            <a:spAutoFit/>
          </a:bodyPr>
          <a:lstStyle/>
          <a:p>
            <a:r>
              <a:rPr lang="cs-CZ" sz="1000" b="1" dirty="0">
                <a:solidFill>
                  <a:srgbClr val="000000"/>
                </a:solidFill>
                <a:latin typeface="System - 12"/>
              </a:rPr>
              <a:t>Základní škola Jindřichův Hradec I, Štítného 121</a:t>
            </a:r>
          </a:p>
        </p:txBody>
      </p:sp>
      <p:pic>
        <p:nvPicPr>
          <p:cNvPr id="10242" name="Picture 2" descr="C:\Documents and Settings\install\Local Settings\Temporary Internet Files\Content.IE5\SJOFO8HS\MC900364472[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68852" y="4005064"/>
            <a:ext cx="1824037" cy="1603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9671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endParaRPr lang="cs-CZ" dirty="0"/>
          </a:p>
        </p:txBody>
      </p:sp>
      <p:sp>
        <p:nvSpPr>
          <p:cNvPr id="11" name="Zástupný symbol pro obsah 10"/>
          <p:cNvSpPr>
            <a:spLocks noGrp="1"/>
          </p:cNvSpPr>
          <p:nvPr>
            <p:ph idx="1"/>
          </p:nvPr>
        </p:nvSpPr>
        <p:spPr>
          <a:xfrm>
            <a:off x="1043608" y="1700808"/>
            <a:ext cx="7467600" cy="4059560"/>
          </a:xfrm>
        </p:spPr>
        <p:txBody>
          <a:bodyPr/>
          <a:lstStyle/>
          <a:p>
            <a:pPr algn="just"/>
            <a:r>
              <a:rPr lang="cs-CZ" dirty="0" smtClean="0">
                <a:latin typeface="Baskerville Old Face" panose="02020602080505020303" pitchFamily="18" charset="0"/>
              </a:rPr>
              <a:t>Otevři si učebnici Dějepisu</a:t>
            </a:r>
            <a:r>
              <a:rPr lang="cs-CZ" dirty="0" smtClean="0">
                <a:latin typeface="Baskerville Old Face"/>
              </a:rPr>
              <a:t>¹ na straně 71 a přečti si článek o bourci morušovém. Pak si vypiš z textu poznámky.</a:t>
            </a:r>
          </a:p>
          <a:p>
            <a:pPr algn="just"/>
            <a:r>
              <a:rPr lang="cs-CZ" sz="2000" dirty="0" smtClean="0">
                <a:latin typeface="Baskerville Old Face"/>
              </a:rPr>
              <a:t>¹Dějepis 6 pro ZŠ a víceletá gymnázia, nakladatelství Fraus, Plzeň 2007.</a:t>
            </a:r>
            <a:endParaRPr lang="cs-CZ" sz="2000" dirty="0">
              <a:latin typeface="Baskerville Old Face" panose="02020602080505020303" pitchFamily="18" charset="0"/>
            </a:endParaRPr>
          </a:p>
        </p:txBody>
      </p:sp>
      <p:sp>
        <p:nvSpPr>
          <p:cNvPr id="6" name="Tlačítko akce: Informace 5">
            <a:hlinkClick r:id="" action="ppaction://noaction" highlightClick="1"/>
          </p:cNvPr>
          <p:cNvSpPr/>
          <p:nvPr/>
        </p:nvSpPr>
        <p:spPr>
          <a:xfrm>
            <a:off x="724964" y="476672"/>
            <a:ext cx="1042416" cy="1042416"/>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194" name="Picture 2" descr="C:\Documents and Settings\install\Local Settings\Temporary Internet Files\Content.IE5\BZCYHJXB\MC900404483[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48264" y="3717032"/>
            <a:ext cx="1873250" cy="1857375"/>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Documents and Settings\install\Local Settings\Temporary Internet Files\Content.IE5\51IGXRLY\MC900404561[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323" y="3933056"/>
            <a:ext cx="1673225" cy="1863725"/>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C:\Documents and Settings\install\Local Settings\Temporary Internet Files\Content.IE5\7LA17I0C\MC900404563[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38304" y="183659"/>
            <a:ext cx="983210" cy="16284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3969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219200" y="4624754"/>
            <a:ext cx="7817296" cy="404446"/>
          </a:xfrm>
        </p:spPr>
        <p:txBody>
          <a:bodyPr/>
          <a:lstStyle/>
          <a:p>
            <a:pPr algn="ctr"/>
            <a:r>
              <a:rPr lang="cs-CZ" sz="2800" dirty="0" smtClean="0">
                <a:latin typeface="Baskerville Old Face" panose="02020602080505020303" pitchFamily="18" charset="0"/>
              </a:rPr>
              <a:t>   </a:t>
            </a:r>
            <a:r>
              <a:rPr lang="cs-CZ" sz="2800" u="sng" dirty="0" smtClean="0">
                <a:latin typeface="Baskerville Old Face" panose="02020602080505020303" pitchFamily="18" charset="0"/>
              </a:rPr>
              <a:t>VELKÁ ČÍNSKÁ ZEĎ</a:t>
            </a:r>
            <a:endParaRPr lang="cs-CZ" sz="2800" u="sng" dirty="0">
              <a:latin typeface="Baskerville Old Face" panose="02020602080505020303" pitchFamily="18" charset="0"/>
            </a:endParaRPr>
          </a:p>
        </p:txBody>
      </p:sp>
      <p:sp>
        <p:nvSpPr>
          <p:cNvPr id="5" name="Zástupný symbol pro obrázek 4"/>
          <p:cNvSpPr>
            <a:spLocks noGrp="1"/>
          </p:cNvSpPr>
          <p:nvPr>
            <p:ph type="pic" idx="1"/>
          </p:nvPr>
        </p:nvSpPr>
        <p:spPr/>
      </p:sp>
      <p:sp>
        <p:nvSpPr>
          <p:cNvPr id="6" name="Zástupný symbol pro text 5"/>
          <p:cNvSpPr>
            <a:spLocks noGrp="1"/>
          </p:cNvSpPr>
          <p:nvPr>
            <p:ph type="body" sz="half" idx="2"/>
          </p:nvPr>
        </p:nvSpPr>
        <p:spPr>
          <a:xfrm>
            <a:off x="263798" y="5029200"/>
            <a:ext cx="8880202" cy="1828800"/>
          </a:xfrm>
        </p:spPr>
        <p:txBody>
          <a:bodyPr>
            <a:normAutofit/>
          </a:bodyPr>
          <a:lstStyle/>
          <a:p>
            <a:pPr algn="just"/>
            <a:r>
              <a:rPr lang="cs-CZ" sz="2800" dirty="0" smtClean="0">
                <a:latin typeface="Baskerville Old Face" panose="02020602080505020303" pitchFamily="18" charset="0"/>
              </a:rPr>
              <a:t>Před nájezdy kočovných kmenů chránila Čínu mohutná zeď postavená z kamene a hlíny. Táhne se podél severních hranic v délce 4 800 km, je vysoká 11 m a široká 7,5 m (mohlo po ní jet vedle sebe 5 jezdců na koni).</a:t>
            </a:r>
            <a:endParaRPr lang="cs-CZ" sz="2800" dirty="0">
              <a:latin typeface="Baskerville Old Face" panose="02020602080505020303" pitchFamily="18" charset="0"/>
            </a:endParaRPr>
          </a:p>
        </p:txBody>
      </p:sp>
      <p:pic>
        <p:nvPicPr>
          <p:cNvPr id="2053" name="Picture 5" descr="C:\Documents and Settings\install\Local Settings\Temporary Internet Files\Content.IE5\LFUXXE11\MP900414073[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3798" y="0"/>
            <a:ext cx="5976664" cy="4149080"/>
          </a:xfrm>
          <a:prstGeom prst="rect">
            <a:avLst/>
          </a:prstGeom>
          <a:noFill/>
          <a:ln w="38100" cmpd="sng">
            <a:solidFill>
              <a:schemeClr val="tx1"/>
            </a:solidFill>
          </a:ln>
          <a:extLst>
            <a:ext uri="{909E8E84-426E-40DD-AFC4-6F175D3DCCD1}">
              <a14:hiddenFill xmlns:a14="http://schemas.microsoft.com/office/drawing/2010/main" xmlns="">
                <a:solidFill>
                  <a:srgbClr val="FFFFFF"/>
                </a:solidFill>
              </a14:hiddenFill>
            </a:ext>
          </a:extLst>
        </p:spPr>
      </p:pic>
      <p:pic>
        <p:nvPicPr>
          <p:cNvPr id="2054" name="Picture 6" descr="C:\Documents and Settings\install\Local Settings\Temporary Internet Files\Content.IE5\BF3H0867\MP900401466[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0"/>
            <a:ext cx="3851920" cy="2398588"/>
          </a:xfrm>
          <a:prstGeom prst="rect">
            <a:avLst/>
          </a:prstGeom>
          <a:noFill/>
          <a:ln w="38100" cmpd="sng">
            <a:solidFill>
              <a:schemeClr val="tx1"/>
            </a:solidFill>
          </a:ln>
          <a:extLst>
            <a:ext uri="{909E8E84-426E-40DD-AFC4-6F175D3DCCD1}">
              <a14:hiddenFill xmlns:a14="http://schemas.microsoft.com/office/drawing/2010/main" xmlns="">
                <a:solidFill>
                  <a:srgbClr val="FFFFFF"/>
                </a:solidFill>
              </a14:hiddenFill>
            </a:ext>
          </a:extLst>
        </p:spPr>
      </p:pic>
      <p:pic>
        <p:nvPicPr>
          <p:cNvPr id="2056" name="Picture 8" descr="C:\Documents and Settings\install\Local Settings\Temporary Internet Files\Content.IE5\3QI1E4MW\MC900215093[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0462" y="2159494"/>
            <a:ext cx="2903538" cy="2205610"/>
          </a:xfrm>
          <a:prstGeom prst="rect">
            <a:avLst/>
          </a:prstGeom>
          <a:noFill/>
          <a:ln w="38100" cmpd="sng">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8562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a:p>
        </p:txBody>
      </p:sp>
      <p:sp>
        <p:nvSpPr>
          <p:cNvPr id="5" name="Zástupný symbol pro obrázek 4"/>
          <p:cNvSpPr>
            <a:spLocks noGrp="1"/>
          </p:cNvSpPr>
          <p:nvPr>
            <p:ph type="pic" idx="1"/>
          </p:nvPr>
        </p:nvSpPr>
        <p:spPr/>
      </p:sp>
      <p:sp>
        <p:nvSpPr>
          <p:cNvPr id="6" name="Zástupný symbol pro text 5"/>
          <p:cNvSpPr>
            <a:spLocks noGrp="1"/>
          </p:cNvSpPr>
          <p:nvPr>
            <p:ph type="body" sz="half" idx="2"/>
          </p:nvPr>
        </p:nvSpPr>
        <p:spPr>
          <a:xfrm>
            <a:off x="323528" y="5029200"/>
            <a:ext cx="8496944" cy="1371600"/>
          </a:xfrm>
        </p:spPr>
        <p:txBody>
          <a:bodyPr>
            <a:normAutofit/>
          </a:bodyPr>
          <a:lstStyle/>
          <a:p>
            <a:pPr algn="just"/>
            <a:r>
              <a:rPr lang="cs-CZ" sz="2800" dirty="0" smtClean="0">
                <a:latin typeface="Baskerville Old Face" panose="02020602080505020303" pitchFamily="18" charset="0"/>
              </a:rPr>
              <a:t>Zeď stavěly milióny lidí. Ti, kteří přímo při práci zemřeli, byli ve zdi také pohřbeni. Číňané věřili, že jejich duchové zeď chrání před nepřáteli.</a:t>
            </a:r>
            <a:endParaRPr lang="cs-CZ" sz="2800" dirty="0">
              <a:latin typeface="Baskerville Old Face" panose="02020602080505020303" pitchFamily="18" charset="0"/>
            </a:endParaRPr>
          </a:p>
        </p:txBody>
      </p:sp>
      <p:pic>
        <p:nvPicPr>
          <p:cNvPr id="3074" name="Picture 2" descr="C:\Documents and Settings\install\Local Settings\Temporary Internet Files\Content.IE5\SJOFO8HS\MC900324216[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79303" y="2564904"/>
            <a:ext cx="2962058" cy="2323777"/>
          </a:xfrm>
          <a:prstGeom prst="rect">
            <a:avLst/>
          </a:prstGeom>
          <a:noFill/>
          <a:ln w="38100" cmpd="sng">
            <a:solidFill>
              <a:schemeClr val="tx1"/>
            </a:solidFill>
          </a:ln>
          <a:extLst>
            <a:ext uri="{909E8E84-426E-40DD-AFC4-6F175D3DCCD1}">
              <a14:hiddenFill xmlns:a14="http://schemas.microsoft.com/office/drawing/2010/main" xmlns="">
                <a:solidFill>
                  <a:srgbClr val="FFFFFF"/>
                </a:solidFill>
              </a14:hiddenFill>
            </a:ext>
          </a:extLst>
        </p:spPr>
      </p:pic>
      <p:pic>
        <p:nvPicPr>
          <p:cNvPr id="3075" name="Picture 3" descr="C:\Documents and Settings\install\Local Settings\Temporary Internet Files\Content.IE5\BZCYHJXB\MC900195216[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130"/>
            <a:ext cx="2808312" cy="2564774"/>
          </a:xfrm>
          <a:prstGeom prst="rect">
            <a:avLst/>
          </a:prstGeom>
          <a:noFill/>
          <a:ln w="38100" cmpd="sng">
            <a:solidFill>
              <a:schemeClr val="tx1"/>
            </a:solidFill>
          </a:ln>
          <a:extLst>
            <a:ext uri="{909E8E84-426E-40DD-AFC4-6F175D3DCCD1}">
              <a14:hiddenFill xmlns:a14="http://schemas.microsoft.com/office/drawing/2010/main" xmlns="">
                <a:solidFill>
                  <a:srgbClr val="FFFFFF"/>
                </a:solidFill>
              </a14:hiddenFill>
            </a:ext>
          </a:extLst>
        </p:spPr>
      </p:pic>
      <p:pic>
        <p:nvPicPr>
          <p:cNvPr id="3077" name="Picture 5" descr="C:\Documents and Settings\install\Local Settings\Temporary Internet Files\Content.IE5\5DMPANTV\MP900427603[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9628" y="130"/>
            <a:ext cx="5899791" cy="5013046"/>
          </a:xfrm>
          <a:prstGeom prst="rect">
            <a:avLst/>
          </a:prstGeom>
          <a:noFill/>
          <a:ln w="38100" cmpd="sng">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75883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800" dirty="0" smtClean="0">
                <a:latin typeface="Baskerville Old Face" panose="02020602080505020303" pitchFamily="18" charset="0"/>
              </a:rPr>
              <a:t>                   </a:t>
            </a:r>
            <a:r>
              <a:rPr lang="cs-CZ" sz="2800" u="sng" dirty="0" smtClean="0">
                <a:latin typeface="Baskerville Old Face" panose="02020602080505020303" pitchFamily="18" charset="0"/>
              </a:rPr>
              <a:t>PÍSMO</a:t>
            </a:r>
            <a:endParaRPr lang="cs-CZ" sz="2800" u="sng" dirty="0">
              <a:latin typeface="Baskerville Old Face" panose="02020602080505020303" pitchFamily="18" charset="0"/>
            </a:endParaRPr>
          </a:p>
        </p:txBody>
      </p:sp>
      <p:sp>
        <p:nvSpPr>
          <p:cNvPr id="3" name="Zástupný symbol pro obrázek 2"/>
          <p:cNvSpPr>
            <a:spLocks noGrp="1"/>
          </p:cNvSpPr>
          <p:nvPr>
            <p:ph type="pic" idx="1"/>
          </p:nvPr>
        </p:nvSpPr>
        <p:spPr/>
      </p:sp>
      <p:sp>
        <p:nvSpPr>
          <p:cNvPr id="4" name="Zástupný symbol pro text 3"/>
          <p:cNvSpPr>
            <a:spLocks noGrp="1"/>
          </p:cNvSpPr>
          <p:nvPr>
            <p:ph type="body" sz="half" idx="2"/>
          </p:nvPr>
        </p:nvSpPr>
        <p:spPr>
          <a:xfrm>
            <a:off x="179512" y="5029200"/>
            <a:ext cx="8964488" cy="1712168"/>
          </a:xfrm>
        </p:spPr>
        <p:txBody>
          <a:bodyPr>
            <a:normAutofit lnSpcReduction="10000"/>
          </a:bodyPr>
          <a:lstStyle/>
          <a:p>
            <a:pPr algn="just"/>
            <a:r>
              <a:rPr lang="cs-CZ" sz="2800" dirty="0" smtClean="0">
                <a:latin typeface="Baskerville Old Face" panose="02020602080505020303" pitchFamily="18" charset="0"/>
              </a:rPr>
              <a:t>Čínské písmo bylo původně obrázkové (=piktogramy). Časem se obrázky zjednodušily ve </a:t>
            </a:r>
            <a:r>
              <a:rPr lang="cs-CZ" sz="2800" b="1" u="sng" dirty="0" smtClean="0">
                <a:latin typeface="Baskerville Old Face" panose="02020602080505020303" pitchFamily="18" charset="0"/>
              </a:rPr>
              <a:t>znaky</a:t>
            </a:r>
            <a:r>
              <a:rPr lang="cs-CZ" sz="2800" dirty="0" smtClean="0">
                <a:latin typeface="Baskerville Old Face" panose="02020602080505020303" pitchFamily="18" charset="0"/>
              </a:rPr>
              <a:t>, které se užívají dodnes. Znaků je </a:t>
            </a:r>
            <a:r>
              <a:rPr lang="cs-CZ" sz="2800" b="1" u="sng" dirty="0" smtClean="0">
                <a:latin typeface="Baskerville Old Face" panose="02020602080505020303" pitchFamily="18" charset="0"/>
              </a:rPr>
              <a:t>50 tisíc</a:t>
            </a:r>
            <a:r>
              <a:rPr lang="cs-CZ" sz="2800" dirty="0" smtClean="0">
                <a:latin typeface="Baskerville Old Face" panose="02020602080505020303" pitchFamily="18" charset="0"/>
              </a:rPr>
              <a:t>, ale pro běžnou potřebu stačí znalost </a:t>
            </a:r>
            <a:r>
              <a:rPr lang="cs-CZ" sz="2800" b="1" u="sng" dirty="0" smtClean="0">
                <a:latin typeface="Baskerville Old Face" panose="02020602080505020303" pitchFamily="18" charset="0"/>
              </a:rPr>
              <a:t>3 tisíc </a:t>
            </a:r>
            <a:r>
              <a:rPr lang="cs-CZ" sz="2800" dirty="0" smtClean="0">
                <a:latin typeface="Baskerville Old Face" panose="02020602080505020303" pitchFamily="18" charset="0"/>
              </a:rPr>
              <a:t>znaků.</a:t>
            </a:r>
            <a:endParaRPr lang="cs-CZ" sz="2800" dirty="0">
              <a:latin typeface="Baskerville Old Face" panose="02020602080505020303" pitchFamily="18" charset="0"/>
            </a:endParaRPr>
          </a:p>
        </p:txBody>
      </p:sp>
      <p:pic>
        <p:nvPicPr>
          <p:cNvPr id="4098" name="Picture 2" descr="C:\Documents and Settings\install\Local Settings\Temporary Internet Files\Content.IE5\51IGXRLY\MC900404525[1].wm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620688"/>
            <a:ext cx="2450530" cy="3441058"/>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Documents and Settings\install\Local Settings\Temporary Internet Files\Content.IE5\7LA17I0C\MC900404529[1].wm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63334" y="620688"/>
            <a:ext cx="1824690" cy="3441058"/>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Documents and Settings\install\Local Settings\Temporary Internet Files\Content.IE5\H0YIJ6FJ\MC900404527[1].wm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94538" y="836712"/>
            <a:ext cx="1869950" cy="3225034"/>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C:\Documents and Settings\install\Local Settings\Temporary Internet Files\Content.IE5\Z29EQEV8\MC900404523[1].wm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23528" y="620688"/>
            <a:ext cx="2448272" cy="3441058"/>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descr="C:\Documents and Settings\install\Local Settings\Temporary Internet Files\Content.IE5\2O8LVURR\MC900404473[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10550" y="4127500"/>
            <a:ext cx="1879600" cy="933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9392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9200" y="4624754"/>
            <a:ext cx="7529264" cy="404446"/>
          </a:xfrm>
        </p:spPr>
        <p:txBody>
          <a:bodyPr/>
          <a:lstStyle/>
          <a:p>
            <a:pPr algn="ctr"/>
            <a:r>
              <a:rPr lang="cs-CZ" sz="2800" b="0" dirty="0" smtClean="0">
                <a:latin typeface="Baskerville Old Face" panose="02020602080505020303" pitchFamily="18" charset="0"/>
              </a:rPr>
              <a:t> </a:t>
            </a:r>
            <a:r>
              <a:rPr lang="cs-CZ" sz="2800" u="sng" dirty="0" smtClean="0">
                <a:latin typeface="Baskerville Old Face" panose="02020602080505020303" pitchFamily="18" charset="0"/>
              </a:rPr>
              <a:t>VYNÁLEZY ČÍŇANŮ</a:t>
            </a:r>
            <a:endParaRPr lang="cs-CZ" sz="2800" u="sng" dirty="0">
              <a:latin typeface="Baskerville Old Face" panose="02020602080505020303" pitchFamily="18" charset="0"/>
            </a:endParaRPr>
          </a:p>
        </p:txBody>
      </p:sp>
      <p:sp>
        <p:nvSpPr>
          <p:cNvPr id="3" name="Zástupný symbol pro obrázek 2"/>
          <p:cNvSpPr>
            <a:spLocks noGrp="1"/>
          </p:cNvSpPr>
          <p:nvPr>
            <p:ph type="pic" idx="1"/>
          </p:nvPr>
        </p:nvSpPr>
        <p:spPr/>
      </p:sp>
      <p:sp>
        <p:nvSpPr>
          <p:cNvPr id="4" name="Zástupný symbol pro text 3"/>
          <p:cNvSpPr>
            <a:spLocks noGrp="1"/>
          </p:cNvSpPr>
          <p:nvPr>
            <p:ph type="body" sz="half" idx="2"/>
          </p:nvPr>
        </p:nvSpPr>
        <p:spPr>
          <a:xfrm>
            <a:off x="1219200" y="5029200"/>
            <a:ext cx="7385248" cy="1496144"/>
          </a:xfrm>
        </p:spPr>
        <p:txBody>
          <a:bodyPr numCol="2">
            <a:noAutofit/>
          </a:bodyPr>
          <a:lstStyle/>
          <a:p>
            <a:pPr marL="457200" indent="-457200">
              <a:buFont typeface="Wingdings" panose="05000000000000000000" pitchFamily="2" charset="2"/>
              <a:buChar char="v"/>
            </a:pPr>
            <a:r>
              <a:rPr lang="cs-CZ" sz="2800" dirty="0" smtClean="0">
                <a:latin typeface="Baskerville Old Face" panose="02020602080505020303" pitchFamily="18" charset="0"/>
              </a:rPr>
              <a:t>Papír                         </a:t>
            </a:r>
          </a:p>
          <a:p>
            <a:pPr marL="457200" indent="-457200">
              <a:buFont typeface="Wingdings" panose="05000000000000000000" pitchFamily="2" charset="2"/>
              <a:buChar char="v"/>
            </a:pPr>
            <a:r>
              <a:rPr lang="cs-CZ" sz="2800" dirty="0" smtClean="0">
                <a:latin typeface="Baskerville Old Face" panose="02020602080505020303" pitchFamily="18" charset="0"/>
              </a:rPr>
              <a:t>Střelný prach</a:t>
            </a:r>
          </a:p>
          <a:p>
            <a:pPr marL="457200" indent="-457200">
              <a:buFont typeface="Wingdings" panose="05000000000000000000" pitchFamily="2" charset="2"/>
              <a:buChar char="v"/>
            </a:pPr>
            <a:r>
              <a:rPr lang="cs-CZ" sz="2800" dirty="0" smtClean="0">
                <a:latin typeface="Baskerville Old Face" panose="02020602080505020303" pitchFamily="18" charset="0"/>
              </a:rPr>
              <a:t>Kompas</a:t>
            </a:r>
          </a:p>
          <a:p>
            <a:pPr marL="457200" indent="-457200">
              <a:buFont typeface="Wingdings" panose="05000000000000000000" pitchFamily="2" charset="2"/>
              <a:buChar char="v"/>
            </a:pPr>
            <a:r>
              <a:rPr lang="cs-CZ" sz="2800" dirty="0" smtClean="0">
                <a:latin typeface="Baskerville Old Face" panose="02020602080505020303" pitchFamily="18" charset="0"/>
              </a:rPr>
              <a:t>Porcelán</a:t>
            </a:r>
          </a:p>
          <a:p>
            <a:pPr marL="457200" indent="-457200">
              <a:buFont typeface="Wingdings" panose="05000000000000000000" pitchFamily="2" charset="2"/>
              <a:buChar char="v"/>
            </a:pPr>
            <a:r>
              <a:rPr lang="cs-CZ" sz="2800" dirty="0" smtClean="0">
                <a:latin typeface="Baskerville Old Face" panose="02020602080505020303" pitchFamily="18" charset="0"/>
              </a:rPr>
              <a:t>Hedvábí</a:t>
            </a:r>
          </a:p>
          <a:p>
            <a:endParaRPr lang="cs-CZ" sz="2800" dirty="0">
              <a:latin typeface="Baskerville Old Face" panose="02020602080505020303" pitchFamily="18" charset="0"/>
            </a:endParaRPr>
          </a:p>
        </p:txBody>
      </p:sp>
      <p:pic>
        <p:nvPicPr>
          <p:cNvPr id="5122" name="Picture 2" descr="C:\Documents and Settings\install\Local Settings\Temporary Internet Files\Content.IE5\B6WXS8B5\MC900404493[1].wm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31640" y="2132856"/>
            <a:ext cx="2583904" cy="1997373"/>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Documents and Settings\install\Local Settings\Temporary Internet Files\Content.IE5\BF3H0867\MC900404565[1].wm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4008" y="908720"/>
            <a:ext cx="2304256" cy="2592288"/>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C:\Documents and Settings\install\Local Settings\Temporary Internet Files\Content.IE5\PILJGSA4\MC9002543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4288" y="249114"/>
            <a:ext cx="1787525" cy="131921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cuments"/>
          <p:cNvSpPr>
            <a:spLocks noEditPoints="1" noChangeArrowheads="1"/>
          </p:cNvSpPr>
          <p:nvPr/>
        </p:nvSpPr>
        <p:spPr bwMode="auto">
          <a:xfrm>
            <a:off x="7573962" y="2204864"/>
            <a:ext cx="1352550" cy="180975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xmlns="" val="2814215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546405" y="5212997"/>
            <a:ext cx="7239000" cy="1143000"/>
          </a:xfrm>
        </p:spPr>
        <p:txBody>
          <a:bodyPr/>
          <a:lstStyle/>
          <a:p>
            <a:endParaRPr lang="cs-CZ" dirty="0"/>
          </a:p>
        </p:txBody>
      </p:sp>
      <p:sp>
        <p:nvSpPr>
          <p:cNvPr id="9" name="Zástupný symbol pro text 8"/>
          <p:cNvSpPr>
            <a:spLocks noGrp="1"/>
          </p:cNvSpPr>
          <p:nvPr>
            <p:ph type="body" idx="1"/>
          </p:nvPr>
        </p:nvSpPr>
        <p:spPr>
          <a:xfrm>
            <a:off x="1219200" y="620688"/>
            <a:ext cx="3733800" cy="753960"/>
          </a:xfrm>
        </p:spPr>
        <p:txBody>
          <a:bodyPr>
            <a:noAutofit/>
          </a:bodyPr>
          <a:lstStyle/>
          <a:p>
            <a:pPr algn="ctr"/>
            <a:r>
              <a:rPr lang="cs-CZ" sz="2800" dirty="0" smtClean="0">
                <a:latin typeface="Baskerville Old Face" panose="02020602080505020303" pitchFamily="18" charset="0"/>
              </a:rPr>
              <a:t>PŮVOD NÁZVU ČÍNA</a:t>
            </a:r>
            <a:endParaRPr lang="cs-CZ" sz="2800" dirty="0">
              <a:latin typeface="Baskerville Old Face" panose="02020602080505020303" pitchFamily="18" charset="0"/>
            </a:endParaRPr>
          </a:p>
        </p:txBody>
      </p:sp>
      <p:sp>
        <p:nvSpPr>
          <p:cNvPr id="10" name="Zástupný symbol pro text 9"/>
          <p:cNvSpPr>
            <a:spLocks noGrp="1"/>
          </p:cNvSpPr>
          <p:nvPr>
            <p:ph type="body" sz="quarter" idx="3"/>
          </p:nvPr>
        </p:nvSpPr>
        <p:spPr>
          <a:xfrm>
            <a:off x="5105400" y="548680"/>
            <a:ext cx="3735267" cy="936104"/>
          </a:xfrm>
        </p:spPr>
        <p:txBody>
          <a:bodyPr>
            <a:noAutofit/>
          </a:bodyPr>
          <a:lstStyle/>
          <a:p>
            <a:pPr algn="ctr"/>
            <a:r>
              <a:rPr lang="cs-CZ" sz="2800" dirty="0" smtClean="0">
                <a:latin typeface="Baskerville Old Face" panose="02020602080505020303" pitchFamily="18" charset="0"/>
              </a:rPr>
              <a:t>ZVLÁŠTNOST ČÍNSKÝCH STAVEB</a:t>
            </a:r>
            <a:endParaRPr lang="cs-CZ" sz="2800" dirty="0">
              <a:latin typeface="Baskerville Old Face" panose="02020602080505020303" pitchFamily="18" charset="0"/>
            </a:endParaRPr>
          </a:p>
        </p:txBody>
      </p:sp>
      <p:sp>
        <p:nvSpPr>
          <p:cNvPr id="11" name="Zástupný symbol pro obsah 10"/>
          <p:cNvSpPr>
            <a:spLocks noGrp="1"/>
          </p:cNvSpPr>
          <p:nvPr>
            <p:ph sz="quarter" idx="13"/>
          </p:nvPr>
        </p:nvSpPr>
        <p:spPr>
          <a:xfrm>
            <a:off x="1003149" y="1484784"/>
            <a:ext cx="3730752" cy="3408432"/>
          </a:xfrm>
        </p:spPr>
        <p:txBody>
          <a:bodyPr/>
          <a:lstStyle/>
          <a:p>
            <a:r>
              <a:rPr lang="cs-CZ" dirty="0" smtClean="0">
                <a:latin typeface="Baskerville Old Face" panose="02020602080505020303" pitchFamily="18" charset="0"/>
              </a:rPr>
              <a:t>Podle dynastie </a:t>
            </a:r>
            <a:r>
              <a:rPr lang="cs-CZ" b="1" u="sng" dirty="0" err="1" smtClean="0">
                <a:latin typeface="Baskerville Old Face" panose="02020602080505020303" pitchFamily="18" charset="0"/>
              </a:rPr>
              <a:t>Čchin</a:t>
            </a:r>
            <a:r>
              <a:rPr lang="cs-CZ" dirty="0" smtClean="0">
                <a:latin typeface="Baskerville Old Face" panose="02020602080505020303" pitchFamily="18" charset="0"/>
              </a:rPr>
              <a:t> byl stát pojmenován Čína.</a:t>
            </a:r>
          </a:p>
          <a:p>
            <a:r>
              <a:rPr lang="cs-CZ" dirty="0" smtClean="0">
                <a:latin typeface="Baskerville Old Face" panose="02020602080505020303" pitchFamily="18" charset="0"/>
              </a:rPr>
              <a:t>Vládcové užívali titul </a:t>
            </a:r>
            <a:r>
              <a:rPr lang="cs-CZ" b="1" u="sng" dirty="0" smtClean="0">
                <a:latin typeface="Baskerville Old Face" panose="02020602080505020303" pitchFamily="18" charset="0"/>
              </a:rPr>
              <a:t>císař.</a:t>
            </a:r>
            <a:endParaRPr lang="cs-CZ" b="1" u="sng" dirty="0">
              <a:latin typeface="Baskerville Old Face" panose="02020602080505020303" pitchFamily="18" charset="0"/>
            </a:endParaRPr>
          </a:p>
        </p:txBody>
      </p:sp>
      <p:sp>
        <p:nvSpPr>
          <p:cNvPr id="12" name="Zástupný symbol pro obsah 11"/>
          <p:cNvSpPr>
            <a:spLocks noGrp="1"/>
          </p:cNvSpPr>
          <p:nvPr>
            <p:ph sz="quarter" idx="14"/>
          </p:nvPr>
        </p:nvSpPr>
        <p:spPr>
          <a:xfrm>
            <a:off x="5102352" y="1628799"/>
            <a:ext cx="3730752" cy="3592423"/>
          </a:xfrm>
        </p:spPr>
        <p:txBody>
          <a:bodyPr/>
          <a:lstStyle/>
          <a:p>
            <a:r>
              <a:rPr lang="cs-CZ" dirty="0" smtClean="0">
                <a:latin typeface="Baskerville Old Face" panose="02020602080505020303" pitchFamily="18" charset="0"/>
              </a:rPr>
              <a:t>Některé čínské stavby mají </a:t>
            </a:r>
            <a:r>
              <a:rPr lang="cs-CZ" b="1" u="sng" dirty="0" smtClean="0">
                <a:latin typeface="Baskerville Old Face" panose="02020602080505020303" pitchFamily="18" charset="0"/>
              </a:rPr>
              <a:t>stupňovitou</a:t>
            </a:r>
            <a:r>
              <a:rPr lang="cs-CZ" dirty="0" smtClean="0">
                <a:latin typeface="Baskerville Old Face" panose="02020602080505020303" pitchFamily="18" charset="0"/>
              </a:rPr>
              <a:t> a </a:t>
            </a:r>
            <a:r>
              <a:rPr lang="cs-CZ" b="1" u="sng" dirty="0" smtClean="0">
                <a:latin typeface="Baskerville Old Face" panose="02020602080505020303" pitchFamily="18" charset="0"/>
              </a:rPr>
              <a:t>převislou střechu</a:t>
            </a:r>
            <a:r>
              <a:rPr lang="cs-CZ" dirty="0" smtClean="0">
                <a:latin typeface="Baskerville Old Face" panose="02020602080505020303" pitchFamily="18" charset="0"/>
              </a:rPr>
              <a:t>, jejíž </a:t>
            </a:r>
            <a:r>
              <a:rPr lang="cs-CZ" b="1" u="sng" dirty="0" smtClean="0">
                <a:latin typeface="Baskerville Old Face" panose="02020602080505020303" pitchFamily="18" charset="0"/>
              </a:rPr>
              <a:t>rohy jsou zvednuty</a:t>
            </a:r>
            <a:r>
              <a:rPr lang="cs-CZ" dirty="0" smtClean="0">
                <a:latin typeface="Baskerville Old Face" panose="02020602080505020303" pitchFamily="18" charset="0"/>
              </a:rPr>
              <a:t>.</a:t>
            </a:r>
            <a:endParaRPr lang="cs-CZ" dirty="0">
              <a:latin typeface="Baskerville Old Face" panose="02020602080505020303" pitchFamily="18" charset="0"/>
            </a:endParaRPr>
          </a:p>
        </p:txBody>
      </p:sp>
      <p:pic>
        <p:nvPicPr>
          <p:cNvPr id="6146" name="Picture 2" descr="C:\Documents and Settings\install\Local Settings\Temporary Internet Files\Content.IE5\Z29EQEV8\MC900436832[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3933056"/>
            <a:ext cx="1352550"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Documents and Settings\install\Local Settings\Temporary Internet Files\Content.IE5\H0YIJ6FJ\MC900404511[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60435" y="3852206"/>
            <a:ext cx="1403350" cy="1835150"/>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C:\Documents and Settings\install\Local Settings\Temporary Internet Files\Content.IE5\Z29EQEV8\MC900404449[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48264" y="3429000"/>
            <a:ext cx="1787525" cy="1835150"/>
          </a:xfrm>
          <a:prstGeom prst="rect">
            <a:avLst/>
          </a:prstGeom>
          <a:noFill/>
          <a:extLst>
            <a:ext uri="{909E8E84-426E-40DD-AFC4-6F175D3DCCD1}">
              <a14:hiddenFill xmlns:a14="http://schemas.microsoft.com/office/drawing/2010/main" xmlns="">
                <a:solidFill>
                  <a:srgbClr val="FFFFFF"/>
                </a:solidFill>
              </a14:hiddenFill>
            </a:ext>
          </a:extLst>
        </p:spPr>
      </p:pic>
      <p:pic>
        <p:nvPicPr>
          <p:cNvPr id="6149" name="Picture 5" descr="C:\Documents and Settings\install\Local Settings\Temporary Internet Files\Content.IE5\2O8LVURR\MC900404451[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04048" y="3623204"/>
            <a:ext cx="1819275" cy="1400175"/>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C:\Documents and Settings\install\Local Settings\Temporary Internet Files\Content.IE5\KG1RPTMU\MC900404441[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32180" y="5187068"/>
            <a:ext cx="1825625" cy="1368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0543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algn="ctr"/>
            <a:r>
              <a:rPr lang="cs-CZ" sz="2800" dirty="0" smtClean="0">
                <a:latin typeface="Baskerville Old Face" panose="02020602080505020303" pitchFamily="18" charset="0"/>
              </a:rPr>
              <a:t>KONTROLNÍ OTÁZKY</a:t>
            </a:r>
            <a:endParaRPr lang="cs-CZ" sz="2800" dirty="0">
              <a:latin typeface="Baskerville Old Face" panose="02020602080505020303" pitchFamily="18" charset="0"/>
            </a:endParaRPr>
          </a:p>
        </p:txBody>
      </p:sp>
      <p:sp>
        <p:nvSpPr>
          <p:cNvPr id="8" name="Zástupný symbol pro text 7"/>
          <p:cNvSpPr>
            <a:spLocks noGrp="1"/>
          </p:cNvSpPr>
          <p:nvPr>
            <p:ph type="body" sz="half" idx="2"/>
          </p:nvPr>
        </p:nvSpPr>
        <p:spPr/>
        <p:txBody>
          <a:bodyPr/>
          <a:lstStyle/>
          <a:p>
            <a:endParaRPr lang="cs-CZ" dirty="0"/>
          </a:p>
        </p:txBody>
      </p:sp>
      <p:sp>
        <p:nvSpPr>
          <p:cNvPr id="9" name="Zástupný symbol pro obsah 8"/>
          <p:cNvSpPr>
            <a:spLocks noGrp="1"/>
          </p:cNvSpPr>
          <p:nvPr>
            <p:ph sz="quarter" idx="13"/>
          </p:nvPr>
        </p:nvSpPr>
        <p:spPr/>
        <p:txBody>
          <a:bodyPr/>
          <a:lstStyle/>
          <a:p>
            <a:pPr marL="514350" indent="-514350">
              <a:buFont typeface="+mj-lt"/>
              <a:buAutoNum type="arabicPeriod"/>
            </a:pPr>
            <a:r>
              <a:rPr lang="cs-CZ" dirty="0" smtClean="0">
                <a:latin typeface="Baskerville Old Face" panose="02020602080505020303" pitchFamily="18" charset="0"/>
              </a:rPr>
              <a:t>Jak dlouho trvá nepřetržitě čínská civilizace?</a:t>
            </a:r>
          </a:p>
          <a:p>
            <a:pPr marL="514350" indent="-514350">
              <a:buFont typeface="+mj-lt"/>
              <a:buAutoNum type="arabicPeriod"/>
            </a:pPr>
            <a:r>
              <a:rPr lang="cs-CZ" dirty="0" smtClean="0">
                <a:latin typeface="Baskerville Old Face" panose="02020602080505020303" pitchFamily="18" charset="0"/>
              </a:rPr>
              <a:t>Podél jakých dvou řek se rozvinula čínská civilizace?</a:t>
            </a:r>
          </a:p>
          <a:p>
            <a:pPr marL="514350" indent="-514350">
              <a:buFont typeface="+mj-lt"/>
              <a:buAutoNum type="arabicPeriod"/>
            </a:pPr>
            <a:r>
              <a:rPr lang="cs-CZ" dirty="0" smtClean="0">
                <a:latin typeface="Baskerville Old Face" panose="02020602080505020303" pitchFamily="18" charset="0"/>
              </a:rPr>
              <a:t>Které plodiny kromě běžných obilovin pěstovali Číňané?</a:t>
            </a:r>
          </a:p>
          <a:p>
            <a:pPr marL="514350" indent="-514350">
              <a:buFont typeface="+mj-lt"/>
              <a:buAutoNum type="arabicPeriod"/>
            </a:pPr>
            <a:r>
              <a:rPr lang="cs-CZ" dirty="0" smtClean="0">
                <a:latin typeface="Baskerville Old Face" panose="02020602080505020303" pitchFamily="18" charset="0"/>
              </a:rPr>
              <a:t>Jaký rod sjednotil Čínu?</a:t>
            </a:r>
          </a:p>
          <a:p>
            <a:pPr marL="514350" indent="-514350">
              <a:buFont typeface="+mj-lt"/>
              <a:buAutoNum type="arabicPeriod"/>
            </a:pPr>
            <a:r>
              <a:rPr lang="cs-CZ" dirty="0" smtClean="0">
                <a:latin typeface="Baskerville Old Face" panose="02020602080505020303" pitchFamily="18" charset="0"/>
              </a:rPr>
              <a:t>Co víš o Velké čínské zdi?</a:t>
            </a:r>
          </a:p>
          <a:p>
            <a:pPr marL="514350" indent="-514350">
              <a:buFont typeface="+mj-lt"/>
              <a:buAutoNum type="arabicPeriod"/>
            </a:pPr>
            <a:r>
              <a:rPr lang="cs-CZ" dirty="0" smtClean="0">
                <a:latin typeface="Baskerville Old Face" panose="02020602080505020303" pitchFamily="18" charset="0"/>
              </a:rPr>
              <a:t>Které vynálezy Číňanů používáme dodnes?</a:t>
            </a:r>
          </a:p>
          <a:p>
            <a:pPr marL="514350" indent="-514350">
              <a:buFont typeface="+mj-lt"/>
              <a:buAutoNum type="arabicPeriod"/>
            </a:pPr>
            <a:r>
              <a:rPr lang="cs-CZ" dirty="0" smtClean="0">
                <a:latin typeface="Baskerville Old Face" panose="02020602080505020303" pitchFamily="18" charset="0"/>
              </a:rPr>
              <a:t>Z čeho se vyrábělo hedvábí?</a:t>
            </a:r>
            <a:endParaRPr lang="cs-CZ" dirty="0">
              <a:latin typeface="Baskerville Old Face" panose="02020602080505020303" pitchFamily="18" charset="0"/>
            </a:endParaRPr>
          </a:p>
        </p:txBody>
      </p:sp>
      <p:sp>
        <p:nvSpPr>
          <p:cNvPr id="10" name="Tlačítko akce: Nápověda 9">
            <a:hlinkClick r:id="" action="ppaction://noaction" highlightClick="1"/>
          </p:cNvPr>
          <p:cNvSpPr/>
          <p:nvPr/>
        </p:nvSpPr>
        <p:spPr>
          <a:xfrm>
            <a:off x="6690220" y="1988840"/>
            <a:ext cx="1042416" cy="10424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90220" y="3432175"/>
            <a:ext cx="10668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24087" y="4869160"/>
            <a:ext cx="10668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355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15000" y="116633"/>
            <a:ext cx="3008313" cy="936104"/>
          </a:xfrm>
        </p:spPr>
        <p:txBody>
          <a:bodyPr/>
          <a:lstStyle/>
          <a:p>
            <a:pPr algn="ctr"/>
            <a:r>
              <a:rPr lang="cs-CZ" sz="2800" dirty="0" smtClean="0">
                <a:latin typeface="Baskerville Old Face" panose="02020602080505020303" pitchFamily="18" charset="0"/>
              </a:rPr>
              <a:t>ŘEŠENÍ</a:t>
            </a:r>
            <a:endParaRPr lang="cs-CZ" sz="2800" dirty="0">
              <a:latin typeface="Baskerville Old Face" panose="02020602080505020303" pitchFamily="18" charset="0"/>
            </a:endParaRPr>
          </a:p>
        </p:txBody>
      </p:sp>
      <p:sp>
        <p:nvSpPr>
          <p:cNvPr id="3" name="Zástupný symbol pro text 2"/>
          <p:cNvSpPr>
            <a:spLocks noGrp="1"/>
          </p:cNvSpPr>
          <p:nvPr>
            <p:ph type="body" sz="half" idx="2"/>
          </p:nvPr>
        </p:nvSpPr>
        <p:spPr/>
        <p:txBody>
          <a:bodyPr/>
          <a:lstStyle/>
          <a:p>
            <a:endParaRPr lang="cs-CZ" dirty="0"/>
          </a:p>
        </p:txBody>
      </p:sp>
      <p:sp>
        <p:nvSpPr>
          <p:cNvPr id="4" name="Zástupný symbol pro obsah 3"/>
          <p:cNvSpPr>
            <a:spLocks noGrp="1"/>
          </p:cNvSpPr>
          <p:nvPr>
            <p:ph sz="quarter" idx="13"/>
          </p:nvPr>
        </p:nvSpPr>
        <p:spPr/>
        <p:txBody>
          <a:bodyPr/>
          <a:lstStyle/>
          <a:p>
            <a:pPr marL="514350" indent="-514350">
              <a:buFont typeface="+mj-lt"/>
              <a:buAutoNum type="arabicPeriod"/>
            </a:pPr>
            <a:r>
              <a:rPr lang="cs-CZ" dirty="0" smtClean="0">
                <a:latin typeface="Baskerville Old Face" panose="02020602080505020303" pitchFamily="18" charset="0"/>
              </a:rPr>
              <a:t>4 tisíce let.</a:t>
            </a:r>
          </a:p>
          <a:p>
            <a:pPr marL="514350" indent="-514350">
              <a:buFont typeface="+mj-lt"/>
              <a:buAutoNum type="arabicPeriod"/>
            </a:pPr>
            <a:r>
              <a:rPr lang="cs-CZ" dirty="0" smtClean="0">
                <a:latin typeface="Baskerville Old Face" panose="02020602080505020303" pitchFamily="18" charset="0"/>
              </a:rPr>
              <a:t>Žluté řeky a Dlouhé řeky.</a:t>
            </a:r>
          </a:p>
          <a:p>
            <a:pPr marL="514350" indent="-514350">
              <a:buFont typeface="+mj-lt"/>
              <a:buAutoNum type="arabicPeriod"/>
            </a:pPr>
            <a:r>
              <a:rPr lang="cs-CZ" dirty="0" smtClean="0">
                <a:latin typeface="Baskerville Old Face" panose="02020602080505020303" pitchFamily="18" charset="0"/>
              </a:rPr>
              <a:t>Rýže, sója, čajovník, moruše.</a:t>
            </a:r>
          </a:p>
          <a:p>
            <a:pPr marL="514350" indent="-514350">
              <a:buFont typeface="+mj-lt"/>
              <a:buAutoNum type="arabicPeriod"/>
            </a:pPr>
            <a:r>
              <a:rPr lang="cs-CZ" dirty="0" smtClean="0">
                <a:latin typeface="Baskerville Old Face" panose="02020602080505020303" pitchFamily="18" charset="0"/>
              </a:rPr>
              <a:t>Dynastie </a:t>
            </a:r>
            <a:r>
              <a:rPr lang="cs-CZ" dirty="0" err="1" smtClean="0">
                <a:latin typeface="Baskerville Old Face" panose="02020602080505020303" pitchFamily="18" charset="0"/>
              </a:rPr>
              <a:t>Čchin</a:t>
            </a:r>
            <a:r>
              <a:rPr lang="cs-CZ" dirty="0" smtClean="0">
                <a:latin typeface="Baskerville Old Face" panose="02020602080505020303" pitchFamily="18" charset="0"/>
              </a:rPr>
              <a:t>.</a:t>
            </a:r>
          </a:p>
          <a:p>
            <a:pPr marL="514350" indent="-514350">
              <a:buFont typeface="+mj-lt"/>
              <a:buAutoNum type="arabicPeriod"/>
            </a:pPr>
            <a:r>
              <a:rPr lang="cs-CZ" dirty="0" smtClean="0">
                <a:latin typeface="Baskerville Old Face" panose="02020602080505020303" pitchFamily="18" charset="0"/>
              </a:rPr>
              <a:t>Zařazena mezi nových 7 divů, dlouhá 4 800 km, 11 m vysoká, 7,5 m široká…</a:t>
            </a:r>
          </a:p>
          <a:p>
            <a:pPr marL="514350" indent="-514350">
              <a:buFont typeface="+mj-lt"/>
              <a:buAutoNum type="arabicPeriod"/>
            </a:pPr>
            <a:r>
              <a:rPr lang="cs-CZ" dirty="0" smtClean="0">
                <a:latin typeface="Baskerville Old Face" panose="02020602080505020303" pitchFamily="18" charset="0"/>
              </a:rPr>
              <a:t>Porcelán, papír, hedvábí, kompas, střelný prach.</a:t>
            </a:r>
          </a:p>
          <a:p>
            <a:pPr marL="514350" indent="-514350">
              <a:buFont typeface="+mj-lt"/>
              <a:buAutoNum type="arabicPeriod"/>
            </a:pPr>
            <a:r>
              <a:rPr lang="cs-CZ" dirty="0" smtClean="0">
                <a:latin typeface="Baskerville Old Face" panose="02020602080505020303" pitchFamily="18" charset="0"/>
              </a:rPr>
              <a:t>Z kokonu bource morušového.</a:t>
            </a:r>
          </a:p>
          <a:p>
            <a:pPr marL="514350" indent="-514350">
              <a:buFont typeface="+mj-lt"/>
              <a:buAutoNum type="arabicPeriod"/>
            </a:pPr>
            <a:endParaRPr lang="cs-CZ" dirty="0" smtClean="0">
              <a:latin typeface="Baskerville Old Face" panose="02020602080505020303" pitchFamily="18" charset="0"/>
            </a:endParaRPr>
          </a:p>
          <a:p>
            <a:pPr marL="514350" indent="-514350">
              <a:buFont typeface="+mj-lt"/>
              <a:buAutoNum type="arabicPeriod"/>
            </a:pPr>
            <a:endParaRPr lang="cs-CZ" dirty="0" smtClean="0">
              <a:latin typeface="Baskerville Old Face" panose="02020602080505020303" pitchFamily="18" charset="0"/>
            </a:endParaRPr>
          </a:p>
          <a:p>
            <a:pPr marL="514350" indent="-514350">
              <a:buFont typeface="+mj-lt"/>
              <a:buAutoNum type="arabicPeriod"/>
            </a:pPr>
            <a:endParaRPr lang="cs-CZ" dirty="0" smtClean="0">
              <a:latin typeface="Baskerville Old Face" panose="02020602080505020303" pitchFamily="18" charset="0"/>
            </a:endParaRPr>
          </a:p>
          <a:p>
            <a:pPr marL="514350" indent="-514350">
              <a:buFont typeface="+mj-lt"/>
              <a:buAutoNum type="arabicPeriod"/>
            </a:pPr>
            <a:endParaRPr lang="cs-CZ" dirty="0">
              <a:latin typeface="Baskerville Old Face" panose="02020602080505020303" pitchFamily="18" charset="0"/>
            </a:endParaRPr>
          </a:p>
        </p:txBody>
      </p:sp>
      <p:pic>
        <p:nvPicPr>
          <p:cNvPr id="8194" name="Picture 2" descr="C:\Documents and Settings\install\Local Settings\Temporary Internet Files\Content.IE5\B6WXS8B5\MC900405724[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4208" y="1916832"/>
            <a:ext cx="1955800" cy="1704975"/>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Documents and Settings\install\Local Settings\Temporary Internet Files\Content.IE5\BF3H0867\MC900404707[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65900" y="3937000"/>
            <a:ext cx="1838325" cy="158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485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endParaRPr lang="cs-CZ"/>
          </a:p>
        </p:txBody>
      </p:sp>
      <p:sp>
        <p:nvSpPr>
          <p:cNvPr id="8" name="Zástupný symbol pro obsah 7"/>
          <p:cNvSpPr>
            <a:spLocks noGrp="1"/>
          </p:cNvSpPr>
          <p:nvPr>
            <p:ph idx="1"/>
          </p:nvPr>
        </p:nvSpPr>
        <p:spPr>
          <a:xfrm>
            <a:off x="1219200" y="908720"/>
            <a:ext cx="7467600" cy="5472608"/>
          </a:xfrm>
        </p:spPr>
        <p:txBody>
          <a:bodyPr>
            <a:normAutofit/>
          </a:bodyPr>
          <a:lstStyle/>
          <a:p>
            <a:r>
              <a:rPr lang="cs-CZ" sz="1200" dirty="0">
                <a:latin typeface="Baskerville Old Face" panose="02020602080505020303" pitchFamily="18" charset="0"/>
              </a:rPr>
              <a:t>BEDNAŘÍKOVÁ, Jarmila, Lubor KYSUČAN a Marie FEJFUŠOVÁ. Dějepis: vzdělávací oblast Člověk a společnost. 2. vyd. Brno: Nová škola, 2011, s. 58-59. Duhová řada. ISBN 978-80-7289-291-4. </a:t>
            </a:r>
          </a:p>
          <a:p>
            <a:r>
              <a:rPr lang="cs-CZ" sz="1200" dirty="0">
                <a:latin typeface="Baskerville Old Face" panose="02020602080505020303" pitchFamily="18" charset="0"/>
              </a:rPr>
              <a:t>MICHOVSKÝ, Václav. Dějepis: pravěk a starověk pro základní školy. Vyd. 4., v Práci 1. Praha: Práce, 1995, 71 s. Učebnice pro základní školy (Práce). ISBN 80-208-0337-8. </a:t>
            </a:r>
          </a:p>
          <a:p>
            <a:r>
              <a:rPr lang="cs-CZ" sz="1200" dirty="0">
                <a:latin typeface="Baskerville Old Face" panose="02020602080505020303" pitchFamily="18" charset="0"/>
              </a:rPr>
              <a:t>Wikipedie: Otevřená encyklopedie: Čína [online]. c2013 [citováno 2. 02. 2014]. Dostupný z WWW: </a:t>
            </a:r>
            <a:r>
              <a:rPr lang="cs-CZ" sz="1200" dirty="0" smtClean="0">
                <a:latin typeface="Baskerville Old Face" panose="02020602080505020303" pitchFamily="18" charset="0"/>
                <a:hlinkClick r:id="rId2"/>
              </a:rPr>
              <a:t>http</a:t>
            </a:r>
            <a:r>
              <a:rPr lang="cs-CZ" sz="1200" dirty="0">
                <a:latin typeface="Baskerville Old Face" panose="02020602080505020303" pitchFamily="18" charset="0"/>
                <a:hlinkClick r:id="rId2"/>
              </a:rPr>
              <a:t>://cs.wikipedia.org/w/index.php?title=%</a:t>
            </a:r>
            <a:r>
              <a:rPr lang="cs-CZ" sz="1200" dirty="0" smtClean="0">
                <a:latin typeface="Baskerville Old Face" panose="02020602080505020303" pitchFamily="18" charset="0"/>
                <a:hlinkClick r:id="rId2"/>
              </a:rPr>
              <a:t>C4%8C%C3%ADna&amp;oldid=10993548</a:t>
            </a:r>
            <a:endParaRPr lang="cs-CZ" sz="1200" dirty="0">
              <a:latin typeface="Baskerville Old Face" panose="02020602080505020303" pitchFamily="18" charset="0"/>
            </a:endParaRPr>
          </a:p>
          <a:p>
            <a:r>
              <a:rPr lang="cs-CZ" sz="1200" dirty="0" smtClean="0">
                <a:latin typeface="Baskerville Old Face" panose="02020602080505020303" pitchFamily="18" charset="0"/>
              </a:rPr>
              <a:t>Obrázek ze s</a:t>
            </a:r>
            <a:r>
              <a:rPr lang="cs-CZ" sz="1200" dirty="0" smtClean="0">
                <a:latin typeface="Baskerville Old Face" panose="02020602080505020303" pitchFamily="18" charset="0"/>
              </a:rPr>
              <a:t>trany 3 byl stažen 2. 2. 2014:</a:t>
            </a:r>
            <a:endParaRPr lang="cs-CZ" sz="1200" dirty="0" smtClean="0">
              <a:latin typeface="Baskerville Old Face" panose="02020602080505020303" pitchFamily="18" charset="0"/>
            </a:endParaRPr>
          </a:p>
          <a:p>
            <a:r>
              <a:rPr lang="cs-CZ" sz="1200" dirty="0">
                <a:latin typeface="Baskerville Old Face" panose="02020602080505020303" pitchFamily="18" charset="0"/>
                <a:hlinkClick r:id="rId3"/>
              </a:rPr>
              <a:t>http://</a:t>
            </a:r>
            <a:r>
              <a:rPr lang="cs-CZ" sz="1200" dirty="0" smtClean="0">
                <a:latin typeface="Baskerville Old Face" panose="02020602080505020303" pitchFamily="18" charset="0"/>
                <a:hlinkClick r:id="rId3"/>
              </a:rPr>
              <a:t>commons.wikimedia.org/wiki/File:Departure_Herald-Detail.jpg</a:t>
            </a:r>
            <a:endParaRPr lang="cs-CZ" sz="1200" dirty="0" smtClean="0">
              <a:latin typeface="Baskerville Old Face" panose="02020602080505020303" pitchFamily="18" charset="0"/>
            </a:endParaRPr>
          </a:p>
          <a:p>
            <a:r>
              <a:rPr lang="cs-CZ" sz="1200" dirty="0" smtClean="0">
                <a:latin typeface="Baskerville Old Face" panose="02020602080505020303" pitchFamily="18" charset="0"/>
              </a:rPr>
              <a:t>Obrázek ze strany 4 byl stažen 2. 2. 2014:</a:t>
            </a:r>
            <a:endParaRPr lang="cs-CZ" sz="1200" dirty="0" smtClean="0">
              <a:latin typeface="Baskerville Old Face" panose="02020602080505020303" pitchFamily="18" charset="0"/>
            </a:endParaRPr>
          </a:p>
          <a:p>
            <a:r>
              <a:rPr lang="cs-CZ" sz="1200" dirty="0">
                <a:latin typeface="Baskerville Old Face" panose="02020602080505020303" pitchFamily="18" charset="0"/>
                <a:hlinkClick r:id="rId4"/>
              </a:rPr>
              <a:t>http://</a:t>
            </a:r>
            <a:r>
              <a:rPr lang="cs-CZ" sz="1200" dirty="0" smtClean="0">
                <a:latin typeface="Baskerville Old Face" panose="02020602080505020303" pitchFamily="18" charset="0"/>
                <a:hlinkClick r:id="rId4"/>
              </a:rPr>
              <a:t>commons.wikimedia.org/wiki/File:China_1910.jpg</a:t>
            </a:r>
            <a:endParaRPr lang="cs-CZ" sz="1200" dirty="0" smtClean="0">
              <a:latin typeface="Baskerville Old Face" panose="02020602080505020303" pitchFamily="18" charset="0"/>
            </a:endParaRPr>
          </a:p>
          <a:p>
            <a:r>
              <a:rPr lang="cs-CZ" sz="1200" dirty="0" smtClean="0">
                <a:latin typeface="Baskerville Old Face" panose="02020602080505020303" pitchFamily="18" charset="0"/>
              </a:rPr>
              <a:t>Obráze</a:t>
            </a:r>
            <a:r>
              <a:rPr lang="cs-CZ" sz="1200" dirty="0" smtClean="0">
                <a:latin typeface="Baskerville Old Face" panose="02020602080505020303" pitchFamily="18" charset="0"/>
              </a:rPr>
              <a:t>k ze s</a:t>
            </a:r>
            <a:r>
              <a:rPr lang="cs-CZ" sz="1200" dirty="0" smtClean="0">
                <a:latin typeface="Baskerville Old Face" panose="02020602080505020303" pitchFamily="18" charset="0"/>
              </a:rPr>
              <a:t>trany 5 byl stažen 2. 2. 2014:</a:t>
            </a:r>
            <a:endParaRPr lang="cs-CZ" sz="1200" dirty="0" smtClean="0">
              <a:latin typeface="Baskerville Old Face" panose="02020602080505020303" pitchFamily="18" charset="0"/>
            </a:endParaRPr>
          </a:p>
          <a:p>
            <a:r>
              <a:rPr lang="cs-CZ" sz="1200" dirty="0">
                <a:latin typeface="Baskerville Old Face" panose="02020602080505020303" pitchFamily="18" charset="0"/>
                <a:hlinkClick r:id="rId5"/>
              </a:rPr>
              <a:t>http://</a:t>
            </a:r>
            <a:r>
              <a:rPr lang="cs-CZ" sz="1200" dirty="0" smtClean="0">
                <a:latin typeface="Baskerville Old Face" panose="02020602080505020303" pitchFamily="18" charset="0"/>
                <a:hlinkClick r:id="rId5"/>
              </a:rPr>
              <a:t>commons.wikimedia.org/wiki/File:YangtzeInThreeGorges.jpg</a:t>
            </a:r>
            <a:endParaRPr lang="cs-CZ" sz="1200" dirty="0" smtClean="0">
              <a:latin typeface="Baskerville Old Face" panose="02020602080505020303" pitchFamily="18" charset="0"/>
            </a:endParaRPr>
          </a:p>
          <a:p>
            <a:r>
              <a:rPr lang="cs-CZ" sz="1200" dirty="0" smtClean="0">
                <a:latin typeface="Baskerville Old Face" panose="02020602080505020303" pitchFamily="18" charset="0"/>
              </a:rPr>
              <a:t>Obrázky ze strany 6 byly staženy 2. 2. 2014:</a:t>
            </a:r>
            <a:endParaRPr lang="cs-CZ" sz="1200" dirty="0" smtClean="0">
              <a:latin typeface="Baskerville Old Face" panose="02020602080505020303" pitchFamily="18" charset="0"/>
            </a:endParaRPr>
          </a:p>
          <a:p>
            <a:r>
              <a:rPr lang="cs-CZ" sz="1200" dirty="0">
                <a:latin typeface="Baskerville Old Face" panose="02020602080505020303" pitchFamily="18" charset="0"/>
                <a:hlinkClick r:id="rId6"/>
              </a:rPr>
              <a:t>http://commons.wikimedia.org/wiki/File:White,_Brown,_Red_%</a:t>
            </a:r>
            <a:r>
              <a:rPr lang="cs-CZ" sz="1200" dirty="0" smtClean="0">
                <a:latin typeface="Baskerville Old Face" panose="02020602080505020303" pitchFamily="18" charset="0"/>
                <a:hlinkClick r:id="rId6"/>
              </a:rPr>
              <a:t>26_Wild_rice.jpg</a:t>
            </a:r>
            <a:endParaRPr lang="cs-CZ" sz="1200" dirty="0" smtClean="0">
              <a:latin typeface="Baskerville Old Face" panose="02020602080505020303" pitchFamily="18" charset="0"/>
            </a:endParaRPr>
          </a:p>
          <a:p>
            <a:r>
              <a:rPr lang="cs-CZ" sz="1200" dirty="0">
                <a:latin typeface="Baskerville Old Face" panose="02020602080505020303" pitchFamily="18" charset="0"/>
                <a:hlinkClick r:id="rId7"/>
              </a:rPr>
              <a:t>http://</a:t>
            </a:r>
            <a:r>
              <a:rPr lang="cs-CZ" sz="1200" dirty="0" smtClean="0">
                <a:latin typeface="Baskerville Old Face" panose="02020602080505020303" pitchFamily="18" charset="0"/>
                <a:hlinkClick r:id="rId7"/>
              </a:rPr>
              <a:t>commons.wikimedia.org/wiki/File:Panicum_miliaceum1.jpg</a:t>
            </a:r>
            <a:endParaRPr lang="cs-CZ" sz="1200" dirty="0" smtClean="0">
              <a:latin typeface="Baskerville Old Face" panose="02020602080505020303" pitchFamily="18" charset="0"/>
            </a:endParaRPr>
          </a:p>
          <a:p>
            <a:r>
              <a:rPr lang="cs-CZ" sz="1200" dirty="0">
                <a:latin typeface="Baskerville Old Face" panose="02020602080505020303" pitchFamily="18" charset="0"/>
                <a:hlinkClick r:id="rId8"/>
              </a:rPr>
              <a:t>http://</a:t>
            </a:r>
            <a:r>
              <a:rPr lang="cs-CZ" sz="1200" dirty="0" smtClean="0">
                <a:latin typeface="Baskerville Old Face" panose="02020602080505020303" pitchFamily="18" charset="0"/>
                <a:hlinkClick r:id="rId8"/>
              </a:rPr>
              <a:t>commons.wikimedia.org/wiki/File:Soja.jpg</a:t>
            </a:r>
            <a:endParaRPr lang="cs-CZ" sz="1200" dirty="0" smtClean="0">
              <a:latin typeface="Baskerville Old Face" panose="02020602080505020303" pitchFamily="18" charset="0"/>
            </a:endParaRPr>
          </a:p>
          <a:p>
            <a:r>
              <a:rPr lang="cs-CZ" sz="1200" dirty="0">
                <a:latin typeface="Baskerville Old Face" panose="02020602080505020303" pitchFamily="18" charset="0"/>
                <a:hlinkClick r:id="rId9"/>
              </a:rPr>
              <a:t>http://commons.wikimedia.org/wiki/File:Camellia_sinensis_-_</a:t>
            </a:r>
            <a:r>
              <a:rPr lang="cs-CZ" sz="1200" dirty="0" smtClean="0">
                <a:latin typeface="Baskerville Old Face" panose="02020602080505020303" pitchFamily="18" charset="0"/>
                <a:hlinkClick r:id="rId9"/>
              </a:rPr>
              <a:t>K%C3%B6hler%E2%80%93s_Medizinal-Pflanzen-025.jpg</a:t>
            </a:r>
            <a:endParaRPr lang="cs-CZ" sz="1200" dirty="0" smtClean="0">
              <a:latin typeface="Baskerville Old Face" panose="02020602080505020303" pitchFamily="18" charset="0"/>
            </a:endParaRPr>
          </a:p>
          <a:p>
            <a:r>
              <a:rPr lang="cs-CZ" sz="1200" dirty="0" smtClean="0">
                <a:latin typeface="Baskerville Old Face" panose="02020602080505020303" pitchFamily="18" charset="0"/>
              </a:rPr>
              <a:t>Obrázky ze strany 7 byly staženy 2. 2. 2014:</a:t>
            </a:r>
            <a:endParaRPr lang="cs-CZ" sz="1200" dirty="0" smtClean="0">
              <a:latin typeface="Baskerville Old Face" panose="02020602080505020303" pitchFamily="18" charset="0"/>
            </a:endParaRPr>
          </a:p>
          <a:p>
            <a:r>
              <a:rPr lang="cs-CZ" sz="1200" dirty="0">
                <a:latin typeface="Baskerville Old Face" panose="02020602080505020303" pitchFamily="18" charset="0"/>
                <a:hlinkClick r:id="rId10"/>
              </a:rPr>
              <a:t>http://commons.wikimedia.org/wiki/File:Tea_leaves_steeping_in_a_zhong_%</a:t>
            </a:r>
            <a:r>
              <a:rPr lang="cs-CZ" sz="1200" dirty="0" smtClean="0">
                <a:latin typeface="Baskerville Old Face" panose="02020602080505020303" pitchFamily="18" charset="0"/>
                <a:hlinkClick r:id="rId10"/>
              </a:rPr>
              <a:t>C4%8Daj_05.jpg</a:t>
            </a:r>
            <a:endParaRPr lang="cs-CZ" sz="1200" dirty="0" smtClean="0">
              <a:latin typeface="Baskerville Old Face" panose="02020602080505020303" pitchFamily="18" charset="0"/>
            </a:endParaRPr>
          </a:p>
          <a:p>
            <a:r>
              <a:rPr lang="cs-CZ" sz="1200" dirty="0">
                <a:latin typeface="Baskerville Old Face" panose="02020602080505020303" pitchFamily="18" charset="0"/>
                <a:hlinkClick r:id="rId11"/>
              </a:rPr>
              <a:t>http://</a:t>
            </a:r>
            <a:r>
              <a:rPr lang="cs-CZ" sz="1200" dirty="0" smtClean="0">
                <a:latin typeface="Baskerville Old Face" panose="02020602080505020303" pitchFamily="18" charset="0"/>
                <a:hlinkClick r:id="rId11"/>
              </a:rPr>
              <a:t>commons.wikimedia.org/wiki/File:Malaysia-tea_plantation.jpg</a:t>
            </a:r>
            <a:endParaRPr lang="cs-CZ" sz="1200" dirty="0" smtClean="0">
              <a:latin typeface="Baskerville Old Face" panose="02020602080505020303" pitchFamily="18" charset="0"/>
            </a:endParaRPr>
          </a:p>
          <a:p>
            <a:r>
              <a:rPr lang="cs-CZ" sz="1200" dirty="0">
                <a:latin typeface="Baskerville Old Face" panose="02020602080505020303" pitchFamily="18" charset="0"/>
                <a:hlinkClick r:id="rId12"/>
              </a:rPr>
              <a:t>http://</a:t>
            </a:r>
            <a:r>
              <a:rPr lang="cs-CZ" sz="1200" dirty="0" smtClean="0">
                <a:latin typeface="Baskerville Old Face" panose="02020602080505020303" pitchFamily="18" charset="0"/>
                <a:hlinkClick r:id="rId12"/>
              </a:rPr>
              <a:t>commons.wikimedia.org/wiki/File:Teeblaetter.jpg</a:t>
            </a:r>
            <a:endParaRPr lang="cs-CZ" sz="1200" dirty="0" smtClean="0">
              <a:latin typeface="Baskerville Old Face" panose="02020602080505020303" pitchFamily="18" charset="0"/>
            </a:endParaRPr>
          </a:p>
          <a:p>
            <a:r>
              <a:rPr lang="cs-CZ" sz="1200" dirty="0" smtClean="0">
                <a:latin typeface="Baskerville Old Face" panose="02020602080505020303" pitchFamily="18" charset="0"/>
              </a:rPr>
              <a:t>Obrázek ze strany 8 byl stažen 2. 2. 2014:</a:t>
            </a:r>
            <a:endParaRPr lang="cs-CZ" sz="1200" dirty="0" smtClean="0">
              <a:latin typeface="Baskerville Old Face" panose="02020602080505020303" pitchFamily="18" charset="0"/>
            </a:endParaRPr>
          </a:p>
          <a:p>
            <a:r>
              <a:rPr lang="cs-CZ" sz="1200" dirty="0">
                <a:latin typeface="Baskerville Old Face" panose="02020602080505020303" pitchFamily="18" charset="0"/>
                <a:hlinkClick r:id="rId13"/>
              </a:rPr>
              <a:t>http://</a:t>
            </a:r>
            <a:r>
              <a:rPr lang="cs-CZ" sz="1200" dirty="0" smtClean="0">
                <a:latin typeface="Baskerville Old Face" panose="02020602080505020303" pitchFamily="18" charset="0"/>
                <a:hlinkClick r:id="rId13"/>
              </a:rPr>
              <a:t>commons.wikimedia.org/wiki/File:Produkce_caje_ve_svete_2003.PNG</a:t>
            </a:r>
            <a:endParaRPr lang="cs-CZ" sz="1200" dirty="0" smtClean="0">
              <a:latin typeface="Baskerville Old Face" panose="02020602080505020303" pitchFamily="18" charset="0"/>
            </a:endParaRPr>
          </a:p>
          <a:p>
            <a:r>
              <a:rPr lang="cs-CZ" sz="1200" dirty="0" smtClean="0">
                <a:latin typeface="Baskerville Old Face" panose="02020602080505020303" pitchFamily="18" charset="0"/>
              </a:rPr>
              <a:t>Obrázky </a:t>
            </a:r>
            <a:r>
              <a:rPr lang="cs-CZ" sz="1200" smtClean="0">
                <a:latin typeface="Baskerville Old Face" panose="02020602080505020303" pitchFamily="18" charset="0"/>
              </a:rPr>
              <a:t>z Klipartu</a:t>
            </a:r>
            <a:endParaRPr lang="cs-CZ" sz="1200" dirty="0" smtClean="0">
              <a:latin typeface="Baskerville Old Face" panose="02020602080505020303" pitchFamily="18" charset="0"/>
            </a:endParaRPr>
          </a:p>
          <a:p>
            <a:endParaRPr lang="cs-CZ" sz="1200" dirty="0" smtClean="0">
              <a:latin typeface="Baskerville Old Face" panose="02020602080505020303" pitchFamily="18" charset="0"/>
            </a:endParaRPr>
          </a:p>
          <a:p>
            <a:endParaRPr lang="cs-CZ" sz="1200" dirty="0" smtClean="0">
              <a:latin typeface="Baskerville Old Face" panose="02020602080505020303" pitchFamily="18" charset="0"/>
            </a:endParaRPr>
          </a:p>
          <a:p>
            <a:endParaRPr lang="cs-CZ" sz="1200" dirty="0" smtClean="0">
              <a:latin typeface="Baskerville Old Face" panose="02020602080505020303" pitchFamily="18" charset="0"/>
            </a:endParaRPr>
          </a:p>
          <a:p>
            <a:endParaRPr lang="cs-CZ" sz="1200" dirty="0" smtClean="0">
              <a:latin typeface="Baskerville Old Face" panose="02020602080505020303" pitchFamily="18" charset="0"/>
            </a:endParaRPr>
          </a:p>
          <a:p>
            <a:endParaRPr lang="cs-CZ" sz="1200" dirty="0" smtClean="0">
              <a:latin typeface="Baskerville Old Face" panose="02020602080505020303" pitchFamily="18" charset="0"/>
            </a:endParaRPr>
          </a:p>
          <a:p>
            <a:endParaRPr lang="cs-CZ" sz="1200" dirty="0" smtClean="0">
              <a:latin typeface="Baskerville Old Face" panose="02020602080505020303" pitchFamily="18" charset="0"/>
            </a:endParaRPr>
          </a:p>
          <a:p>
            <a:endParaRPr lang="cs-CZ" sz="1200" dirty="0" smtClean="0">
              <a:latin typeface="Baskerville Old Face" panose="02020602080505020303" pitchFamily="18" charset="0"/>
            </a:endParaRPr>
          </a:p>
          <a:p>
            <a:endParaRPr lang="cs-CZ" sz="1200" dirty="0">
              <a:latin typeface="Baskerville Old Face" panose="02020602080505020303" pitchFamily="18" charset="0"/>
            </a:endParaRPr>
          </a:p>
        </p:txBody>
      </p:sp>
      <p:sp>
        <p:nvSpPr>
          <p:cNvPr id="9" name="Zaoblený obdélník 8"/>
          <p:cNvSpPr/>
          <p:nvPr/>
        </p:nvSpPr>
        <p:spPr>
          <a:xfrm>
            <a:off x="1475656" y="260648"/>
            <a:ext cx="676875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latin typeface="Baskerville Old Face" panose="02020602080505020303" pitchFamily="18" charset="0"/>
              </a:rPr>
              <a:t>Zdroje a citace:</a:t>
            </a:r>
            <a:endParaRPr lang="cs-CZ" sz="2800" dirty="0">
              <a:latin typeface="Baskerville Old Face" panose="02020602080505020303" pitchFamily="18" charset="0"/>
            </a:endParaRPr>
          </a:p>
        </p:txBody>
      </p:sp>
    </p:spTree>
    <p:extLst>
      <p:ext uri="{BB962C8B-B14F-4D97-AF65-F5344CB8AC3E}">
        <p14:creationId xmlns:p14="http://schemas.microsoft.com/office/powerpoint/2010/main" xmlns="" val="3336880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1200" dirty="0" smtClean="0">
                <a:latin typeface="Baskerville Old Face" panose="02020602080505020303" pitchFamily="18" charset="0"/>
              </a:rPr>
              <a:t>Strana 9:</a:t>
            </a:r>
          </a:p>
          <a:p>
            <a:r>
              <a:rPr lang="cs-CZ" sz="1200" dirty="0">
                <a:latin typeface="Baskerville Old Face" panose="02020602080505020303" pitchFamily="18" charset="0"/>
                <a:hlinkClick r:id="rId2"/>
              </a:rPr>
              <a:t>http://</a:t>
            </a:r>
            <a:r>
              <a:rPr lang="cs-CZ" sz="1200" dirty="0" smtClean="0">
                <a:latin typeface="Baskerville Old Face" panose="02020602080505020303" pitchFamily="18" charset="0"/>
                <a:hlinkClick r:id="rId2"/>
              </a:rPr>
              <a:t>commons.wikimedia.org/wiki/File:Silkwormheadsm.jpg</a:t>
            </a:r>
            <a:endParaRPr lang="cs-CZ" sz="1200" dirty="0" smtClean="0">
              <a:latin typeface="Baskerville Old Face" panose="02020602080505020303" pitchFamily="18" charset="0"/>
            </a:endParaRPr>
          </a:p>
          <a:p>
            <a:r>
              <a:rPr lang="cs-CZ" sz="1200" dirty="0">
                <a:latin typeface="Baskerville Old Face" panose="02020602080505020303" pitchFamily="18" charset="0"/>
                <a:hlinkClick r:id="rId3"/>
              </a:rPr>
              <a:t>http://</a:t>
            </a:r>
            <a:r>
              <a:rPr lang="cs-CZ" sz="1200" dirty="0" smtClean="0">
                <a:latin typeface="Baskerville Old Face" panose="02020602080505020303" pitchFamily="18" charset="0"/>
                <a:hlinkClick r:id="rId3"/>
              </a:rPr>
              <a:t>commons.wikimedia.org/wiki/File:Mulberry_larger.jpg</a:t>
            </a:r>
            <a:endParaRPr lang="cs-CZ" sz="1200" dirty="0" smtClean="0">
              <a:latin typeface="Baskerville Old Face" panose="02020602080505020303" pitchFamily="18" charset="0"/>
            </a:endParaRPr>
          </a:p>
          <a:p>
            <a:r>
              <a:rPr lang="cs-CZ" sz="1200" dirty="0">
                <a:latin typeface="Baskerville Old Face" panose="02020602080505020303" pitchFamily="18" charset="0"/>
                <a:hlinkClick r:id="rId4"/>
              </a:rPr>
              <a:t>http://</a:t>
            </a:r>
            <a:r>
              <a:rPr lang="cs-CZ" sz="1200" dirty="0" smtClean="0">
                <a:latin typeface="Baskerville Old Face" panose="02020602080505020303" pitchFamily="18" charset="0"/>
                <a:hlinkClick r:id="rId4"/>
              </a:rPr>
              <a:t>commons.wikimedia.org/wiki/File:Bombyx_mori_Cocon_02.jpg</a:t>
            </a:r>
            <a:endParaRPr lang="cs-CZ" sz="1200" dirty="0" smtClean="0">
              <a:latin typeface="Baskerville Old Face" panose="02020602080505020303" pitchFamily="18" charset="0"/>
            </a:endParaRPr>
          </a:p>
          <a:p>
            <a:r>
              <a:rPr lang="cs-CZ" sz="1200" dirty="0" smtClean="0">
                <a:latin typeface="Baskerville Old Face" panose="02020602080505020303" pitchFamily="18" charset="0"/>
              </a:rPr>
              <a:t>Ostatní obrázky jsou z Galerie Microsoft Office.</a:t>
            </a:r>
          </a:p>
          <a:p>
            <a:endParaRPr lang="cs-CZ" sz="1200" dirty="0" smtClean="0">
              <a:latin typeface="Baskerville Old Face" panose="02020602080505020303" pitchFamily="18" charset="0"/>
            </a:endParaRPr>
          </a:p>
          <a:p>
            <a:endParaRPr lang="cs-CZ" sz="1200" dirty="0">
              <a:latin typeface="Baskerville Old Face" panose="02020602080505020303" pitchFamily="18" charset="0"/>
            </a:endParaRPr>
          </a:p>
        </p:txBody>
      </p:sp>
    </p:spTree>
    <p:extLst>
      <p:ext uri="{BB962C8B-B14F-4D97-AF65-F5344CB8AC3E}">
        <p14:creationId xmlns:p14="http://schemas.microsoft.com/office/powerpoint/2010/main" xmlns="" val="118750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aoblený obdélník 14"/>
          <p:cNvSpPr/>
          <p:nvPr/>
        </p:nvSpPr>
        <p:spPr>
          <a:xfrm>
            <a:off x="1115616" y="332656"/>
            <a:ext cx="7128792" cy="79208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smtClean="0">
                <a:solidFill>
                  <a:schemeClr val="bg1"/>
                </a:solidFill>
                <a:latin typeface="Baskerville Old Face" panose="02020602080505020303" pitchFamily="18" charset="0"/>
              </a:rPr>
              <a:t>Metodický list – anotace:</a:t>
            </a:r>
            <a:endParaRPr lang="cs-CZ" sz="2800" b="1" dirty="0">
              <a:solidFill>
                <a:schemeClr val="bg1"/>
              </a:solidFill>
              <a:latin typeface="Baskerville Old Face" panose="02020602080505020303" pitchFamily="18" charset="0"/>
            </a:endParaRPr>
          </a:p>
        </p:txBody>
      </p:sp>
      <p:sp>
        <p:nvSpPr>
          <p:cNvPr id="16" name="Zaoblený obdélník 15"/>
          <p:cNvSpPr/>
          <p:nvPr/>
        </p:nvSpPr>
        <p:spPr>
          <a:xfrm>
            <a:off x="1043608" y="1628800"/>
            <a:ext cx="7272808" cy="3312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2800" dirty="0">
                <a:latin typeface="Baskerville Old Face" panose="02020602080505020303" pitchFamily="18" charset="0"/>
              </a:rPr>
              <a:t>Didaktický učební materiál </a:t>
            </a:r>
            <a:r>
              <a:rPr lang="cs-CZ" sz="2800" dirty="0" smtClean="0">
                <a:latin typeface="Baskerville Old Face" panose="02020602080505020303" pitchFamily="18" charset="0"/>
              </a:rPr>
              <a:t>Starověká Čína je materiál </a:t>
            </a:r>
            <a:r>
              <a:rPr lang="cs-CZ" sz="2800" dirty="0">
                <a:latin typeface="Baskerville Old Face" panose="02020602080505020303" pitchFamily="18" charset="0"/>
              </a:rPr>
              <a:t>výkladový s kontrolními </a:t>
            </a:r>
            <a:r>
              <a:rPr lang="cs-CZ" sz="2800" dirty="0" smtClean="0">
                <a:latin typeface="Baskerville Old Face" panose="02020602080505020303" pitchFamily="18" charset="0"/>
              </a:rPr>
              <a:t>otázkami (na straně 16) ověřujícími</a:t>
            </a:r>
            <a:r>
              <a:rPr lang="cs-CZ" sz="2800" dirty="0">
                <a:latin typeface="Baskerville Old Face" panose="02020602080505020303" pitchFamily="18" charset="0"/>
              </a:rPr>
              <a:t>, zda žáci pochopili správně probrané učivo</a:t>
            </a:r>
            <a:r>
              <a:rPr lang="cs-CZ" sz="2800" dirty="0" smtClean="0">
                <a:latin typeface="Baskerville Old Face" panose="02020602080505020303" pitchFamily="18" charset="0"/>
              </a:rPr>
              <a:t>. Správné odpovědi jsou uvedeny na straně 17. </a:t>
            </a:r>
            <a:endParaRPr lang="cs-CZ" sz="2800" dirty="0">
              <a:latin typeface="Baskerville Old Face" panose="02020602080505020303" pitchFamily="18" charset="0"/>
            </a:endParaRPr>
          </a:p>
        </p:txBody>
      </p:sp>
      <p:pic>
        <p:nvPicPr>
          <p:cNvPr id="9218" name="Picture 2" descr="C:\Documents and Settings\install\Local Settings\Temporary Internet Files\Content.IE5\SJOFO8HS\MC900364472[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64138" y="5013176"/>
            <a:ext cx="1824037" cy="1603375"/>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C:\Documents and Settings\install\Local Settings\Temporary Internet Files\Content.IE5\HSU011YI\MC900404517[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9581" y="5140734"/>
            <a:ext cx="1844675" cy="1631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3345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0"/>
            <a:ext cx="8964488" cy="6813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Zaoblený obdélník 4"/>
          <p:cNvSpPr/>
          <p:nvPr/>
        </p:nvSpPr>
        <p:spPr>
          <a:xfrm>
            <a:off x="755576" y="620688"/>
            <a:ext cx="799288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600" dirty="0" smtClean="0">
                <a:ln>
                  <a:solidFill>
                    <a:schemeClr val="tx2"/>
                  </a:solidFill>
                </a:ln>
                <a:latin typeface="Baskerville Old Face" panose="02020602080505020303" pitchFamily="18" charset="0"/>
              </a:rPr>
              <a:t>Starověká Čína</a:t>
            </a:r>
            <a:endParaRPr lang="cs-CZ" sz="9600" dirty="0">
              <a:ln>
                <a:solidFill>
                  <a:schemeClr val="tx2"/>
                </a:solidFill>
              </a:ln>
              <a:latin typeface="Baskerville Old Face" panose="02020602080505020303" pitchFamily="18" charset="0"/>
            </a:endParaRPr>
          </a:p>
        </p:txBody>
      </p:sp>
    </p:spTree>
    <p:extLst>
      <p:ext uri="{BB962C8B-B14F-4D97-AF65-F5344CB8AC3E}">
        <p14:creationId xmlns:p14="http://schemas.microsoft.com/office/powerpoint/2010/main" xmlns="" val="740738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pPr algn="ctr"/>
            <a:r>
              <a:rPr lang="cs-CZ" sz="2800" b="0" dirty="0">
                <a:latin typeface="Baskerville Old Face" panose="02020602080505020303" pitchFamily="18" charset="0"/>
              </a:rPr>
              <a:t> </a:t>
            </a:r>
            <a:r>
              <a:rPr lang="cs-CZ" sz="2800" b="0" dirty="0" smtClean="0">
                <a:latin typeface="Baskerville Old Face" panose="02020602080505020303" pitchFamily="18" charset="0"/>
              </a:rPr>
              <a:t>                    </a:t>
            </a:r>
            <a:r>
              <a:rPr lang="cs-CZ" sz="2800" b="0" u="sng" dirty="0" smtClean="0">
                <a:latin typeface="Baskerville Old Face" panose="02020602080505020303" pitchFamily="18" charset="0"/>
              </a:rPr>
              <a:t>ZVLÁŠTNOST</a:t>
            </a:r>
            <a:endParaRPr lang="cs-CZ" sz="2800" b="0" u="sng" dirty="0">
              <a:latin typeface="Baskerville Old Face" panose="02020602080505020303" pitchFamily="18" charset="0"/>
            </a:endParaRPr>
          </a:p>
        </p:txBody>
      </p:sp>
      <p:sp>
        <p:nvSpPr>
          <p:cNvPr id="7" name="Zástupný symbol pro obrázek 6"/>
          <p:cNvSpPr>
            <a:spLocks noGrp="1"/>
          </p:cNvSpPr>
          <p:nvPr>
            <p:ph type="pic" idx="1"/>
          </p:nvPr>
        </p:nvSpPr>
        <p:spPr/>
      </p:sp>
      <p:sp>
        <p:nvSpPr>
          <p:cNvPr id="8" name="Zástupný symbol pro text 7"/>
          <p:cNvSpPr>
            <a:spLocks noGrp="1"/>
          </p:cNvSpPr>
          <p:nvPr>
            <p:ph type="body" sz="half" idx="2"/>
          </p:nvPr>
        </p:nvSpPr>
        <p:spPr>
          <a:xfrm>
            <a:off x="1219200" y="5029200"/>
            <a:ext cx="7601272" cy="1371600"/>
          </a:xfrm>
        </p:spPr>
        <p:txBody>
          <a:bodyPr>
            <a:normAutofit/>
          </a:bodyPr>
          <a:lstStyle/>
          <a:p>
            <a:r>
              <a:rPr lang="cs-CZ" sz="2800" dirty="0" smtClean="0">
                <a:latin typeface="Baskerville Old Face" panose="02020602080505020303" pitchFamily="18" charset="0"/>
              </a:rPr>
              <a:t>Čína trvá nepřetržitě více než 4 tisíce let (vývoj této civilizace nebyl přerušen vpádem zvenčí ani se nedostala pod nadvládu panovníka cizího státu).</a:t>
            </a:r>
            <a:endParaRPr lang="cs-CZ" sz="2800" dirty="0">
              <a:latin typeface="Baskerville Old Face" panose="02020602080505020303"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116632"/>
            <a:ext cx="6696744" cy="44556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25422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algn="ctr"/>
            <a:r>
              <a:rPr lang="cs-CZ" sz="2800" b="0" dirty="0">
                <a:latin typeface="Baskerville Old Face" panose="02020602080505020303" pitchFamily="18" charset="0"/>
              </a:rPr>
              <a:t> </a:t>
            </a:r>
            <a:r>
              <a:rPr lang="cs-CZ" sz="2800" b="0" dirty="0" smtClean="0">
                <a:latin typeface="Baskerville Old Face" panose="02020602080505020303" pitchFamily="18" charset="0"/>
              </a:rPr>
              <a:t>                     </a:t>
            </a:r>
            <a:r>
              <a:rPr lang="cs-CZ" sz="2800" b="0" u="sng" dirty="0" smtClean="0">
                <a:latin typeface="Baskerville Old Face" panose="02020602080505020303" pitchFamily="18" charset="0"/>
              </a:rPr>
              <a:t>CIVILIZACE</a:t>
            </a:r>
            <a:endParaRPr lang="cs-CZ" sz="2800" b="0" u="sng" dirty="0">
              <a:latin typeface="Baskerville Old Face" panose="02020602080505020303" pitchFamily="18" charset="0"/>
            </a:endParaRPr>
          </a:p>
        </p:txBody>
      </p:sp>
      <p:sp>
        <p:nvSpPr>
          <p:cNvPr id="8" name="Zástupný symbol pro obrázek 7"/>
          <p:cNvSpPr>
            <a:spLocks noGrp="1"/>
          </p:cNvSpPr>
          <p:nvPr>
            <p:ph type="pic" idx="1"/>
          </p:nvPr>
        </p:nvSpPr>
        <p:spPr/>
      </p:sp>
      <p:sp>
        <p:nvSpPr>
          <p:cNvPr id="9" name="Zástupný symbol pro text 8"/>
          <p:cNvSpPr>
            <a:spLocks noGrp="1"/>
          </p:cNvSpPr>
          <p:nvPr>
            <p:ph type="body" sz="half" idx="2"/>
          </p:nvPr>
        </p:nvSpPr>
        <p:spPr>
          <a:xfrm>
            <a:off x="611560" y="4941168"/>
            <a:ext cx="8280920" cy="1440160"/>
          </a:xfrm>
        </p:spPr>
        <p:txBody>
          <a:bodyPr>
            <a:normAutofit lnSpcReduction="10000"/>
          </a:bodyPr>
          <a:lstStyle/>
          <a:p>
            <a:endParaRPr lang="cs-CZ" sz="2800" dirty="0" smtClean="0">
              <a:latin typeface="Baskerville Old Face" panose="02020602080505020303" pitchFamily="18" charset="0"/>
            </a:endParaRPr>
          </a:p>
          <a:p>
            <a:r>
              <a:rPr lang="cs-CZ" sz="2800" dirty="0" smtClean="0">
                <a:latin typeface="Baskerville Old Face" panose="02020602080505020303" pitchFamily="18" charset="0"/>
              </a:rPr>
              <a:t>Zrod civilizace v povodí řek </a:t>
            </a:r>
            <a:r>
              <a:rPr lang="cs-CZ" sz="2800" b="1" u="sng" dirty="0" err="1" smtClean="0">
                <a:latin typeface="Baskerville Old Face" panose="02020602080505020303" pitchFamily="18" charset="0"/>
              </a:rPr>
              <a:t>Chuang</a:t>
            </a:r>
            <a:r>
              <a:rPr lang="cs-CZ" sz="2800" b="1" u="sng" dirty="0" smtClean="0">
                <a:latin typeface="Baskerville Old Face" panose="02020602080505020303" pitchFamily="18" charset="0"/>
              </a:rPr>
              <a:t>-che</a:t>
            </a:r>
            <a:r>
              <a:rPr lang="cs-CZ" sz="2800" dirty="0" smtClean="0">
                <a:latin typeface="Baskerville Old Face" panose="02020602080505020303" pitchFamily="18" charset="0"/>
              </a:rPr>
              <a:t> = </a:t>
            </a:r>
            <a:r>
              <a:rPr lang="cs-CZ" sz="2800" b="1" u="sng" dirty="0" smtClean="0">
                <a:latin typeface="Baskerville Old Face" panose="02020602080505020303" pitchFamily="18" charset="0"/>
              </a:rPr>
              <a:t>Žlutá řeka </a:t>
            </a:r>
            <a:r>
              <a:rPr lang="cs-CZ" sz="2800" b="1" dirty="0" smtClean="0">
                <a:latin typeface="Baskerville Old Face" panose="02020602080505020303" pitchFamily="18" charset="0"/>
              </a:rPr>
              <a:t> </a:t>
            </a:r>
            <a:r>
              <a:rPr lang="cs-CZ" sz="2800" dirty="0" smtClean="0">
                <a:latin typeface="Baskerville Old Face" panose="02020602080505020303" pitchFamily="18" charset="0"/>
              </a:rPr>
              <a:t>a </a:t>
            </a:r>
            <a:r>
              <a:rPr lang="cs-CZ" sz="2800" b="1" u="sng" dirty="0" smtClean="0">
                <a:latin typeface="Baskerville Old Face" panose="02020602080505020303" pitchFamily="18" charset="0"/>
              </a:rPr>
              <a:t>Jang-c</a:t>
            </a:r>
            <a:r>
              <a:rPr lang="cs-CZ" sz="2800" b="1" u="sng" dirty="0" smtClean="0">
                <a:latin typeface="Comic Sans MS"/>
              </a:rPr>
              <a:t>'</a:t>
            </a:r>
            <a:r>
              <a:rPr lang="cs-CZ" sz="2800" b="1" u="sng" dirty="0" smtClean="0">
                <a:latin typeface="Baskerville Old Face" panose="02020602080505020303" pitchFamily="18" charset="0"/>
              </a:rPr>
              <a:t>-</a:t>
            </a:r>
            <a:r>
              <a:rPr lang="cs-CZ" sz="2800" b="1" u="sng" dirty="0" err="1" smtClean="0">
                <a:latin typeface="Baskerville Old Face" panose="02020602080505020303" pitchFamily="18" charset="0"/>
              </a:rPr>
              <a:t>t</a:t>
            </a:r>
            <a:r>
              <a:rPr lang="cs-CZ" sz="2800" b="1" u="sng" dirty="0" err="1" smtClean="0">
                <a:latin typeface="Comic Sans MS"/>
              </a:rPr>
              <a:t>'</a:t>
            </a:r>
            <a:r>
              <a:rPr lang="cs-CZ" sz="2800" b="1" u="sng" dirty="0" err="1" smtClean="0">
                <a:latin typeface="Baskerville Old Face" panose="02020602080505020303" pitchFamily="18" charset="0"/>
              </a:rPr>
              <a:t>iang</a:t>
            </a:r>
            <a:r>
              <a:rPr lang="cs-CZ" sz="2800" b="1" u="sng" dirty="0" smtClean="0">
                <a:latin typeface="Baskerville Old Face" panose="02020602080505020303" pitchFamily="18" charset="0"/>
              </a:rPr>
              <a:t> </a:t>
            </a:r>
            <a:r>
              <a:rPr lang="cs-CZ" sz="2800" dirty="0" smtClean="0">
                <a:latin typeface="Baskerville Old Face" panose="02020602080505020303" pitchFamily="18" charset="0"/>
              </a:rPr>
              <a:t>= </a:t>
            </a:r>
            <a:r>
              <a:rPr lang="cs-CZ" sz="2800" b="1" u="sng" dirty="0" smtClean="0">
                <a:latin typeface="Baskerville Old Face" panose="02020602080505020303" pitchFamily="18" charset="0"/>
              </a:rPr>
              <a:t>Dlouhá řeka.</a:t>
            </a:r>
            <a:endParaRPr lang="cs-CZ" sz="2800" b="1" u="sng" dirty="0">
              <a:latin typeface="Baskerville Old Face" panose="02020602080505020303"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116632"/>
            <a:ext cx="7488832" cy="4400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90590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1219200" y="4624754"/>
            <a:ext cx="7529264" cy="460430"/>
          </a:xfrm>
        </p:spPr>
        <p:txBody>
          <a:bodyPr/>
          <a:lstStyle/>
          <a:p>
            <a:pPr algn="ctr"/>
            <a:r>
              <a:rPr lang="cs-CZ" sz="2800" b="0" dirty="0" smtClean="0">
                <a:latin typeface="Baskerville Old Face" panose="02020602080505020303" pitchFamily="18" charset="0"/>
              </a:rPr>
              <a:t>              </a:t>
            </a:r>
            <a:r>
              <a:rPr lang="cs-CZ" sz="2800" b="0" u="sng" dirty="0" smtClean="0">
                <a:latin typeface="Baskerville Old Face" panose="02020602080505020303" pitchFamily="18" charset="0"/>
              </a:rPr>
              <a:t>ZEMĚDĚLSTVÍ</a:t>
            </a:r>
            <a:endParaRPr lang="cs-CZ" sz="2800" b="0" u="sng" dirty="0">
              <a:latin typeface="Baskerville Old Face" panose="02020602080505020303" pitchFamily="18" charset="0"/>
            </a:endParaRPr>
          </a:p>
        </p:txBody>
      </p:sp>
      <p:sp>
        <p:nvSpPr>
          <p:cNvPr id="8" name="Zástupný symbol pro obrázek 7"/>
          <p:cNvSpPr>
            <a:spLocks noGrp="1"/>
          </p:cNvSpPr>
          <p:nvPr>
            <p:ph type="pic" idx="1"/>
          </p:nvPr>
        </p:nvSpPr>
        <p:spPr/>
      </p:sp>
      <p:sp>
        <p:nvSpPr>
          <p:cNvPr id="9" name="Zástupný symbol pro text 8"/>
          <p:cNvSpPr>
            <a:spLocks noGrp="1"/>
          </p:cNvSpPr>
          <p:nvPr>
            <p:ph type="body" sz="half" idx="2"/>
          </p:nvPr>
        </p:nvSpPr>
        <p:spPr>
          <a:xfrm>
            <a:off x="899592" y="5157192"/>
            <a:ext cx="7997526" cy="1243608"/>
          </a:xfrm>
        </p:spPr>
        <p:txBody>
          <a:bodyPr>
            <a:normAutofit/>
          </a:bodyPr>
          <a:lstStyle/>
          <a:p>
            <a:r>
              <a:rPr lang="cs-CZ" sz="2800" dirty="0" smtClean="0">
                <a:latin typeface="Baskerville Old Face" panose="02020602080505020303" pitchFamily="18" charset="0"/>
              </a:rPr>
              <a:t>Číňané pěstovali </a:t>
            </a:r>
            <a:r>
              <a:rPr lang="cs-CZ" sz="2800" b="1" u="sng" dirty="0" smtClean="0">
                <a:latin typeface="Baskerville Old Face" panose="02020602080505020303" pitchFamily="18" charset="0"/>
              </a:rPr>
              <a:t>rýži,</a:t>
            </a:r>
            <a:r>
              <a:rPr lang="cs-CZ" sz="2800" dirty="0" smtClean="0">
                <a:latin typeface="Baskerville Old Face" panose="02020602080505020303" pitchFamily="18" charset="0"/>
              </a:rPr>
              <a:t> </a:t>
            </a:r>
            <a:r>
              <a:rPr lang="cs-CZ" sz="2800" b="1" u="sng" dirty="0" smtClean="0">
                <a:latin typeface="Baskerville Old Face" panose="02020602080505020303" pitchFamily="18" charset="0"/>
              </a:rPr>
              <a:t>proso</a:t>
            </a:r>
            <a:r>
              <a:rPr lang="cs-CZ" sz="2800" dirty="0" smtClean="0">
                <a:latin typeface="Baskerville Old Face" panose="02020602080505020303" pitchFamily="18" charset="0"/>
              </a:rPr>
              <a:t>, </a:t>
            </a:r>
            <a:r>
              <a:rPr lang="cs-CZ" sz="2800" b="1" u="sng" dirty="0" smtClean="0">
                <a:latin typeface="Baskerville Old Face" panose="02020602080505020303" pitchFamily="18" charset="0"/>
              </a:rPr>
              <a:t>sóju</a:t>
            </a:r>
            <a:r>
              <a:rPr lang="cs-CZ" sz="2800" dirty="0" smtClean="0">
                <a:latin typeface="Baskerville Old Face" panose="02020602080505020303" pitchFamily="18" charset="0"/>
              </a:rPr>
              <a:t> , </a:t>
            </a:r>
            <a:r>
              <a:rPr lang="cs-CZ" sz="2800" b="1" u="sng" dirty="0" smtClean="0">
                <a:latin typeface="Baskerville Old Face" panose="02020602080505020303" pitchFamily="18" charset="0"/>
              </a:rPr>
              <a:t>čajovník</a:t>
            </a:r>
            <a:r>
              <a:rPr lang="cs-CZ" sz="2800" dirty="0" smtClean="0">
                <a:latin typeface="Baskerville Old Face" panose="02020602080505020303" pitchFamily="18" charset="0"/>
              </a:rPr>
              <a:t> a zeleninu s ovocem.</a:t>
            </a:r>
            <a:endParaRPr lang="cs-CZ" sz="2800" dirty="0">
              <a:latin typeface="Baskerville Old Face" panose="02020602080505020303"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56664"/>
            <a:ext cx="3840426" cy="2880320"/>
          </a:xfrm>
          <a:prstGeom prst="rect">
            <a:avLst/>
          </a:prstGeom>
          <a:noFill/>
          <a:ln w="381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72200" y="156664"/>
            <a:ext cx="2524918" cy="3500809"/>
          </a:xfrm>
          <a:prstGeom prst="rect">
            <a:avLst/>
          </a:prstGeom>
          <a:noFill/>
          <a:ln w="381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82132" y="620687"/>
            <a:ext cx="2429446" cy="2944783"/>
          </a:xfrm>
          <a:prstGeom prst="rect">
            <a:avLst/>
          </a:prstGeom>
          <a:noFill/>
          <a:ln w="38100" cap="rnd">
            <a:solidFill>
              <a:schemeClr val="tx1"/>
            </a:solidFill>
            <a:round/>
            <a:headEnd/>
            <a:tailEnd/>
          </a:ln>
          <a:extLst>
            <a:ext uri="{909E8E84-426E-40DD-AFC4-6F175D3DCCD1}">
              <a14:hiddenFill xmlns:a14="http://schemas.microsoft.com/office/drawing/2010/main" xmlns="">
                <a:solidFill>
                  <a:schemeClr val="accent1"/>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35694" y="2586469"/>
            <a:ext cx="3444214" cy="2151112"/>
          </a:xfrm>
          <a:prstGeom prst="rect">
            <a:avLst/>
          </a:prstGeom>
          <a:noFill/>
          <a:ln w="38100">
            <a:solidFill>
              <a:schemeClr val="tx1"/>
            </a:solidFill>
            <a:miter lim="800000"/>
            <a:headEnd/>
            <a:tailEnd/>
          </a:ln>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763356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251520" y="4244752"/>
            <a:ext cx="8892480" cy="2757264"/>
          </a:xfrm>
        </p:spPr>
        <p:txBody>
          <a:bodyPr>
            <a:normAutofit/>
          </a:bodyPr>
          <a:lstStyle/>
          <a:p>
            <a:pPr algn="just"/>
            <a:r>
              <a:rPr lang="cs-CZ" sz="2800" dirty="0" smtClean="0">
                <a:latin typeface="Baskerville Old Face" panose="02020602080505020303" pitchFamily="18" charset="0"/>
              </a:rPr>
              <a:t>Podle čínské pověsti pil císař Sen-</a:t>
            </a:r>
            <a:r>
              <a:rPr lang="cs-CZ" sz="2800" dirty="0" err="1" smtClean="0">
                <a:latin typeface="Baskerville Old Face" panose="02020602080505020303" pitchFamily="18" charset="0"/>
              </a:rPr>
              <a:t>nung</a:t>
            </a:r>
            <a:r>
              <a:rPr lang="cs-CZ" sz="2800" dirty="0" smtClean="0">
                <a:latin typeface="Baskerville Old Face" panose="02020602080505020303" pitchFamily="18" charset="0"/>
              </a:rPr>
              <a:t> z hygienických důvodů jen převařenou teplou vodu. Ta byla běžným nápojem Číňanů. Jednou, když odpočíval pod divokým čajovníkem, spadlo mu do horké vody několik čajových lístků. Císař zjistil, že nápoj má výbornou chuť a osvěžuje. Tak prý byl objeven čaj.</a:t>
            </a:r>
            <a:endParaRPr lang="cs-CZ" sz="2800" dirty="0">
              <a:latin typeface="Baskerville Old Face" panose="02020602080505020303" pitchFamily="18" charset="0"/>
            </a:endParaRPr>
          </a:p>
        </p:txBody>
      </p:sp>
      <p:sp>
        <p:nvSpPr>
          <p:cNvPr id="3" name="Zástupný symbol pro obrázek 2"/>
          <p:cNvSpPr>
            <a:spLocks noGrp="1"/>
          </p:cNvSpPr>
          <p:nvPr>
            <p:ph type="pic" idx="1"/>
          </p:nvPr>
        </p:nvSpPr>
        <p:spPr>
          <a:xfrm>
            <a:off x="990228" y="-26296"/>
            <a:ext cx="5867400" cy="3743328"/>
          </a:xfrm>
        </p:spPr>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87416" y="68329"/>
            <a:ext cx="5356584" cy="3744416"/>
          </a:xfrm>
          <a:prstGeom prst="rect">
            <a:avLst/>
          </a:prstGeom>
          <a:noFill/>
          <a:ln w="381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8704" y="68329"/>
            <a:ext cx="3358712" cy="4004386"/>
          </a:xfrm>
          <a:prstGeom prst="rect">
            <a:avLst/>
          </a:prstGeom>
          <a:noFill/>
          <a:ln w="381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19460" y="2273730"/>
            <a:ext cx="2483664" cy="2014964"/>
          </a:xfrm>
          <a:prstGeom prst="rect">
            <a:avLst/>
          </a:prstGeom>
          <a:noFill/>
          <a:ln w="381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9" name="Zástupný symbol pro obrázek 2"/>
          <p:cNvSpPr txBox="1">
            <a:spLocks/>
          </p:cNvSpPr>
          <p:nvPr/>
        </p:nvSpPr>
        <p:spPr>
          <a:xfrm>
            <a:off x="1331640" y="404664"/>
            <a:ext cx="5867400" cy="3840088"/>
          </a:xfrm>
          <a:prstGeom prst="rect">
            <a:avLst/>
          </a:prstGeom>
        </p:spPr>
      </p:sp>
      <p:sp>
        <p:nvSpPr>
          <p:cNvPr id="6" name="Nadpis 5"/>
          <p:cNvSpPr>
            <a:spLocks noGrp="1"/>
          </p:cNvSpPr>
          <p:nvPr>
            <p:ph type="title"/>
          </p:nvPr>
        </p:nvSpPr>
        <p:spPr/>
        <p:txBody>
          <a:bodyPr/>
          <a:lstStyle/>
          <a:p>
            <a:endParaRPr lang="cs-CZ" dirty="0"/>
          </a:p>
        </p:txBody>
      </p:sp>
      <p:sp>
        <p:nvSpPr>
          <p:cNvPr id="7" name="Zaoblený obdélník 6"/>
          <p:cNvSpPr/>
          <p:nvPr/>
        </p:nvSpPr>
        <p:spPr>
          <a:xfrm>
            <a:off x="1547664" y="116632"/>
            <a:ext cx="599760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solidFill>
                  <a:schemeClr val="bg1"/>
                </a:solidFill>
                <a:latin typeface="Baskerville Old Face" panose="02020602080505020303" pitchFamily="18" charset="0"/>
              </a:rPr>
              <a:t>POVĚST O OBJEVENÍ ČAJE</a:t>
            </a:r>
            <a:endParaRPr lang="cs-CZ" sz="28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xmlns="" val="1470869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rázek 2"/>
          <p:cNvSpPr>
            <a:spLocks noGrp="1"/>
          </p:cNvSpPr>
          <p:nvPr>
            <p:ph type="pic" idx="1"/>
          </p:nvPr>
        </p:nvSpPr>
        <p:spPr/>
      </p:sp>
      <p:sp>
        <p:nvSpPr>
          <p:cNvPr id="4" name="Zástupný symbol pro text 3"/>
          <p:cNvSpPr>
            <a:spLocks noGrp="1"/>
          </p:cNvSpPr>
          <p:nvPr>
            <p:ph type="body" sz="half" idx="2"/>
          </p:nvPr>
        </p:nvSpPr>
        <p:spPr>
          <a:xfrm>
            <a:off x="1219200" y="5373216"/>
            <a:ext cx="7097216" cy="1027584"/>
          </a:xfrm>
        </p:spPr>
        <p:txBody>
          <a:bodyPr>
            <a:normAutofit/>
          </a:bodyPr>
          <a:lstStyle/>
          <a:p>
            <a:r>
              <a:rPr lang="cs-CZ" sz="2800" dirty="0" smtClean="0">
                <a:latin typeface="Baskerville Old Face" panose="02020602080505020303" pitchFamily="18" charset="0"/>
              </a:rPr>
              <a:t>   </a:t>
            </a:r>
            <a:r>
              <a:rPr lang="cs-CZ" sz="2800" b="1" u="sng" dirty="0" smtClean="0">
                <a:latin typeface="Baskerville Old Face" panose="02020602080505020303" pitchFamily="18" charset="0"/>
              </a:rPr>
              <a:t>HLAVNÍ SVĚTOVÍ PRODUCENTI ČAJE</a:t>
            </a:r>
            <a:endParaRPr lang="cs-CZ" sz="2800" b="1" u="sng" dirty="0">
              <a:latin typeface="Baskerville Old Face" panose="02020602080505020303"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116632"/>
            <a:ext cx="7812360" cy="5040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33316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03648" y="3933056"/>
            <a:ext cx="5301952" cy="504056"/>
          </a:xfrm>
        </p:spPr>
        <p:txBody>
          <a:bodyPr/>
          <a:lstStyle/>
          <a:p>
            <a:pPr algn="ctr"/>
            <a:r>
              <a:rPr lang="cs-CZ" sz="2800" b="0" u="sng" dirty="0" smtClean="0">
                <a:latin typeface="Baskerville Old Face" panose="02020602080505020303" pitchFamily="18" charset="0"/>
              </a:rPr>
              <a:t>HEDVÁBÍ</a:t>
            </a:r>
            <a:endParaRPr lang="cs-CZ" sz="2800" b="0" u="sng" dirty="0">
              <a:latin typeface="Baskerville Old Face" panose="02020602080505020303" pitchFamily="18" charset="0"/>
            </a:endParaRPr>
          </a:p>
        </p:txBody>
      </p:sp>
      <p:sp>
        <p:nvSpPr>
          <p:cNvPr id="4" name="Zástupný symbol pro text 3"/>
          <p:cNvSpPr>
            <a:spLocks noGrp="1"/>
          </p:cNvSpPr>
          <p:nvPr>
            <p:ph type="body" sz="half" idx="2"/>
          </p:nvPr>
        </p:nvSpPr>
        <p:spPr>
          <a:xfrm>
            <a:off x="395537" y="4880665"/>
            <a:ext cx="8557450" cy="1371600"/>
          </a:xfrm>
        </p:spPr>
        <p:txBody>
          <a:bodyPr>
            <a:normAutofit fontScale="70000" lnSpcReduction="20000"/>
          </a:bodyPr>
          <a:lstStyle/>
          <a:p>
            <a:pPr algn="just"/>
            <a:r>
              <a:rPr lang="cs-CZ" sz="4000" dirty="0" smtClean="0">
                <a:latin typeface="Baskerville Old Face" panose="02020602080505020303" pitchFamily="18" charset="0"/>
              </a:rPr>
              <a:t>Dále se zde pěstovali </a:t>
            </a:r>
            <a:r>
              <a:rPr lang="cs-CZ" sz="4000" b="1" u="sng" dirty="0" smtClean="0">
                <a:latin typeface="Baskerville Old Face" panose="02020602080505020303" pitchFamily="18" charset="0"/>
              </a:rPr>
              <a:t>moruše</a:t>
            </a:r>
            <a:r>
              <a:rPr lang="cs-CZ" sz="4000" dirty="0" smtClean="0">
                <a:latin typeface="Baskerville Old Face" panose="02020602080505020303" pitchFamily="18" charset="0"/>
              </a:rPr>
              <a:t>, na nichž se choval </a:t>
            </a:r>
            <a:r>
              <a:rPr lang="cs-CZ" sz="4000" b="1" u="sng" dirty="0" smtClean="0">
                <a:latin typeface="Baskerville Old Face" panose="02020602080505020303" pitchFamily="18" charset="0"/>
              </a:rPr>
              <a:t>bourec morušový. </a:t>
            </a:r>
          </a:p>
          <a:p>
            <a:pPr algn="just"/>
            <a:r>
              <a:rPr lang="cs-CZ" sz="2600" b="1" u="sng" dirty="0">
                <a:latin typeface="Baskerville Old Face" panose="02020602080505020303" pitchFamily="18" charset="0"/>
                <a:hlinkClick r:id="rId2"/>
              </a:rPr>
              <a:t>http://www.youtube.com/watch?v=_</a:t>
            </a:r>
            <a:r>
              <a:rPr lang="cs-CZ" sz="2600" b="1" u="sng" dirty="0" smtClean="0">
                <a:latin typeface="Baskerville Old Face" panose="02020602080505020303" pitchFamily="18" charset="0"/>
                <a:hlinkClick r:id="rId2"/>
              </a:rPr>
              <a:t>gVkO71DLo8</a:t>
            </a:r>
            <a:endParaRPr lang="cs-CZ" sz="2600" b="1" u="sng" dirty="0" smtClean="0">
              <a:latin typeface="Baskerville Old Face" panose="02020602080505020303" pitchFamily="18" charset="0"/>
            </a:endParaRPr>
          </a:p>
          <a:p>
            <a:pPr algn="just"/>
            <a:r>
              <a:rPr lang="cs-CZ" sz="2600" b="1" u="sng" dirty="0">
                <a:latin typeface="Baskerville Old Face" panose="02020602080505020303" pitchFamily="18" charset="0"/>
              </a:rPr>
              <a:t>http://www.youtube.com/watch?v=knBND3bFeas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92512" y="44814"/>
            <a:ext cx="4164963" cy="3508450"/>
          </a:xfrm>
          <a:prstGeom prst="rect">
            <a:avLst/>
          </a:prstGeom>
          <a:noFill/>
          <a:ln w="381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7544" y="194529"/>
            <a:ext cx="3168352" cy="3168352"/>
          </a:xfrm>
          <a:prstGeom prst="rect">
            <a:avLst/>
          </a:prstGeom>
          <a:noFill/>
          <a:ln w="381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3" name="Zástupný symbol pro obrázek 2"/>
          <p:cNvSpPr>
            <a:spLocks noGrp="1"/>
          </p:cNvSpPr>
          <p:nvPr>
            <p:ph type="pic" idx="1"/>
          </p:nvPr>
        </p:nvSpPr>
        <p:spPr/>
      </p:sp>
      <p:pic>
        <p:nvPicPr>
          <p:cNvPr id="717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68144" y="2792433"/>
            <a:ext cx="3084843" cy="2088232"/>
          </a:xfrm>
          <a:prstGeom prst="rect">
            <a:avLst/>
          </a:prstGeom>
          <a:noFill/>
          <a:ln w="381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670967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ékárn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TC101859868[[fn=Teplo]]</Template>
  <TotalTime>254</TotalTime>
  <Words>790</Words>
  <Application>Microsoft Office PowerPoint</Application>
  <PresentationFormat>Předvádění na obrazovce (4:3)</PresentationFormat>
  <Paragraphs>101</Paragraphs>
  <Slides>19</Slides>
  <Notes>1</Notes>
  <HiddenSlides>0</HiddenSlides>
  <MMClips>0</MMClips>
  <ScaleCrop>false</ScaleCrop>
  <HeadingPairs>
    <vt:vector size="4" baseType="variant">
      <vt:variant>
        <vt:lpstr>Motiv</vt:lpstr>
      </vt:variant>
      <vt:variant>
        <vt:i4>1</vt:i4>
      </vt:variant>
      <vt:variant>
        <vt:lpstr>Nadpisy snímků</vt:lpstr>
      </vt:variant>
      <vt:variant>
        <vt:i4>19</vt:i4>
      </vt:variant>
    </vt:vector>
  </HeadingPairs>
  <TitlesOfParts>
    <vt:vector size="20" baseType="lpstr">
      <vt:lpstr>Thermal</vt:lpstr>
      <vt:lpstr>Snímek 1</vt:lpstr>
      <vt:lpstr>Snímek 2</vt:lpstr>
      <vt:lpstr>Snímek 3</vt:lpstr>
      <vt:lpstr>                     ZVLÁŠTNOST</vt:lpstr>
      <vt:lpstr>                      CIVILIZACE</vt:lpstr>
      <vt:lpstr>              ZEMĚDĚLSTVÍ</vt:lpstr>
      <vt:lpstr>Snímek 7</vt:lpstr>
      <vt:lpstr>Snímek 8</vt:lpstr>
      <vt:lpstr>HEDVÁBÍ</vt:lpstr>
      <vt:lpstr>Snímek 10</vt:lpstr>
      <vt:lpstr>   VELKÁ ČÍNSKÁ ZEĎ</vt:lpstr>
      <vt:lpstr>Snímek 12</vt:lpstr>
      <vt:lpstr>                   PÍSMO</vt:lpstr>
      <vt:lpstr> VYNÁLEZY ČÍŇANŮ</vt:lpstr>
      <vt:lpstr>Snímek 15</vt:lpstr>
      <vt:lpstr>KONTROLNÍ OTÁZKY</vt:lpstr>
      <vt:lpstr>ŘEŠENÍ</vt:lpstr>
      <vt:lpstr>Snímek 18</vt:lpstr>
      <vt:lpstr>Snímek 19</vt:lpstr>
    </vt:vector>
  </TitlesOfParts>
  <Company>Stepan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Eva</dc:creator>
  <cp:lastModifiedBy>vondrkova</cp:lastModifiedBy>
  <cp:revision>25</cp:revision>
  <dcterms:created xsi:type="dcterms:W3CDTF">2014-01-31T14:41:45Z</dcterms:created>
  <dcterms:modified xsi:type="dcterms:W3CDTF">2014-06-23T08:11:56Z</dcterms:modified>
</cp:coreProperties>
</file>