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sldIdLst>
    <p:sldId id="261" r:id="rId2"/>
    <p:sldId id="271" r:id="rId3"/>
    <p:sldId id="263" r:id="rId4"/>
    <p:sldId id="264" r:id="rId5"/>
    <p:sldId id="262" r:id="rId6"/>
    <p:sldId id="265" r:id="rId7"/>
    <p:sldId id="266" r:id="rId8"/>
    <p:sldId id="269" r:id="rId9"/>
    <p:sldId id="270" r:id="rId10"/>
    <p:sldId id="268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609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F874A0-BCFB-4592-A506-A0DD11BCF30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D6B7BB-31BF-4A92-8F17-EF7FD3A5F4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oplite1.gif" TargetMode="External"/><Relationship Id="rId2" Type="http://schemas.openxmlformats.org/officeDocument/2006/relationships/hyperlink" Target="http://cs.wikipedia.org/w/index.php?title=Sparta&amp;oldid=114223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oplites_fight_Louvre_E735.jpg" TargetMode="External"/><Relationship Id="rId5" Type="http://schemas.openxmlformats.org/officeDocument/2006/relationships/hyperlink" Target="http://commons.wikimedia.org/wiki/File:Therm2007.jpg" TargetMode="External"/><Relationship Id="rId4" Type="http://schemas.openxmlformats.org/officeDocument/2006/relationships/hyperlink" Target="http://commons.wikimedia.org/wiki/File:Phalanx1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682270" cy="279406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VY_32_INOVACE_26_15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3464894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Digitální učební materiál vznikl v rámci projektu "Inovace + DVPP", </a:t>
            </a:r>
            <a:r>
              <a:rPr lang="pt-BR" sz="1600" dirty="0">
                <a:solidFill>
                  <a:srgbClr val="000000"/>
                </a:solidFill>
              </a:rPr>
              <a:t>EU peníze do škol, CZ.1.07/1.4.00/21.3768</a:t>
            </a: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Název</a:t>
            </a:r>
            <a:r>
              <a:rPr lang="cs-CZ" sz="1600" dirty="0" smtClean="0">
                <a:solidFill>
                  <a:srgbClr val="000000"/>
                </a:solidFill>
              </a:rPr>
              <a:t>: </a:t>
            </a:r>
            <a:r>
              <a:rPr lang="cs-CZ" b="1" u="sng" dirty="0" smtClean="0">
                <a:solidFill>
                  <a:srgbClr val="000000"/>
                </a:solidFill>
              </a:rPr>
              <a:t>Sparta – řecký městský stát</a:t>
            </a:r>
            <a:endParaRPr lang="cs-CZ" b="1" u="sng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Autor</a:t>
            </a:r>
            <a:r>
              <a:rPr lang="cs-CZ" sz="1600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0000"/>
                </a:solidFill>
              </a:rPr>
              <a:t>Mgr. Eva </a:t>
            </a:r>
            <a:r>
              <a:rPr lang="cs-CZ" b="1" dirty="0" err="1" smtClean="0">
                <a:solidFill>
                  <a:srgbClr val="000000"/>
                </a:solidFill>
              </a:rPr>
              <a:t>Vondrková</a:t>
            </a:r>
            <a:endParaRPr lang="cs-CZ" b="1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Vzdělávací oblast</a:t>
            </a:r>
            <a:r>
              <a:rPr lang="cs-CZ" sz="1600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0000"/>
                </a:solidFill>
              </a:rPr>
              <a:t>Člověk a společnost</a:t>
            </a:r>
            <a:endParaRPr lang="cs-CZ" b="1" dirty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Předmět</a:t>
            </a:r>
            <a:r>
              <a:rPr lang="cs-CZ" sz="1600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0000"/>
                </a:solidFill>
              </a:rPr>
              <a:t>Dějepis</a:t>
            </a:r>
            <a:endParaRPr lang="cs-CZ" b="1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Ročník</a:t>
            </a:r>
            <a:r>
              <a:rPr lang="cs-CZ" sz="1600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0000"/>
                </a:solidFill>
              </a:rPr>
              <a:t>6. ročník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50"/>
          </a:xfrm>
          <a:prstGeom prst="rect">
            <a:avLst/>
          </a:prstGeom>
          <a:noFill/>
        </p:spPr>
        <p:txBody>
          <a:bodyPr vert="horz" lIns="78584" tIns="39292" rIns="78584" bIns="39292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xmlns="" val="23535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Závěr:</a:t>
            </a:r>
            <a:b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cs-CZ" sz="6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/>
              <a:t>Sparta kladla </a:t>
            </a:r>
            <a:r>
              <a:rPr lang="cs-CZ" sz="2800" b="1" u="sng" dirty="0" smtClean="0"/>
              <a:t>důraz na tělesnou zdatnost</a:t>
            </a:r>
            <a:r>
              <a:rPr lang="cs-CZ" sz="2800" dirty="0" smtClean="0"/>
              <a:t>, méně na vzdělání a kulturu. Izolovala se od okolních států, nedůvěřovala cizincům a vedla velmi omezený obchod.</a:t>
            </a:r>
            <a:endParaRPr lang="cs-CZ" sz="2800" dirty="0"/>
          </a:p>
        </p:txBody>
      </p:sp>
      <p:sp>
        <p:nvSpPr>
          <p:cNvPr id="8" name="Rámeček 7"/>
          <p:cNvSpPr/>
          <p:nvPr/>
        </p:nvSpPr>
        <p:spPr>
          <a:xfrm>
            <a:off x="539552" y="3789040"/>
            <a:ext cx="8136904" cy="2880320"/>
          </a:xfrm>
          <a:prstGeom prst="fra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solidFill>
                  <a:schemeClr val="tx1"/>
                </a:solidFill>
              </a:rPr>
              <a:t>PAMATUJ!!!!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LAKONICKÁ ODPOVĚĎ </a:t>
            </a:r>
            <a:r>
              <a:rPr lang="cs-CZ" sz="2800" dirty="0" smtClean="0">
                <a:solidFill>
                  <a:schemeClr val="tx1"/>
                </a:solidFill>
              </a:rPr>
              <a:t>= přesná, stručná, úsečná, ale výstižná odpověď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SPARŤANSKÁ VÝCHOVA </a:t>
            </a:r>
            <a:r>
              <a:rPr lang="cs-CZ" sz="2800" dirty="0" smtClean="0">
                <a:solidFill>
                  <a:schemeClr val="tx1"/>
                </a:solidFill>
              </a:rPr>
              <a:t>= tvrdá, přísná výchova či styl života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3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Zdroje a citace:</a:t>
            </a:r>
            <a:b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endParaRPr lang="cs-CZ" sz="6000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Wikipedie: Otevřená encyklopedie: Sparta [online]. c2014 [citováno 16. 06. 2014]. Dostupný z WWW: &lt;</a:t>
            </a:r>
            <a:r>
              <a:rPr lang="it-IT" dirty="0">
                <a:hlinkClick r:id="rId2"/>
              </a:rPr>
              <a:t>http://cs.wikipedia.org/w/index.php?title=Sparta&amp;oldid=11422397</a:t>
            </a:r>
            <a:r>
              <a:rPr lang="it-IT" dirty="0"/>
              <a:t>&gt; </a:t>
            </a:r>
            <a:endParaRPr lang="cs-CZ" dirty="0" smtClean="0">
              <a:hlinkClick r:id="rId3"/>
            </a:endParaRPr>
          </a:p>
          <a:p>
            <a:r>
              <a:rPr lang="cs-CZ" dirty="0" smtClean="0"/>
              <a:t>Obrázek ze strany 3 byl stažen 16. 6. 2014:</a:t>
            </a:r>
            <a:endParaRPr lang="cs-CZ" dirty="0" smtClean="0">
              <a:hlinkClick r:id="rId3"/>
            </a:endParaRPr>
          </a:p>
          <a:p>
            <a:pPr>
              <a:buNone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commons.wikimedia.org/wiki/File:Sparta_territory.jpg</a:t>
            </a:r>
            <a:endParaRPr lang="cs-CZ" dirty="0">
              <a:hlinkClick r:id="rId3"/>
            </a:endParaRPr>
          </a:p>
          <a:p>
            <a:r>
              <a:rPr lang="cs-CZ" dirty="0" smtClean="0"/>
              <a:t>Obrázky ze strany 7 byly staženy 16. 6. 2014:</a:t>
            </a:r>
            <a:endParaRPr lang="cs-CZ" dirty="0" smtClean="0">
              <a:hlinkClick r:id="rId3"/>
            </a:endParaRPr>
          </a:p>
          <a:p>
            <a:pPr>
              <a:buNone/>
            </a:pP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commons.wikimedia.org/wiki/File:Hoplite1.gif</a:t>
            </a:r>
            <a:endParaRPr lang="cs-CZ" dirty="0" smtClean="0"/>
          </a:p>
          <a:p>
            <a:pPr>
              <a:buNone/>
            </a:pP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commons.wikimedia.org/wiki/File:Phalanx1.png</a:t>
            </a:r>
            <a:endParaRPr lang="cs-CZ" dirty="0" smtClean="0"/>
          </a:p>
          <a:p>
            <a:pPr>
              <a:buNone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commons.wikimedia.org/wiki/File:Therm2007.jpg</a:t>
            </a:r>
            <a:endParaRPr lang="cs-CZ" dirty="0" smtClean="0"/>
          </a:p>
          <a:p>
            <a:r>
              <a:rPr lang="cs-CZ" dirty="0" smtClean="0"/>
              <a:t>Obrázek ze strany 8 byl stažen 16. 6. 2014:</a:t>
            </a:r>
            <a:endParaRPr lang="cs-CZ" dirty="0" smtClean="0"/>
          </a:p>
          <a:p>
            <a:pPr>
              <a:buNone/>
            </a:pP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commons.wikimedia.org/wiki/File:Therm2007.jpg</a:t>
            </a:r>
            <a:endParaRPr lang="cs-CZ" dirty="0" smtClean="0"/>
          </a:p>
          <a:p>
            <a:r>
              <a:rPr lang="cs-CZ" dirty="0" smtClean="0"/>
              <a:t>Obrázek ze strany 9 byl stažen 16. 6. 2014:</a:t>
            </a:r>
            <a:endParaRPr lang="cs-CZ" dirty="0" smtClean="0"/>
          </a:p>
          <a:p>
            <a:pPr>
              <a:buNone/>
            </a:pPr>
            <a:r>
              <a:rPr lang="cs-CZ" dirty="0">
                <a:hlinkClick r:id="rId6"/>
              </a:rPr>
              <a:t>http</a:t>
            </a:r>
            <a:r>
              <a:rPr lang="cs-CZ">
                <a:hlinkClick r:id="rId6"/>
              </a:rPr>
              <a:t>://</a:t>
            </a:r>
            <a:r>
              <a:rPr lang="cs-CZ" smtClean="0">
                <a:hlinkClick r:id="rId6"/>
              </a:rPr>
              <a:t>commons.wikimedia.org/wiki/File:Hoplites_fight_Louvre_E735.jpg</a:t>
            </a:r>
            <a:endParaRPr lang="cs-CZ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108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Metodický </a:t>
            </a:r>
            <a: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list – anotace:</a:t>
            </a:r>
            <a:b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Didaktický učební materiál </a:t>
            </a:r>
            <a:r>
              <a:rPr lang="cs-CZ" sz="2800" b="1" u="sng" dirty="0" smtClean="0"/>
              <a:t>Sparta – řecký městský stát</a:t>
            </a:r>
            <a:r>
              <a:rPr lang="cs-CZ" sz="2800" dirty="0" smtClean="0"/>
              <a:t>, sloužící jako vizuální pomůcka k výkladové části hodiny, navazuje na didaktický učební materiál Výchova ve starověku, kde se žáci blíže seznámí s výchovou ve Spartě i v Athénách.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43238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 rot="10800000" flipV="1">
            <a:off x="251520" y="5964524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Sparta – řecký městský stát</a:t>
            </a:r>
            <a:endParaRPr lang="cs-CZ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648919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Sparta</a:t>
            </a:r>
            <a:endParaRPr lang="cs-CZ" sz="6000" dirty="0">
              <a:latin typeface="+mn-lt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Poloha:</a:t>
            </a:r>
            <a:endParaRPr lang="cs-CZ" sz="28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cs-CZ" dirty="0" smtClean="0"/>
              <a:t> </a:t>
            </a:r>
            <a:r>
              <a:rPr lang="cs-CZ" sz="2800" dirty="0" smtClean="0"/>
              <a:t>Obyvatelé:</a:t>
            </a:r>
            <a:endParaRPr lang="cs-CZ" sz="28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7544" y="2492896"/>
            <a:ext cx="4040188" cy="290961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Peloponéský poloostrov</a:t>
            </a:r>
          </a:p>
          <a:p>
            <a:r>
              <a:rPr lang="cs-CZ" sz="2800" dirty="0" smtClean="0"/>
              <a:t>Kraj </a:t>
            </a:r>
            <a:r>
              <a:rPr lang="cs-CZ" sz="2800" dirty="0" err="1" smtClean="0"/>
              <a:t>Lakónie</a:t>
            </a:r>
            <a:endParaRPr lang="cs-CZ" sz="2800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Dórové</a:t>
            </a:r>
            <a:endParaRPr lang="cs-CZ" sz="2800" dirty="0"/>
          </a:p>
        </p:txBody>
      </p:sp>
      <p:pic>
        <p:nvPicPr>
          <p:cNvPr id="1026" name="Picture 2" descr="C:\Documents and Settings\install\Local Settings\Temporary Internet Files\Content.IE5\GDG4275T\MC900405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025" y="3933825"/>
            <a:ext cx="19558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3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473" y="112474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cs-CZ" sz="60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Státní </a:t>
            </a:r>
            <a:r>
              <a:rPr lang="cs-CZ" sz="6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zřízení:</a:t>
            </a:r>
            <a:endParaRPr lang="cs-CZ" sz="6000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33276" y="2376854"/>
            <a:ext cx="7416824" cy="345638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2 králové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pod dozorem 5 úředníků = EFORŮ 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a rady starších</a:t>
            </a:r>
          </a:p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občanský sněm = lidové shromáždění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Rozdělení </a:t>
            </a:r>
            <a: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obyvatel ,</a:t>
            </a:r>
            <a:b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zaměstnání</a:t>
            </a:r>
            <a:br>
              <a:rPr lang="cs-CZ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SPARŤANÉ</a:t>
            </a:r>
            <a:r>
              <a:rPr lang="cs-CZ" sz="2800" dirty="0" smtClean="0"/>
              <a:t> (asi 10 tisíc mužů) = vojáci, svobodní,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                 plnoprávní</a:t>
            </a:r>
          </a:p>
          <a:p>
            <a:r>
              <a:rPr lang="cs-CZ" sz="2800" b="1" u="sng" dirty="0" smtClean="0"/>
              <a:t>OSTATNÍ</a:t>
            </a:r>
            <a:r>
              <a:rPr lang="cs-CZ" sz="2800" dirty="0" smtClean="0"/>
              <a:t> = zemědělci, řemeslníci, svobodní,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neplnoprávní</a:t>
            </a:r>
          </a:p>
          <a:p>
            <a:r>
              <a:rPr lang="cs-CZ" sz="2800" b="1" u="sng" dirty="0" smtClean="0"/>
              <a:t>OTROCI = HEILÓTI</a:t>
            </a:r>
            <a:r>
              <a:rPr lang="cs-CZ" sz="2800" dirty="0" smtClean="0"/>
              <a:t>, podmanění, nesvobodní,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                         bez práv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26673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Vojsko</a:t>
            </a:r>
            <a:br>
              <a:rPr lang="cs-C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endParaRPr lang="cs-CZ" sz="60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95536" y="2852936"/>
            <a:ext cx="4038600" cy="443484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220072" y="1340768"/>
            <a:ext cx="3744416" cy="5014157"/>
          </a:xfrm>
        </p:spPr>
        <p:txBody>
          <a:bodyPr>
            <a:normAutofit/>
          </a:bodyPr>
          <a:lstStyle/>
          <a:p>
            <a:r>
              <a:rPr lang="cs-CZ" sz="2800" dirty="0"/>
              <a:t>Základ těžkooděnci = </a:t>
            </a:r>
            <a:r>
              <a:rPr lang="cs-CZ" sz="2800" b="1" u="sng" dirty="0"/>
              <a:t>HOPLITÉ</a:t>
            </a:r>
          </a:p>
          <a:p>
            <a:r>
              <a:rPr lang="cs-CZ" sz="2800" dirty="0"/>
              <a:t>Útočili v semknutém šiku = </a:t>
            </a:r>
            <a:r>
              <a:rPr lang="cs-CZ" sz="2800" b="1" u="sng" dirty="0"/>
              <a:t>FALANGA</a:t>
            </a:r>
          </a:p>
          <a:p>
            <a:r>
              <a:rPr lang="cs-CZ" sz="2800" dirty="0"/>
              <a:t>Za zpěvu bojových písní</a:t>
            </a:r>
          </a:p>
          <a:p>
            <a:r>
              <a:rPr lang="cs-CZ" sz="2800" dirty="0"/>
              <a:t>V té době </a:t>
            </a:r>
            <a:r>
              <a:rPr lang="cs-CZ" sz="2800" dirty="0" smtClean="0"/>
              <a:t>nepřemožitelní!!!!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67" y="278383"/>
            <a:ext cx="1698057" cy="41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48" y="4453503"/>
            <a:ext cx="4352553" cy="21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0834"/>
            <a:ext cx="3152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81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56" y="332656"/>
            <a:ext cx="7620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07504" y="5922090"/>
            <a:ext cx="8712968" cy="81927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Bojovníci nosili červené šaty, aby nebyla tak vidět zranění a aby vypadali hrozivěji!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3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77" y="260648"/>
            <a:ext cx="7620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49306" y="5445224"/>
            <a:ext cx="8784976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Spartští vojáci jedli černou polévku z krve, vepřového masa a čočky. Do podobné polévky se u nás místo čočky dávají kroupy. Jak se jí říká?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300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Snímek 1</vt:lpstr>
      <vt:lpstr>  Metodický list – anotace: </vt:lpstr>
      <vt:lpstr>Snímek 3</vt:lpstr>
      <vt:lpstr> Sparta</vt:lpstr>
      <vt:lpstr>Státní zřízení:</vt:lpstr>
      <vt:lpstr>    Rozdělení obyvatel ,  zaměstnání </vt:lpstr>
      <vt:lpstr>Vojsko </vt:lpstr>
      <vt:lpstr>Snímek 8</vt:lpstr>
      <vt:lpstr>Snímek 9</vt:lpstr>
      <vt:lpstr>Závěr: </vt:lpstr>
      <vt:lpstr>Zdroje a citace: 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14</cp:revision>
  <dcterms:created xsi:type="dcterms:W3CDTF">2014-03-11T19:52:33Z</dcterms:created>
  <dcterms:modified xsi:type="dcterms:W3CDTF">2014-06-23T08:08:57Z</dcterms:modified>
</cp:coreProperties>
</file>