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  <p:sldId id="262" r:id="rId3"/>
    <p:sldId id="263" r:id="rId4"/>
    <p:sldId id="264" r:id="rId5"/>
    <p:sldId id="267" r:id="rId6"/>
    <p:sldId id="266" r:id="rId7"/>
    <p:sldId id="268" r:id="rId8"/>
    <p:sldId id="269" r:id="rId9"/>
    <p:sldId id="270" r:id="rId10"/>
    <p:sldId id="271" r:id="rId11"/>
    <p:sldId id="272" r:id="rId12"/>
    <p:sldId id="273" r:id="rId13"/>
    <p:sldId id="265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A79F8-439F-429C-ABC7-6EB433D59FC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23.6.2014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3B171-564B-48BB-A968-EC451E1FCC0F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A79F8-439F-429C-ABC7-6EB433D59FC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23.6.2014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3B171-564B-48BB-A968-EC451E1FCC0F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A79F8-439F-429C-ABC7-6EB433D59FC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23.6.2014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3B171-564B-48BB-A968-EC451E1FCC0F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A79F8-439F-429C-ABC7-6EB433D59FC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23.6.2014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3B171-564B-48BB-A968-EC451E1FCC0F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A79F8-439F-429C-ABC7-6EB433D59FC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23.6.2014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3B171-564B-48BB-A968-EC451E1FCC0F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A79F8-439F-429C-ABC7-6EB433D59FC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23.6.2014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3B171-564B-48BB-A968-EC451E1FCC0F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A79F8-439F-429C-ABC7-6EB433D59FC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23.6.2014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3B171-564B-48BB-A968-EC451E1FCC0F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A79F8-439F-429C-ABC7-6EB433D59FC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23.6.2014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3B171-564B-48BB-A968-EC451E1FCC0F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A79F8-439F-429C-ABC7-6EB433D59FC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23.6.2014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3B171-564B-48BB-A968-EC451E1FCC0F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A79F8-439F-429C-ABC7-6EB433D59FC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23.6.2014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3B171-564B-48BB-A968-EC451E1FCC0F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A79F8-439F-429C-ABC7-6EB433D59FC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23.6.2014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3B171-564B-48BB-A968-EC451E1FCC0F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492665D-BA76-41F2-BACA-DF89842EA041}" type="datetimeFigureOut">
              <a:rPr lang="cs-CZ" smtClean="0"/>
              <a:pPr/>
              <a:t>23.6.2014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506EF-E4CB-4457-9ED0-5D6B6C96F64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/index.php?title=Punsk%C3%A9_v%C3%A1lky&amp;oldid=11475045" TargetMode="External"/><Relationship Id="rId2" Type="http://schemas.openxmlformats.org/officeDocument/2006/relationships/hyperlink" Target="http://cs.wikipedia.org/wiki/Soubor:Expansion_of_Rome,_2nd_century_BC.gi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s.wikipedia.org/wiki/Soubor:Escipi%C3%B3n_africano.JPG" TargetMode="External"/><Relationship Id="rId4" Type="http://schemas.openxmlformats.org/officeDocument/2006/relationships/hyperlink" Target="http://commons.wikimedia.org/wiki/File:Trireme_1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MSOfficePNG(1).png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064526" y="822478"/>
            <a:ext cx="4916345" cy="1068331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" name="TextovéPole 2"/>
          <p:cNvSpPr txBox="1"/>
          <p:nvPr/>
        </p:nvSpPr>
        <p:spPr>
          <a:xfrm>
            <a:off x="5922178" y="301174"/>
            <a:ext cx="2466246" cy="279392"/>
          </a:xfrm>
          <a:prstGeom prst="rect">
            <a:avLst/>
          </a:prstGeom>
          <a:noFill/>
        </p:spPr>
        <p:txBody>
          <a:bodyPr vert="horz" wrap="square" lIns="78571" tIns="39285" rIns="78571" bIns="39285" rtlCol="0">
            <a:spAutoFit/>
          </a:bodyPr>
          <a:lstStyle/>
          <a:p>
            <a:r>
              <a:rPr lang="cs-CZ" sz="1300" dirty="0">
                <a:solidFill>
                  <a:srgbClr val="000000"/>
                </a:solidFill>
                <a:latin typeface="Times New Roman - 15"/>
              </a:rPr>
              <a:t>číslo</a:t>
            </a:r>
            <a:r>
              <a:rPr lang="cs-CZ" sz="1300" dirty="0" smtClean="0">
                <a:solidFill>
                  <a:srgbClr val="000000"/>
                </a:solidFill>
                <a:latin typeface="Times New Roman - 15"/>
              </a:rPr>
              <a:t>: VY_32_INOVACE_26_14</a:t>
            </a:r>
            <a:endParaRPr lang="cs-CZ" sz="1300" dirty="0">
              <a:solidFill>
                <a:srgbClr val="000000"/>
              </a:solidFill>
              <a:latin typeface="Times New Roman - 15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035819" y="2386391"/>
            <a:ext cx="7136656" cy="3803434"/>
          </a:xfrm>
          <a:prstGeom prst="rect">
            <a:avLst/>
          </a:prstGeom>
          <a:noFill/>
        </p:spPr>
        <p:txBody>
          <a:bodyPr vert="horz" wrap="square" lIns="78571" tIns="39285" rIns="78571" bIns="39285" rtlCol="0">
            <a:spAutoFit/>
          </a:bodyPr>
          <a:lstStyle/>
          <a:p>
            <a:r>
              <a:rPr lang="cs-CZ" dirty="0">
                <a:solidFill>
                  <a:srgbClr val="000000"/>
                </a:solidFill>
                <a:latin typeface="Candara" panose="020E0502030303020204" pitchFamily="34" charset="0"/>
              </a:rPr>
              <a:t>Digitální učební materiál vznikl v rámci projektu "Inovace + DVPP", </a:t>
            </a:r>
            <a:r>
              <a:rPr lang="pt-BR" dirty="0">
                <a:solidFill>
                  <a:srgbClr val="000000"/>
                </a:solidFill>
                <a:latin typeface="Candara" panose="020E0502030303020204" pitchFamily="34" charset="0"/>
              </a:rPr>
              <a:t>EU peníze do škol, CZ.1.07/1.4.00/21.3768</a:t>
            </a:r>
          </a:p>
          <a:p>
            <a:endParaRPr lang="cs-CZ" dirty="0">
              <a:solidFill>
                <a:srgbClr val="000000"/>
              </a:solidFill>
              <a:latin typeface="Candara" panose="020E0502030303020204" pitchFamily="34" charset="0"/>
            </a:endParaRPr>
          </a:p>
          <a:p>
            <a:endParaRPr lang="cs-CZ" dirty="0">
              <a:solidFill>
                <a:srgbClr val="000000"/>
              </a:solidFill>
              <a:latin typeface="Candara" panose="020E0502030303020204" pitchFamily="34" charset="0"/>
            </a:endParaRPr>
          </a:p>
          <a:p>
            <a:r>
              <a:rPr lang="cs-CZ" dirty="0">
                <a:solidFill>
                  <a:srgbClr val="000000"/>
                </a:solidFill>
                <a:latin typeface="Candara" panose="020E0502030303020204" pitchFamily="34" charset="0"/>
              </a:rPr>
              <a:t>Název</a:t>
            </a:r>
            <a:r>
              <a:rPr lang="cs-CZ" dirty="0" smtClean="0">
                <a:solidFill>
                  <a:srgbClr val="000000"/>
                </a:solidFill>
                <a:latin typeface="Candara" panose="020E0502030303020204" pitchFamily="34" charset="0"/>
              </a:rPr>
              <a:t>: </a:t>
            </a:r>
            <a:r>
              <a:rPr lang="cs-CZ" sz="2000" b="1" u="sng" dirty="0" smtClean="0">
                <a:solidFill>
                  <a:srgbClr val="000000"/>
                </a:solidFill>
                <a:latin typeface="Candara" panose="020E0502030303020204" pitchFamily="34" charset="0"/>
              </a:rPr>
              <a:t>Punské války</a:t>
            </a:r>
            <a:endParaRPr lang="cs-CZ" sz="2000" b="1" u="sng" dirty="0">
              <a:solidFill>
                <a:srgbClr val="000000"/>
              </a:solidFill>
              <a:latin typeface="Candara" panose="020E0502030303020204" pitchFamily="34" charset="0"/>
            </a:endParaRPr>
          </a:p>
          <a:p>
            <a:endParaRPr lang="cs-CZ" dirty="0">
              <a:solidFill>
                <a:srgbClr val="000000"/>
              </a:solidFill>
              <a:latin typeface="Candara" panose="020E0502030303020204" pitchFamily="34" charset="0"/>
            </a:endParaRPr>
          </a:p>
          <a:p>
            <a:r>
              <a:rPr lang="cs-CZ" dirty="0">
                <a:solidFill>
                  <a:srgbClr val="000000"/>
                </a:solidFill>
                <a:latin typeface="Candara" panose="020E0502030303020204" pitchFamily="34" charset="0"/>
              </a:rPr>
              <a:t>Autor</a:t>
            </a:r>
            <a:r>
              <a:rPr lang="cs-CZ" dirty="0" smtClean="0">
                <a:solidFill>
                  <a:srgbClr val="000000"/>
                </a:solidFill>
                <a:latin typeface="Candara" panose="020E0502030303020204" pitchFamily="34" charset="0"/>
              </a:rPr>
              <a:t>: </a:t>
            </a:r>
            <a:r>
              <a:rPr lang="cs-CZ" sz="2000" b="1" dirty="0" smtClean="0">
                <a:solidFill>
                  <a:srgbClr val="000000"/>
                </a:solidFill>
                <a:latin typeface="Candara" panose="020E0502030303020204" pitchFamily="34" charset="0"/>
              </a:rPr>
              <a:t>Mgr. Eva </a:t>
            </a:r>
            <a:r>
              <a:rPr lang="cs-CZ" sz="2000" b="1" dirty="0" err="1" smtClean="0">
                <a:solidFill>
                  <a:srgbClr val="000000"/>
                </a:solidFill>
                <a:latin typeface="Candara" panose="020E0502030303020204" pitchFamily="34" charset="0"/>
              </a:rPr>
              <a:t>Vondrková</a:t>
            </a:r>
            <a:endParaRPr lang="cs-CZ" sz="2000" b="1" dirty="0">
              <a:solidFill>
                <a:srgbClr val="000000"/>
              </a:solidFill>
              <a:latin typeface="Candara" panose="020E0502030303020204" pitchFamily="34" charset="0"/>
            </a:endParaRPr>
          </a:p>
          <a:p>
            <a:endParaRPr lang="cs-CZ" dirty="0">
              <a:solidFill>
                <a:srgbClr val="000000"/>
              </a:solidFill>
              <a:latin typeface="Candara" panose="020E0502030303020204" pitchFamily="34" charset="0"/>
            </a:endParaRPr>
          </a:p>
          <a:p>
            <a:r>
              <a:rPr lang="cs-CZ" dirty="0">
                <a:solidFill>
                  <a:srgbClr val="000000"/>
                </a:solidFill>
                <a:latin typeface="Candara" panose="020E0502030303020204" pitchFamily="34" charset="0"/>
              </a:rPr>
              <a:t>Vzdělávací oblast</a:t>
            </a:r>
            <a:r>
              <a:rPr lang="cs-CZ" dirty="0" smtClean="0">
                <a:solidFill>
                  <a:srgbClr val="000000"/>
                </a:solidFill>
                <a:latin typeface="Candara" panose="020E0502030303020204" pitchFamily="34" charset="0"/>
              </a:rPr>
              <a:t>: </a:t>
            </a:r>
            <a:r>
              <a:rPr lang="cs-CZ" sz="2000" b="1" dirty="0" smtClean="0">
                <a:solidFill>
                  <a:srgbClr val="000000"/>
                </a:solidFill>
                <a:latin typeface="Candara" panose="020E0502030303020204" pitchFamily="34" charset="0"/>
              </a:rPr>
              <a:t>Člověk a společnost</a:t>
            </a:r>
            <a:endParaRPr lang="cs-CZ" sz="2000" b="1" dirty="0">
              <a:solidFill>
                <a:srgbClr val="000000"/>
              </a:solidFill>
              <a:latin typeface="Candara" panose="020E0502030303020204" pitchFamily="34" charset="0"/>
            </a:endParaRPr>
          </a:p>
          <a:p>
            <a:endParaRPr lang="cs-CZ" dirty="0">
              <a:solidFill>
                <a:srgbClr val="000000"/>
              </a:solidFill>
              <a:latin typeface="Candara" panose="020E0502030303020204" pitchFamily="34" charset="0"/>
            </a:endParaRPr>
          </a:p>
          <a:p>
            <a:r>
              <a:rPr lang="cs-CZ" dirty="0">
                <a:solidFill>
                  <a:srgbClr val="000000"/>
                </a:solidFill>
                <a:latin typeface="Candara" panose="020E0502030303020204" pitchFamily="34" charset="0"/>
              </a:rPr>
              <a:t>Předmět</a:t>
            </a:r>
            <a:r>
              <a:rPr lang="cs-CZ" dirty="0" smtClean="0">
                <a:solidFill>
                  <a:srgbClr val="000000"/>
                </a:solidFill>
                <a:latin typeface="Candara" panose="020E0502030303020204" pitchFamily="34" charset="0"/>
              </a:rPr>
              <a:t>: </a:t>
            </a:r>
            <a:r>
              <a:rPr lang="cs-CZ" sz="2000" b="1" dirty="0" smtClean="0">
                <a:solidFill>
                  <a:srgbClr val="000000"/>
                </a:solidFill>
                <a:latin typeface="Candara" panose="020E0502030303020204" pitchFamily="34" charset="0"/>
              </a:rPr>
              <a:t>Dějepis</a:t>
            </a:r>
            <a:endParaRPr lang="cs-CZ" sz="2000" b="1" dirty="0">
              <a:solidFill>
                <a:srgbClr val="000000"/>
              </a:solidFill>
              <a:latin typeface="Candara" panose="020E0502030303020204" pitchFamily="34" charset="0"/>
            </a:endParaRPr>
          </a:p>
          <a:p>
            <a:endParaRPr lang="cs-CZ" dirty="0">
              <a:solidFill>
                <a:srgbClr val="000000"/>
              </a:solidFill>
              <a:latin typeface="Candara" panose="020E0502030303020204" pitchFamily="34" charset="0"/>
            </a:endParaRPr>
          </a:p>
          <a:p>
            <a:r>
              <a:rPr lang="cs-CZ" dirty="0">
                <a:solidFill>
                  <a:srgbClr val="000000"/>
                </a:solidFill>
                <a:latin typeface="Candara" panose="020E0502030303020204" pitchFamily="34" charset="0"/>
              </a:rPr>
              <a:t>Ročník</a:t>
            </a:r>
            <a:r>
              <a:rPr lang="cs-CZ" dirty="0" smtClean="0">
                <a:solidFill>
                  <a:srgbClr val="000000"/>
                </a:solidFill>
                <a:latin typeface="Candara" panose="020E0502030303020204" pitchFamily="34" charset="0"/>
              </a:rPr>
              <a:t>: </a:t>
            </a:r>
            <a:r>
              <a:rPr lang="cs-CZ" sz="2000" b="1" dirty="0" smtClean="0">
                <a:solidFill>
                  <a:srgbClr val="000000"/>
                </a:solidFill>
                <a:latin typeface="Candara" panose="020E0502030303020204" pitchFamily="34" charset="0"/>
              </a:rPr>
              <a:t>6. ročník</a:t>
            </a:r>
            <a:endParaRPr lang="cs-CZ" sz="2000" b="1" dirty="0">
              <a:solidFill>
                <a:srgbClr val="000000"/>
              </a:solidFill>
              <a:latin typeface="Candara" panose="020E0502030303020204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292090" y="1657865"/>
            <a:ext cx="274320" cy="356336"/>
          </a:xfrm>
          <a:prstGeom prst="rect">
            <a:avLst/>
          </a:prstGeom>
          <a:noFill/>
        </p:spPr>
        <p:txBody>
          <a:bodyPr vert="horz" lIns="78571" tIns="39285" rIns="78571" bIns="39285" rtlCol="0">
            <a:spAutoFit/>
          </a:bodyPr>
          <a:lstStyle/>
          <a:p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 rot="10800000" flipV="1">
            <a:off x="2771762" y="1981449"/>
            <a:ext cx="3514738" cy="233240"/>
          </a:xfrm>
          <a:prstGeom prst="rect">
            <a:avLst/>
          </a:prstGeom>
          <a:noFill/>
        </p:spPr>
        <p:txBody>
          <a:bodyPr vert="horz" wrap="square" lIns="78571" tIns="39285" rIns="78571" bIns="39285" rtlCol="0">
            <a:spAutoFit/>
          </a:bodyPr>
          <a:lstStyle/>
          <a:p>
            <a:r>
              <a:rPr lang="cs-CZ" sz="1000" b="1" dirty="0">
                <a:solidFill>
                  <a:srgbClr val="000000"/>
                </a:solidFill>
                <a:latin typeface="System - 12"/>
              </a:rPr>
              <a:t>Základní škola Jindřichův Hradec I, Štítného 121</a:t>
            </a:r>
          </a:p>
        </p:txBody>
      </p:sp>
    </p:spTree>
    <p:extLst>
      <p:ext uri="{BB962C8B-B14F-4D97-AF65-F5344CB8AC3E}">
        <p14:creationId xmlns:p14="http://schemas.microsoft.com/office/powerpoint/2010/main" xmlns="" val="176051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755577" y="2564904"/>
            <a:ext cx="7524824" cy="3561259"/>
          </a:xfrm>
        </p:spPr>
        <p:txBody>
          <a:bodyPr/>
          <a:lstStyle/>
          <a:p>
            <a:pPr algn="ctr"/>
            <a:r>
              <a:rPr lang="cs-CZ" sz="2800" dirty="0" smtClean="0"/>
              <a:t>Do poloviny 2. století př. n. l. ovládli Římané </a:t>
            </a:r>
            <a:r>
              <a:rPr lang="cs-CZ" sz="2800" b="1" u="sng" dirty="0" smtClean="0"/>
              <a:t>Makedonii a Řecko.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sz="2800" b="1" u="sng" dirty="0" smtClean="0"/>
              <a:t>ŘÍM SE STAL NEJMOCNĚJŠÍ ŘÍŠÍ V CELÉM STŘEDOMOŘÍ!!!</a:t>
            </a:r>
            <a:endParaRPr lang="cs-CZ" sz="2800" b="1" u="sng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/>
              <a:t>Závěr</a:t>
            </a:r>
            <a:endParaRPr lang="cs-CZ" b="1" u="sng" dirty="0"/>
          </a:p>
        </p:txBody>
      </p:sp>
      <p:sp>
        <p:nvSpPr>
          <p:cNvPr id="4" name="Šipka dolů 3"/>
          <p:cNvSpPr/>
          <p:nvPr/>
        </p:nvSpPr>
        <p:spPr>
          <a:xfrm>
            <a:off x="4067944" y="3717032"/>
            <a:ext cx="720080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Zaoblený obdélník 4"/>
          <p:cNvSpPr/>
          <p:nvPr/>
        </p:nvSpPr>
        <p:spPr>
          <a:xfrm>
            <a:off x="827584" y="2259367"/>
            <a:ext cx="7560840" cy="3636404"/>
          </a:xfrm>
          <a:prstGeom prst="roundRect">
            <a:avLst/>
          </a:prstGeom>
          <a:solidFill>
            <a:schemeClr val="accent1">
              <a:alpha val="31000"/>
            </a:schemeClr>
          </a:solidFill>
          <a:ln w="127000" cmpd="thinThick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84218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2204864"/>
            <a:ext cx="7408333" cy="3921299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cs-CZ" dirty="0" smtClean="0"/>
              <a:t>Kdo byl největším římským protivníkem?</a:t>
            </a:r>
          </a:p>
          <a:p>
            <a:pPr marL="457200" indent="-457200">
              <a:buAutoNum type="arabicPeriod"/>
            </a:pPr>
            <a:r>
              <a:rPr lang="cs-CZ" dirty="0" smtClean="0"/>
              <a:t>Popiš římskou válečnou loď.</a:t>
            </a:r>
          </a:p>
          <a:p>
            <a:pPr marL="457200" indent="-457200">
              <a:buAutoNum type="arabicPeriod"/>
            </a:pPr>
            <a:r>
              <a:rPr lang="cs-CZ" dirty="0" smtClean="0"/>
              <a:t>Proč došlo k bojům mezi Římem a Kartágem?</a:t>
            </a:r>
          </a:p>
          <a:p>
            <a:pPr marL="457200" indent="-457200">
              <a:buAutoNum type="arabicPeriod"/>
            </a:pPr>
            <a:r>
              <a:rPr lang="cs-CZ" dirty="0" smtClean="0"/>
              <a:t>Jak se jmenoval významný punský vojevůdce?</a:t>
            </a:r>
          </a:p>
          <a:p>
            <a:pPr marL="457200" indent="-457200">
              <a:buAutoNum type="arabicPeriod"/>
            </a:pPr>
            <a:r>
              <a:rPr lang="cs-CZ" dirty="0" smtClean="0"/>
              <a:t>Co dokázal?</a:t>
            </a:r>
          </a:p>
          <a:p>
            <a:pPr marL="457200" indent="-457200">
              <a:buAutoNum type="arabicPeriod"/>
            </a:pPr>
            <a:r>
              <a:rPr lang="cs-CZ" dirty="0" smtClean="0"/>
              <a:t>Jak skončily punské války.</a:t>
            </a:r>
          </a:p>
          <a:p>
            <a:pPr marL="457200" indent="-457200">
              <a:buAutoNum type="arabicPeriod"/>
            </a:pPr>
            <a:r>
              <a:rPr lang="cs-CZ" dirty="0" smtClean="0"/>
              <a:t>Které země Řím ovládl?</a:t>
            </a:r>
          </a:p>
          <a:p>
            <a:pPr marL="457200" indent="-457200">
              <a:buAutoNum type="arabicPeriod"/>
            </a:pPr>
            <a:r>
              <a:rPr lang="cs-CZ" dirty="0" smtClean="0"/>
              <a:t>Popiš všechny tři punské války.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/>
              <a:t>Kontrolní otázky:</a:t>
            </a:r>
            <a:endParaRPr lang="cs-CZ" b="1" u="sng" dirty="0"/>
          </a:p>
        </p:txBody>
      </p:sp>
      <p:sp>
        <p:nvSpPr>
          <p:cNvPr id="4" name="Zaoblený obdélník 3"/>
          <p:cNvSpPr/>
          <p:nvPr/>
        </p:nvSpPr>
        <p:spPr>
          <a:xfrm>
            <a:off x="395536" y="2060848"/>
            <a:ext cx="8424936" cy="4392488"/>
          </a:xfrm>
          <a:prstGeom prst="roundRect">
            <a:avLst/>
          </a:prstGeom>
          <a:solidFill>
            <a:schemeClr val="accent1">
              <a:alpha val="31000"/>
            </a:schemeClr>
          </a:solidFill>
          <a:ln w="127000" cmpd="thinThick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21174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AutoNum type="arabicPeriod"/>
            </a:pPr>
            <a:r>
              <a:rPr lang="cs-CZ" dirty="0" smtClean="0"/>
              <a:t>Kartágo.</a:t>
            </a:r>
          </a:p>
          <a:p>
            <a:pPr marL="457200" indent="-457200">
              <a:buAutoNum type="arabicPeriod"/>
            </a:pPr>
            <a:r>
              <a:rPr lang="cs-CZ" dirty="0" smtClean="0"/>
              <a:t>Na přídi bodec, jehož funkce je poškodit koráb protivníka, každá loď vybavena železným můstkem, po němž přešli vojáci na palubu nepřítele.</a:t>
            </a:r>
          </a:p>
          <a:p>
            <a:pPr marL="457200" indent="-457200">
              <a:buAutoNum type="arabicPeriod"/>
            </a:pPr>
            <a:r>
              <a:rPr lang="cs-CZ" dirty="0" smtClean="0"/>
              <a:t>Důvodem byl boj o moc v celém Středomoří.</a:t>
            </a:r>
          </a:p>
          <a:p>
            <a:pPr marL="457200" indent="-457200">
              <a:buAutoNum type="arabicPeriod"/>
            </a:pPr>
            <a:r>
              <a:rPr lang="cs-CZ" dirty="0" smtClean="0"/>
              <a:t>Hannibal Barkas.</a:t>
            </a:r>
          </a:p>
          <a:p>
            <a:pPr marL="457200" indent="-457200">
              <a:buAutoNum type="arabicPeriod"/>
            </a:pPr>
            <a:r>
              <a:rPr lang="cs-CZ" dirty="0" smtClean="0"/>
              <a:t>Přešel se svými muži Alpy.</a:t>
            </a:r>
          </a:p>
          <a:p>
            <a:pPr marL="457200" indent="-457200">
              <a:buAutoNum type="arabicPeriod"/>
            </a:pPr>
            <a:r>
              <a:rPr lang="cs-CZ" dirty="0" smtClean="0"/>
              <a:t>Vítězstvím Římanů.</a:t>
            </a:r>
          </a:p>
          <a:p>
            <a:pPr marL="457200" indent="-457200">
              <a:buAutoNum type="arabicPeriod"/>
            </a:pPr>
            <a:r>
              <a:rPr lang="cs-CZ" dirty="0" smtClean="0"/>
              <a:t>Severní Afriku, Hispánii, Sardinii, Sicílii, Korsiku, Makedonii a Řecko.</a:t>
            </a:r>
          </a:p>
          <a:p>
            <a:pPr marL="457200" indent="-457200">
              <a:buAutoNum type="arabicPeriod"/>
            </a:pPr>
            <a:r>
              <a:rPr lang="cs-CZ" dirty="0" smtClean="0"/>
              <a:t>Viz strany 4, 6, 9.</a:t>
            </a:r>
          </a:p>
          <a:p>
            <a:pPr marL="457200" indent="-457200">
              <a:buAutoNum type="arabicPeriod"/>
            </a:pPr>
            <a:endParaRPr lang="cs-CZ" dirty="0" smtClean="0"/>
          </a:p>
          <a:p>
            <a:pPr marL="457200" indent="-457200">
              <a:buAutoNum type="arabicPeriod"/>
            </a:pPr>
            <a:endParaRPr lang="cs-CZ" dirty="0" smtClean="0"/>
          </a:p>
          <a:p>
            <a:pPr marL="457200" indent="-457200">
              <a:buAutoNum type="arabicPeriod"/>
            </a:pPr>
            <a:endParaRPr lang="cs-CZ" dirty="0" smtClean="0"/>
          </a:p>
          <a:p>
            <a:pPr marL="457200" indent="-457200">
              <a:buAutoNum type="arabicPeriod"/>
            </a:pPr>
            <a:endParaRPr lang="cs-CZ" dirty="0" smtClean="0"/>
          </a:p>
          <a:p>
            <a:pPr marL="457200" indent="-457200">
              <a:buAutoNum type="arabicPeriod"/>
            </a:pPr>
            <a:endParaRPr lang="cs-CZ" dirty="0" smtClean="0"/>
          </a:p>
          <a:p>
            <a:pPr marL="457200" indent="-457200">
              <a:buAutoNum type="arabicPeriod"/>
            </a:pPr>
            <a:endParaRPr lang="cs-CZ" dirty="0" smtClean="0"/>
          </a:p>
          <a:p>
            <a:pPr marL="457200" indent="-457200">
              <a:buAutoNum type="arabicPeriod"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/>
              <a:t>Řešení:</a:t>
            </a:r>
            <a:endParaRPr lang="cs-CZ" b="1" u="sng" dirty="0"/>
          </a:p>
        </p:txBody>
      </p:sp>
      <p:sp>
        <p:nvSpPr>
          <p:cNvPr id="4" name="Zaoblený obdélník 3"/>
          <p:cNvSpPr/>
          <p:nvPr/>
        </p:nvSpPr>
        <p:spPr>
          <a:xfrm>
            <a:off x="467544" y="1844824"/>
            <a:ext cx="8208912" cy="4464496"/>
          </a:xfrm>
          <a:prstGeom prst="roundRect">
            <a:avLst/>
          </a:prstGeom>
          <a:solidFill>
            <a:schemeClr val="accent1">
              <a:alpha val="31000"/>
            </a:schemeClr>
          </a:solidFill>
          <a:ln w="127000" cmpd="thinThick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59949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06531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cs-CZ" dirty="0">
              <a:hlinkClick r:id="rId2"/>
            </a:endParaRPr>
          </a:p>
          <a:p>
            <a:r>
              <a:rPr lang="cs-CZ" dirty="0"/>
              <a:t>Wikipedie: Otevřená encyklopedie: Punské války [online]. c2014 [citováno 16. 06. 2014]. Dostupný z WWW: &lt;</a:t>
            </a:r>
            <a:r>
              <a:rPr lang="cs-CZ" dirty="0">
                <a:hlinkClick r:id="rId3"/>
              </a:rPr>
              <a:t>http://cs.wikipedia.org/w/</a:t>
            </a:r>
            <a:r>
              <a:rPr lang="cs-CZ" dirty="0" err="1">
                <a:hlinkClick r:id="rId3"/>
              </a:rPr>
              <a:t>index.php?title</a:t>
            </a:r>
            <a:r>
              <a:rPr lang="cs-CZ" dirty="0">
                <a:hlinkClick r:id="rId3"/>
              </a:rPr>
              <a:t>=Punsk%C3%A9_v%C3%A1lky&amp;oldid=11475045</a:t>
            </a:r>
            <a:r>
              <a:rPr lang="cs-CZ" dirty="0"/>
              <a:t>&gt; </a:t>
            </a:r>
            <a:endParaRPr lang="cs-CZ" dirty="0" smtClean="0"/>
          </a:p>
          <a:p>
            <a:r>
              <a:rPr lang="cs-CZ" dirty="0" smtClean="0"/>
              <a:t>BEDNAŘÍKOVÁ</a:t>
            </a:r>
            <a:r>
              <a:rPr lang="cs-CZ" dirty="0"/>
              <a:t>, Jarmila, Lubor KYSUČAN a Marie FEJFUŠOVÁ. Dějepis: vzdělávací oblast Člověk a společnost. 2. vyd. Brno: Nová škola, 2011, 96 -99. Duhová řada. ISBN 978-80-7289-291-4. </a:t>
            </a:r>
            <a:endParaRPr lang="cs-CZ" dirty="0" smtClean="0">
              <a:hlinkClick r:id="rId2"/>
            </a:endParaRPr>
          </a:p>
          <a:p>
            <a:r>
              <a:rPr lang="cs-CZ" dirty="0" smtClean="0"/>
              <a:t>Obrázek ze strany 3 byl stažen 16. 6. 2014:</a:t>
            </a:r>
            <a:endParaRPr lang="cs-CZ" dirty="0" smtClean="0">
              <a:hlinkClick r:id="rId2"/>
            </a:endParaRPr>
          </a:p>
          <a:p>
            <a:pPr>
              <a:buNone/>
            </a:pPr>
            <a:r>
              <a:rPr lang="cs-CZ" dirty="0" smtClean="0">
                <a:hlinkClick r:id="rId2"/>
              </a:rPr>
              <a:t>http</a:t>
            </a:r>
            <a:r>
              <a:rPr lang="cs-CZ" dirty="0">
                <a:hlinkClick r:id="rId2"/>
              </a:rPr>
              <a:t>://cs.wikipedia.org/wiki/Soubor:Expansion_of_Rome,_</a:t>
            </a:r>
            <a:r>
              <a:rPr lang="cs-CZ" dirty="0" smtClean="0">
                <a:hlinkClick r:id="rId2"/>
              </a:rPr>
              <a:t>2nd_century_BC.gif</a:t>
            </a:r>
            <a:endParaRPr lang="cs-CZ" dirty="0" smtClean="0"/>
          </a:p>
          <a:p>
            <a:r>
              <a:rPr lang="cs-CZ" dirty="0" smtClean="0"/>
              <a:t>Obrázek ze strany 5 byl stažen 16. 6. 2014:</a:t>
            </a:r>
            <a:endParaRPr lang="cs-CZ" dirty="0" smtClean="0"/>
          </a:p>
          <a:p>
            <a:pPr>
              <a:buNone/>
            </a:pPr>
            <a:r>
              <a:rPr lang="cs-CZ" dirty="0">
                <a:hlinkClick r:id="rId4"/>
              </a:rPr>
              <a:t>http://</a:t>
            </a:r>
            <a:r>
              <a:rPr lang="cs-CZ" dirty="0" smtClean="0">
                <a:hlinkClick r:id="rId4"/>
              </a:rPr>
              <a:t>commons.wikimedia.org/wiki/File:Trireme_1.jpg</a:t>
            </a:r>
            <a:endParaRPr lang="cs-CZ" dirty="0" smtClean="0"/>
          </a:p>
          <a:p>
            <a:r>
              <a:rPr lang="cs-CZ" dirty="0" smtClean="0"/>
              <a:t>Obrázek ze strana 8 byl stažen 16. 6. 2014:</a:t>
            </a:r>
            <a:endParaRPr lang="cs-CZ" dirty="0" smtClean="0"/>
          </a:p>
          <a:p>
            <a:pPr>
              <a:buNone/>
            </a:pPr>
            <a:r>
              <a:rPr lang="cs-CZ" dirty="0">
                <a:hlinkClick r:id="rId5"/>
              </a:rPr>
              <a:t>http://</a:t>
            </a:r>
            <a:r>
              <a:rPr lang="cs-CZ" dirty="0" smtClean="0">
                <a:hlinkClick r:id="rId5"/>
              </a:rPr>
              <a:t>cs.wikipedia.org/wiki/Soubor:Escipi%C3%B3n_africano.JPG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/>
              <a:t>Zdroje a citace:</a:t>
            </a:r>
            <a:endParaRPr lang="cs-CZ" b="1" u="sng" dirty="0"/>
          </a:p>
        </p:txBody>
      </p:sp>
    </p:spTree>
    <p:extLst>
      <p:ext uri="{BB962C8B-B14F-4D97-AF65-F5344CB8AC3E}">
        <p14:creationId xmlns:p14="http://schemas.microsoft.com/office/powerpoint/2010/main" xmlns="" val="22169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/>
              <a:t>Metodický list – anotace: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Didaktický učební materiál Punské války slouží k podpoře výkladové části hodiny. Na straně 11 jsou uvedeny kontrolní otázky k upevnění získaných poznatků. Řešení je uvedeno na následující straně 12.</a:t>
            </a:r>
            <a:endParaRPr lang="cs-CZ" sz="2800" dirty="0"/>
          </a:p>
        </p:txBody>
      </p:sp>
      <p:sp>
        <p:nvSpPr>
          <p:cNvPr id="4" name="Zaoblený obdélník 3"/>
          <p:cNvSpPr/>
          <p:nvPr/>
        </p:nvSpPr>
        <p:spPr>
          <a:xfrm>
            <a:off x="611560" y="2348880"/>
            <a:ext cx="8136904" cy="2952328"/>
          </a:xfrm>
          <a:prstGeom prst="roundRect">
            <a:avLst/>
          </a:prstGeom>
          <a:solidFill>
            <a:schemeClr val="accent1">
              <a:alpha val="31000"/>
            </a:schemeClr>
          </a:solidFill>
          <a:ln w="127000" cmpd="thinThick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6253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91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vál 6"/>
          <p:cNvSpPr/>
          <p:nvPr/>
        </p:nvSpPr>
        <p:spPr>
          <a:xfrm>
            <a:off x="971600" y="260648"/>
            <a:ext cx="6912768" cy="1008112"/>
          </a:xfrm>
          <a:prstGeom prst="ellipse">
            <a:avLst/>
          </a:prstGeom>
          <a:solidFill>
            <a:schemeClr val="bg2">
              <a:lumMod val="50000"/>
              <a:alpha val="3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000" dirty="0" smtClean="0">
                <a:solidFill>
                  <a:schemeClr val="tx1"/>
                </a:solidFill>
              </a:rPr>
              <a:t>Punské války</a:t>
            </a:r>
            <a:endParaRPr lang="cs-CZ" sz="6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958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Předmětem sporu mezi Kartágem a Římem byl ostrov Sicílie.</a:t>
            </a:r>
          </a:p>
          <a:p>
            <a:r>
              <a:rPr lang="cs-CZ" dirty="0" smtClean="0"/>
              <a:t>Ostrov Sicílie byl totiž velmi úrodný, byl zásobárnou obilí.</a:t>
            </a:r>
          </a:p>
          <a:p>
            <a:r>
              <a:rPr lang="cs-CZ" dirty="0" smtClean="0"/>
              <a:t>Římané po více než 20 letech války zvítězili. </a:t>
            </a:r>
          </a:p>
          <a:p>
            <a:r>
              <a:rPr lang="cs-CZ" dirty="0" smtClean="0"/>
              <a:t>Římané získali provincie Sicílie, Sardinie a Korsika.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900" b="1" u="sng" dirty="0" smtClean="0"/>
              <a:t>První punská válka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(264 – 241 př. n. l.)</a:t>
            </a:r>
            <a:endParaRPr lang="cs-CZ" dirty="0"/>
          </a:p>
        </p:txBody>
      </p:sp>
      <p:sp>
        <p:nvSpPr>
          <p:cNvPr id="6" name="Zaoblený obdélník 5"/>
          <p:cNvSpPr/>
          <p:nvPr/>
        </p:nvSpPr>
        <p:spPr>
          <a:xfrm>
            <a:off x="539552" y="2348880"/>
            <a:ext cx="7920880" cy="3528392"/>
          </a:xfrm>
          <a:prstGeom prst="roundRect">
            <a:avLst/>
          </a:prstGeom>
          <a:solidFill>
            <a:schemeClr val="accent1">
              <a:alpha val="8000"/>
            </a:schemeClr>
          </a:solidFill>
          <a:ln w="127000" cmpd="thinThick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1006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19601"/>
            <a:ext cx="5400600" cy="445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aoblený obdélník 3"/>
          <p:cNvSpPr/>
          <p:nvPr/>
        </p:nvSpPr>
        <p:spPr>
          <a:xfrm>
            <a:off x="5508104" y="332656"/>
            <a:ext cx="3528392" cy="6336704"/>
          </a:xfrm>
          <a:prstGeom prst="roundRect">
            <a:avLst/>
          </a:prstGeom>
          <a:solidFill>
            <a:schemeClr val="accent1">
              <a:alpha val="52000"/>
            </a:schemeClr>
          </a:solidFill>
          <a:ln w="127000" cmpd="thinThick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Tehdejší válečné lodě bývaly na přídích vybaveny bodci, které při střetnutí poškozovaly koráby protivníků. Koráby opatřili zvláštními můstky, které zaklesli, když se přiblížili k nepříteli. Vojáci pak přešli na cizí palubu a zahájili otevřený boj muže proti muži.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xmlns="" val="422634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7" cy="4353347"/>
          </a:xfrm>
        </p:spPr>
        <p:txBody>
          <a:bodyPr>
            <a:noAutofit/>
          </a:bodyPr>
          <a:lstStyle/>
          <a:p>
            <a:r>
              <a:rPr lang="cs-CZ" sz="2800" dirty="0" smtClean="0"/>
              <a:t>Po ztrátě ostrovů Sicílie, Sardinie a Korsiky začalo Kartágo obsazovat Hispánii (Španělsko).</a:t>
            </a:r>
          </a:p>
          <a:p>
            <a:r>
              <a:rPr lang="cs-CZ" sz="2800" dirty="0" smtClean="0"/>
              <a:t>Odtud bylo vypraveno vojenské tažení proti Římu v čele s kartaginským vojevůdcem Hannibalem.</a:t>
            </a:r>
          </a:p>
          <a:p>
            <a:r>
              <a:rPr lang="cs-CZ" sz="2800" dirty="0" smtClean="0"/>
              <a:t>Hannibal přešel s vojskem a válečnými slony(50 tisíc vojáků,</a:t>
            </a:r>
            <a:r>
              <a:rPr lang="cs-CZ" sz="2800" dirty="0"/>
              <a:t> </a:t>
            </a:r>
            <a:r>
              <a:rPr lang="cs-CZ" sz="2800" dirty="0" smtClean="0"/>
              <a:t>ztráta zhruba polovina) Alpy a vpadl do severní Itálie.</a:t>
            </a:r>
          </a:p>
          <a:p>
            <a:r>
              <a:rPr lang="cs-CZ" sz="2800" dirty="0" smtClean="0"/>
              <a:t>Ze severu Římané útok nečekali. Utrpěli několik porážek. </a:t>
            </a:r>
          </a:p>
          <a:p>
            <a:r>
              <a:rPr lang="cs-CZ" sz="2800" dirty="0" smtClean="0"/>
              <a:t>Hannibal dokonce stál před branami Říma (Hannibal ante </a:t>
            </a:r>
            <a:r>
              <a:rPr lang="cs-CZ" sz="2800" dirty="0" err="1" smtClean="0"/>
              <a:t>portas</a:t>
            </a:r>
            <a:r>
              <a:rPr lang="cs-CZ" sz="2800" dirty="0" smtClean="0"/>
              <a:t>), ale nezaútočil.</a:t>
            </a:r>
            <a:endParaRPr lang="cs-CZ" sz="2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900" b="1" u="sng" dirty="0" smtClean="0"/>
              <a:t>Druhá punská válka</a:t>
            </a:r>
            <a:br>
              <a:rPr lang="cs-CZ" sz="4900" b="1" u="sng" dirty="0" smtClean="0"/>
            </a:br>
            <a:r>
              <a:rPr lang="cs-CZ" dirty="0" smtClean="0"/>
              <a:t>(218 – 201 př. n. l.)</a:t>
            </a:r>
            <a:endParaRPr lang="cs-CZ" dirty="0"/>
          </a:p>
        </p:txBody>
      </p:sp>
      <p:sp>
        <p:nvSpPr>
          <p:cNvPr id="5" name="Zaoblený obdélník 4"/>
          <p:cNvSpPr/>
          <p:nvPr/>
        </p:nvSpPr>
        <p:spPr>
          <a:xfrm>
            <a:off x="107504" y="1772816"/>
            <a:ext cx="8928992" cy="5085184"/>
          </a:xfrm>
          <a:prstGeom prst="roundRect">
            <a:avLst/>
          </a:prstGeom>
          <a:solidFill>
            <a:schemeClr val="accent1">
              <a:alpha val="31000"/>
            </a:schemeClr>
          </a:solidFill>
          <a:ln w="127000" cmpd="thinThick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3367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2348880"/>
            <a:ext cx="8020413" cy="4392488"/>
          </a:xfrm>
        </p:spPr>
        <p:txBody>
          <a:bodyPr>
            <a:noAutofit/>
          </a:bodyPr>
          <a:lstStyle/>
          <a:p>
            <a:r>
              <a:rPr lang="cs-CZ" sz="2800" dirty="0" smtClean="0"/>
              <a:t>Po 14 letech nastal obrat. Římané se rozhodli zaútočit přímo na Kartágo.</a:t>
            </a:r>
          </a:p>
          <a:p>
            <a:r>
              <a:rPr lang="cs-CZ" sz="2800" dirty="0" smtClean="0"/>
              <a:t>Pod vedením velitele </a:t>
            </a:r>
            <a:r>
              <a:rPr lang="cs-CZ" sz="2800" b="1" u="sng" dirty="0" err="1" smtClean="0"/>
              <a:t>Scipiona</a:t>
            </a:r>
            <a:r>
              <a:rPr lang="cs-CZ" sz="2800" dirty="0" smtClean="0"/>
              <a:t> se přeplavilo vojsko do severní Afriky.</a:t>
            </a:r>
          </a:p>
          <a:p>
            <a:r>
              <a:rPr lang="cs-CZ" sz="2800" dirty="0" smtClean="0"/>
              <a:t>Hannibal byl proto odvolán z Říma na obranu Kartága.</a:t>
            </a:r>
          </a:p>
          <a:p>
            <a:r>
              <a:rPr lang="cs-CZ" sz="2800" dirty="0" smtClean="0"/>
              <a:t>Římané zvítězili v bitvě u </a:t>
            </a:r>
            <a:r>
              <a:rPr lang="cs-CZ" sz="2800" dirty="0" err="1" smtClean="0"/>
              <a:t>Zamy</a:t>
            </a:r>
            <a:r>
              <a:rPr lang="cs-CZ" sz="2800" dirty="0" smtClean="0"/>
              <a:t>. </a:t>
            </a:r>
          </a:p>
          <a:p>
            <a:r>
              <a:rPr lang="cs-CZ" sz="2800" dirty="0" smtClean="0"/>
              <a:t>Řím získal Hispánii a Kartágo muselo rozpustit vojsko.</a:t>
            </a:r>
            <a:endParaRPr lang="cs-CZ" sz="2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aoblený obdélník 3"/>
          <p:cNvSpPr/>
          <p:nvPr/>
        </p:nvSpPr>
        <p:spPr>
          <a:xfrm>
            <a:off x="611560" y="1844824"/>
            <a:ext cx="8208912" cy="4824536"/>
          </a:xfrm>
          <a:prstGeom prst="roundRect">
            <a:avLst/>
          </a:prstGeom>
          <a:solidFill>
            <a:schemeClr val="accent1">
              <a:alpha val="31000"/>
            </a:schemeClr>
          </a:solidFill>
          <a:ln w="127000" cmpd="thinThick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09010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611560" y="1268760"/>
            <a:ext cx="3672408" cy="5001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Zástupný symbol pro text 7"/>
          <p:cNvSpPr>
            <a:spLocks noGrp="1"/>
          </p:cNvSpPr>
          <p:nvPr>
            <p:ph type="body" sz="quarter" idx="3"/>
          </p:nvPr>
        </p:nvSpPr>
        <p:spPr>
          <a:xfrm>
            <a:off x="4648200" y="2060848"/>
            <a:ext cx="3822192" cy="1257027"/>
          </a:xfrm>
        </p:spPr>
        <p:txBody>
          <a:bodyPr>
            <a:normAutofit/>
          </a:bodyPr>
          <a:lstStyle/>
          <a:p>
            <a:r>
              <a:rPr lang="cs-CZ" sz="2800" dirty="0" err="1" smtClean="0"/>
              <a:t>Scipio</a:t>
            </a:r>
            <a:r>
              <a:rPr lang="cs-CZ" sz="2800" dirty="0" smtClean="0"/>
              <a:t> </a:t>
            </a:r>
            <a:r>
              <a:rPr lang="cs-CZ" sz="2800" dirty="0" err="1" smtClean="0"/>
              <a:t>Africanus</a:t>
            </a:r>
            <a:endParaRPr lang="cs-CZ" sz="2800" dirty="0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Římský politik a vojevůdce.</a:t>
            </a:r>
          </a:p>
          <a:p>
            <a:r>
              <a:rPr lang="cs-CZ" dirty="0" smtClean="0"/>
              <a:t>V druhé punské válce zvítězil nad Hannibalem, proto získal přízvisko </a:t>
            </a:r>
            <a:r>
              <a:rPr lang="cs-CZ" b="1" u="sng" dirty="0" smtClean="0"/>
              <a:t>AFRICANUS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10" name="Zaoblený obdélník 9"/>
          <p:cNvSpPr/>
          <p:nvPr/>
        </p:nvSpPr>
        <p:spPr>
          <a:xfrm>
            <a:off x="4572000" y="3265508"/>
            <a:ext cx="3960440" cy="2160240"/>
          </a:xfrm>
          <a:prstGeom prst="roundRect">
            <a:avLst/>
          </a:prstGeom>
          <a:solidFill>
            <a:schemeClr val="accent1">
              <a:alpha val="31000"/>
            </a:schemeClr>
          </a:solidFill>
          <a:ln w="127000" cmpd="thinThick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aoblený obdélník 10"/>
          <p:cNvSpPr/>
          <p:nvPr/>
        </p:nvSpPr>
        <p:spPr>
          <a:xfrm>
            <a:off x="5076056" y="2348880"/>
            <a:ext cx="3096344" cy="720080"/>
          </a:xfrm>
          <a:prstGeom prst="roundRect">
            <a:avLst/>
          </a:prstGeom>
          <a:solidFill>
            <a:schemeClr val="accent1">
              <a:alpha val="31000"/>
            </a:schemeClr>
          </a:solidFill>
          <a:ln w="127000" cmpd="thinThick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607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Římané chtěli Kartágo úplně zničit, protože chtěli jeho území v Africe.</a:t>
            </a:r>
          </a:p>
          <a:p>
            <a:r>
              <a:rPr lang="cs-CZ" dirty="0" smtClean="0"/>
              <a:t>Čekali na vhodnou záminku, aby mohli vyvolat válku.</a:t>
            </a:r>
          </a:p>
          <a:p>
            <a:r>
              <a:rPr lang="cs-CZ" dirty="0" smtClean="0"/>
              <a:t>Kartágo napadly sousední africké kmeny, proto se začali bránit, ale to znamenalo pro Římany, že porušili mírové podmínky.</a:t>
            </a:r>
          </a:p>
          <a:p>
            <a:r>
              <a:rPr lang="cs-CZ" dirty="0" smtClean="0"/>
              <a:t>Římané Kartágo napadli, město zničili a vypálili. Přeživší občany prodali do otroctví.</a:t>
            </a:r>
            <a:endParaRPr lang="cs-CZ" dirty="0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900" b="1" u="sng" dirty="0" smtClean="0"/>
              <a:t>Třetí punská válka</a:t>
            </a:r>
            <a:br>
              <a:rPr lang="cs-CZ" sz="4900" b="1" u="sng" dirty="0" smtClean="0"/>
            </a:br>
            <a:r>
              <a:rPr lang="cs-CZ" dirty="0" smtClean="0"/>
              <a:t>(149 – 146 př. n. l.)</a:t>
            </a:r>
            <a:endParaRPr lang="cs-CZ" dirty="0"/>
          </a:p>
        </p:txBody>
      </p:sp>
      <p:sp>
        <p:nvSpPr>
          <p:cNvPr id="9" name="Zaoblený obdélník 8"/>
          <p:cNvSpPr/>
          <p:nvPr/>
        </p:nvSpPr>
        <p:spPr>
          <a:xfrm>
            <a:off x="467544" y="2492896"/>
            <a:ext cx="8136904" cy="3960440"/>
          </a:xfrm>
          <a:prstGeom prst="roundRect">
            <a:avLst/>
          </a:prstGeom>
          <a:solidFill>
            <a:schemeClr val="accent1">
              <a:alpha val="31000"/>
            </a:schemeClr>
          </a:solidFill>
          <a:ln w="127000" cmpd="thinThick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82940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lnění">
  <a:themeElements>
    <a:clrScheme name="Vlnění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lnění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lnění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557</Words>
  <Application>Microsoft Office PowerPoint</Application>
  <PresentationFormat>Předvádění na obrazovce (4:3)</PresentationFormat>
  <Paragraphs>81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Vlnění</vt:lpstr>
      <vt:lpstr>Snímek 1</vt:lpstr>
      <vt:lpstr>Metodický list – anotace:</vt:lpstr>
      <vt:lpstr>Snímek 3</vt:lpstr>
      <vt:lpstr>První punská válka  (264 – 241 př. n. l.)</vt:lpstr>
      <vt:lpstr>Snímek 5</vt:lpstr>
      <vt:lpstr>Druhá punská válka (218 – 201 př. n. l.)</vt:lpstr>
      <vt:lpstr>Snímek 7</vt:lpstr>
      <vt:lpstr>Snímek 8</vt:lpstr>
      <vt:lpstr>Třetí punská válka (149 – 146 př. n. l.)</vt:lpstr>
      <vt:lpstr>Závěr</vt:lpstr>
      <vt:lpstr>Kontrolní otázky:</vt:lpstr>
      <vt:lpstr>Řešení:</vt:lpstr>
      <vt:lpstr>Zdroje a citace:</vt:lpstr>
    </vt:vector>
  </TitlesOfParts>
  <Company>Stepan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Eva</dc:creator>
  <cp:lastModifiedBy>vondrkova</cp:lastModifiedBy>
  <cp:revision>16</cp:revision>
  <dcterms:created xsi:type="dcterms:W3CDTF">2014-05-26T12:31:35Z</dcterms:created>
  <dcterms:modified xsi:type="dcterms:W3CDTF">2014-06-23T08:07:05Z</dcterms:modified>
</cp:coreProperties>
</file>