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A1B5C68-EFD4-407B-9E3B-F5931B575ED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B9B6B4E-FDD4-478E-8A53-294569EA8B2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Gladi%C3%A1tor&amp;oldid=11512450" TargetMode="External"/><Relationship Id="rId2" Type="http://schemas.openxmlformats.org/officeDocument/2006/relationships/hyperlink" Target="http://commons.wikimedia.org/wiki/File:Boulanger_Gustave_Clarence_Rudolphe_The_Slave_Marke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Jean-Leon_Gerome_Pollice_Verso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898294" cy="279406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VY_32_INOVACE_26_12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4388223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Digitální učební materiál vznikl v rámci projektu "Inovace + DVPP", </a:t>
            </a:r>
            <a:r>
              <a:rPr lang="pt-BR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EU peníze do škol, CZ.1.07/1.4.00/21.3768</a:t>
            </a:r>
          </a:p>
          <a:p>
            <a:endParaRPr lang="cs-CZ" sz="20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Název</a:t>
            </a:r>
            <a:r>
              <a:rPr lang="cs-CZ" sz="20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: </a:t>
            </a:r>
            <a:r>
              <a:rPr lang="cs-CZ" sz="2400" b="1" u="sng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Postavení otroka v Římě</a:t>
            </a:r>
            <a:endParaRPr lang="cs-CZ" sz="2400" b="1" u="sng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Autor</a:t>
            </a:r>
            <a:r>
              <a:rPr lang="cs-CZ" sz="20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: </a:t>
            </a:r>
            <a:r>
              <a:rPr lang="cs-CZ" sz="2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Mgr. Eva </a:t>
            </a:r>
            <a:r>
              <a:rPr lang="cs-CZ" sz="2400" dirty="0" err="1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Vondrková</a:t>
            </a:r>
            <a:endParaRPr lang="cs-CZ" sz="2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Vzdělávací oblast</a:t>
            </a:r>
            <a:r>
              <a:rPr lang="cs-CZ" sz="20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: </a:t>
            </a:r>
            <a:r>
              <a:rPr lang="cs-CZ" sz="2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Člověk a společnost</a:t>
            </a:r>
            <a:endParaRPr lang="cs-CZ" sz="2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Předmět</a:t>
            </a:r>
            <a:r>
              <a:rPr lang="cs-CZ" sz="20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: </a:t>
            </a:r>
            <a:r>
              <a:rPr lang="cs-CZ" sz="2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Dějepis</a:t>
            </a:r>
            <a:endParaRPr lang="cs-CZ" sz="2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Ročník</a:t>
            </a:r>
            <a:r>
              <a:rPr lang="cs-CZ" sz="20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: </a:t>
            </a:r>
            <a:r>
              <a:rPr lang="cs-CZ" sz="2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6. ročník</a:t>
            </a:r>
            <a:endParaRPr lang="cs-CZ" sz="2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50"/>
          </a:xfrm>
          <a:prstGeom prst="rect">
            <a:avLst/>
          </a:prstGeom>
          <a:noFill/>
        </p:spPr>
        <p:txBody>
          <a:bodyPr vert="horz" lIns="78584" tIns="39292" rIns="78584" bIns="39292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xmlns="" val="25664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dirty="0" smtClean="0"/>
          </a:p>
          <a:p>
            <a:r>
              <a:rPr lang="cs-CZ" sz="3000" dirty="0" smtClean="0"/>
              <a:t>Je nesvobodný</a:t>
            </a:r>
          </a:p>
          <a:p>
            <a:r>
              <a:rPr lang="cs-CZ" sz="3000" dirty="0" smtClean="0"/>
              <a:t>Pracuje v zemědělství</a:t>
            </a:r>
          </a:p>
          <a:p>
            <a:r>
              <a:rPr lang="cs-CZ" sz="3000" dirty="0" smtClean="0"/>
              <a:t>Je plnoprávným občanem</a:t>
            </a:r>
          </a:p>
          <a:p>
            <a:r>
              <a:rPr lang="cs-CZ" sz="3000" dirty="0" smtClean="0"/>
              <a:t>Pracuje na stavbách</a:t>
            </a:r>
          </a:p>
          <a:p>
            <a:r>
              <a:rPr lang="cs-CZ" sz="3000" dirty="0" smtClean="0"/>
              <a:t>Je gladiátorem</a:t>
            </a:r>
          </a:p>
          <a:p>
            <a:r>
              <a:rPr lang="cs-CZ" sz="3000" dirty="0" smtClean="0"/>
              <a:t>Může se svobodně stěhovat</a:t>
            </a:r>
            <a:endParaRPr lang="cs-CZ" sz="3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3000" dirty="0" smtClean="0"/>
              <a:t>Slouží v armádě</a:t>
            </a:r>
          </a:p>
          <a:p>
            <a:r>
              <a:rPr lang="cs-CZ" sz="3000" dirty="0" smtClean="0"/>
              <a:t>Je zajatcem z války</a:t>
            </a:r>
          </a:p>
          <a:p>
            <a:r>
              <a:rPr lang="cs-CZ" sz="3000" dirty="0" smtClean="0"/>
              <a:t>Je majetkem svého pána</a:t>
            </a:r>
          </a:p>
          <a:p>
            <a:r>
              <a:rPr lang="cs-CZ" sz="3000" dirty="0" smtClean="0"/>
              <a:t>Vydává zákony</a:t>
            </a:r>
          </a:p>
          <a:p>
            <a:r>
              <a:rPr lang="cs-CZ" sz="3000" dirty="0" smtClean="0"/>
              <a:t>Pracuje v dílnách</a:t>
            </a:r>
          </a:p>
          <a:p>
            <a:r>
              <a:rPr lang="cs-CZ" sz="3000" dirty="0" smtClean="0"/>
              <a:t>Může svobodně uzavřít sňatek</a:t>
            </a:r>
            <a:endParaRPr lang="cs-CZ" sz="3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 se správnou odpovědí: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059832" y="1196752"/>
            <a:ext cx="25202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OTROK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9285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cs-CZ" sz="2800" dirty="0" smtClean="0"/>
              <a:t>Kde se získávali otroci?</a:t>
            </a:r>
          </a:p>
          <a:p>
            <a:pPr marL="502920" indent="-457200">
              <a:buAutoNum type="arabicPeriod"/>
            </a:pPr>
            <a:r>
              <a:rPr lang="cs-CZ" sz="2800" dirty="0" smtClean="0"/>
              <a:t>Kde pracovali otroci?</a:t>
            </a:r>
          </a:p>
          <a:p>
            <a:pPr marL="502920" indent="-457200">
              <a:buAutoNum type="arabicPeriod"/>
            </a:pPr>
            <a:r>
              <a:rPr lang="cs-CZ" sz="2800" dirty="0" smtClean="0"/>
              <a:t>Jaké bylo postavení otroků?</a:t>
            </a:r>
          </a:p>
          <a:p>
            <a:pPr marL="502920" indent="-457200">
              <a:buAutoNum type="arabicPeriod"/>
            </a:pPr>
            <a:r>
              <a:rPr lang="cs-CZ" sz="2800" dirty="0" smtClean="0"/>
              <a:t>Kdo to byl gladiátor?</a:t>
            </a:r>
          </a:p>
          <a:p>
            <a:pPr marL="502920" indent="-457200">
              <a:buAutoNum type="arabicPeriod"/>
            </a:pPr>
            <a:r>
              <a:rPr lang="cs-CZ" sz="2800" dirty="0" smtClean="0"/>
              <a:t>Mohl být gladiátor propuštěn na svobodu?</a:t>
            </a:r>
          </a:p>
          <a:p>
            <a:pPr marL="502920" indent="-457200">
              <a:buAutoNum type="arabicPeriod"/>
            </a:pPr>
            <a:r>
              <a:rPr lang="cs-CZ" sz="2800" dirty="0" smtClean="0"/>
              <a:t>Co znamenala pro gladiátory tato gesta?</a:t>
            </a:r>
          </a:p>
          <a:p>
            <a:pPr marL="502920" indent="-457200">
              <a:buAutoNum type="arabicPeriod"/>
            </a:pPr>
            <a:endParaRPr lang="cs-CZ" sz="2800" dirty="0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Kontrolní otázky:</a:t>
            </a:r>
            <a:endParaRPr lang="cs-CZ" sz="4400" b="1" dirty="0"/>
          </a:p>
        </p:txBody>
      </p:sp>
      <p:pic>
        <p:nvPicPr>
          <p:cNvPr id="7170" name="Picture 2" descr="C:\Documents and Settings\install\Local Settings\Temporary Internet Files\Content.IE5\H0YIJ6FJ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797" y="4904090"/>
            <a:ext cx="1087016" cy="10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install\Local Settings\Temporary Internet Files\Content.IE5\7LA17I0C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04999"/>
            <a:ext cx="1162520" cy="11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BEDNAŘÍKOVÁ, Jarmila, Lubor KYSUČAN a Marie FEJFUŠOVÁ. Dějepis: vzdělávací oblast Člověk a společnost. 2. vyd. Brno: Nová škola, 2011, 139 s. Duhová řada. ISBN 978-80-7289-291-4. </a:t>
            </a:r>
            <a:endParaRPr lang="cs-CZ" dirty="0">
              <a:hlinkClick r:id="rId2"/>
            </a:endParaRPr>
          </a:p>
          <a:p>
            <a:r>
              <a:rPr lang="cs-CZ" dirty="0"/>
              <a:t>Wikipedie: Otevřená encyklopedie: Gladiátor [online]. c2014 [citováno 16. 06. 2014]. Dostupný z WWW: &lt;</a:t>
            </a:r>
            <a:r>
              <a:rPr lang="cs-CZ" dirty="0">
                <a:hlinkClick r:id="rId3"/>
              </a:rPr>
              <a:t>http://cs.wikipedia.org/w/</a:t>
            </a:r>
            <a:r>
              <a:rPr lang="cs-CZ" dirty="0" err="1">
                <a:hlinkClick r:id="rId3"/>
              </a:rPr>
              <a:t>index.php?title</a:t>
            </a:r>
            <a:r>
              <a:rPr lang="cs-CZ" dirty="0">
                <a:hlinkClick r:id="rId3"/>
              </a:rPr>
              <a:t>=Gladi%C3%A1tor&amp;oldid=11512450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 smtClean="0"/>
              <a:t>Obrázek ze strany 5 byl stažen 16. 6. 2014: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commons.wikimedia.org/wiki/File:Boulanger_Gustave_Clarence_Rudolphe_The_Slave_Market.jpg</a:t>
            </a:r>
            <a:endParaRPr lang="cs-CZ" dirty="0" smtClean="0"/>
          </a:p>
          <a:p>
            <a:r>
              <a:rPr lang="cs-CZ" dirty="0" smtClean="0"/>
              <a:t>Obrázek ze strany 8 byl stažen 16. 6. </a:t>
            </a:r>
            <a:r>
              <a:rPr lang="cs-CZ" smtClean="0"/>
              <a:t>2014: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commons.wikimedia.org/wiki/File:Jean-Leon_Gerome_Pollice_Verso.jpg</a:t>
            </a:r>
            <a:endParaRPr lang="cs-CZ" dirty="0" smtClean="0"/>
          </a:p>
          <a:p>
            <a:r>
              <a:rPr lang="cs-CZ" dirty="0" smtClean="0"/>
              <a:t>Obrázky z Klipartu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Zdroje a citace: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xmlns="" val="35294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sz="2800" dirty="0"/>
              <a:t>Didaktický učební materiál </a:t>
            </a:r>
            <a:r>
              <a:rPr lang="cs-CZ" sz="2800" b="1" u="sng" dirty="0" smtClean="0"/>
              <a:t>Postavení otroka v Římě</a:t>
            </a:r>
            <a:r>
              <a:rPr lang="cs-CZ" sz="2800" dirty="0" smtClean="0"/>
              <a:t> slouží </a:t>
            </a:r>
            <a:r>
              <a:rPr lang="cs-CZ" sz="2800" dirty="0"/>
              <a:t>k podpoře výkladové části hodiny. Na straně </a:t>
            </a:r>
            <a:r>
              <a:rPr lang="cs-CZ" sz="2800" dirty="0" smtClean="0"/>
              <a:t>10 je opakovací cvičení, na straně 11 jsou  </a:t>
            </a:r>
            <a:r>
              <a:rPr lang="cs-CZ" sz="2800" dirty="0"/>
              <a:t>uvedeny kontrolní otázky k upevnění získaných poznatků. Řešení </a:t>
            </a:r>
            <a:r>
              <a:rPr lang="cs-CZ" sz="2800" dirty="0" smtClean="0"/>
              <a:t>není uvedeno, neboť odpovědi vyplývají z prezentace.</a:t>
            </a:r>
            <a:endParaRPr lang="cs-CZ" sz="2800" dirty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Metodický list – anotace: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xmlns="" val="2642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C:\Documents and Settings\install\Local Settings\Temporary Internet Files\Content.IE5\Z29EQEV8\MP9004255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69"/>
            <a:ext cx="11043474" cy="68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260648"/>
            <a:ext cx="4932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POSTAVENÍ OTROKA V ŘÍMĚ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Na počátku republiky bylo v Římě jen málo otroků.</a:t>
            </a:r>
          </a:p>
          <a:p>
            <a:r>
              <a:rPr lang="cs-CZ" sz="2800" dirty="0" smtClean="0"/>
              <a:t>Jejich počet stoupl během dobyvačných válek.</a:t>
            </a:r>
          </a:p>
          <a:p>
            <a:r>
              <a:rPr lang="cs-CZ" sz="2800" dirty="0" smtClean="0"/>
              <a:t>Otroci byli zejména cizinci – zajatci z válek.</a:t>
            </a:r>
          </a:p>
          <a:p>
            <a:r>
              <a:rPr lang="cs-CZ" sz="2800" dirty="0" smtClean="0"/>
              <a:t>Římští občané se je kupovali na trzích stejně jako Řekové.</a:t>
            </a:r>
          </a:p>
          <a:p>
            <a:r>
              <a:rPr lang="cs-CZ" sz="2800" dirty="0" smtClean="0"/>
              <a:t>Otroci byli majetkem svého pána.</a:t>
            </a:r>
          </a:p>
          <a:p>
            <a:r>
              <a:rPr lang="cs-CZ" sz="2800" dirty="0" smtClean="0"/>
              <a:t>Byli označováni za „mluvící nástroje“, na rozdíl od „bučících nástrojů“ a „němých  nástrojů.“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 smtClean="0">
                <a:latin typeface="+mn-lt"/>
              </a:rPr>
              <a:t>oTROCI</a:t>
            </a:r>
            <a:endParaRPr lang="cs-CZ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 Pracovali jen za trochu jídla a skromný oděv.</a:t>
            </a:r>
          </a:p>
          <a:p>
            <a:r>
              <a:rPr lang="cs-CZ" dirty="0" smtClean="0"/>
              <a:t>Neměli  žádná práva!</a:t>
            </a:r>
          </a:p>
          <a:p>
            <a:r>
              <a:rPr lang="cs-CZ" dirty="0" smtClean="0"/>
              <a:t>Jejich pán je směl libovolně trestat, dokonce i zabít.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9685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65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0999" y="1860092"/>
            <a:ext cx="8407893" cy="455386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Otrok, který uprchl a byl dopaden, musel nosit na krku kruh s nápisem </a:t>
            </a:r>
            <a:r>
              <a:rPr lang="cs-CZ" sz="2800" b="1" dirty="0" smtClean="0"/>
              <a:t>CAPEME QUIAF </a:t>
            </a:r>
            <a:r>
              <a:rPr lang="cs-CZ" sz="2800" dirty="0" smtClean="0"/>
              <a:t>/kapeme </a:t>
            </a:r>
            <a:r>
              <a:rPr lang="cs-CZ" sz="2800" dirty="0" err="1" smtClean="0"/>
              <a:t>kviaf</a:t>
            </a:r>
            <a:r>
              <a:rPr lang="cs-CZ" sz="2800" dirty="0" smtClean="0"/>
              <a:t>/, což znamená </a:t>
            </a:r>
            <a:r>
              <a:rPr lang="cs-CZ" sz="2800" b="1" dirty="0" smtClean="0"/>
              <a:t>CHYŤ MNE, PROTOŽE JSEM UTEKL.</a:t>
            </a:r>
          </a:p>
          <a:p>
            <a:r>
              <a:rPr lang="cs-CZ" sz="2800" dirty="0" smtClean="0"/>
              <a:t>Někdy se otrokům vypalovala na čelo písmena </a:t>
            </a:r>
            <a:r>
              <a:rPr lang="cs-CZ" sz="2800" b="1" dirty="0" smtClean="0"/>
              <a:t>FVG</a:t>
            </a:r>
            <a:r>
              <a:rPr lang="cs-CZ" sz="2800" dirty="0" smtClean="0"/>
              <a:t> z latinského slova </a:t>
            </a:r>
            <a:r>
              <a:rPr lang="cs-CZ" sz="2800" i="1" dirty="0" err="1" smtClean="0"/>
              <a:t>fugivitus</a:t>
            </a:r>
            <a:r>
              <a:rPr lang="cs-CZ" sz="2800" dirty="0" smtClean="0"/>
              <a:t>, česky </a:t>
            </a:r>
            <a:r>
              <a:rPr lang="cs-CZ" sz="2800" b="1" dirty="0" smtClean="0"/>
              <a:t>ZBĚH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Documents and Settings\install\Local Settings\Temporary Internet Files\Content.IE5\PILJGSA4\MC900429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678484"/>
            <a:ext cx="1101725" cy="19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4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942190"/>
            <a:ext cx="7928198" cy="451114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Zvláštní skupinu mezi otroky tvořili GLADIÁTOŘI, z latinského slova </a:t>
            </a:r>
            <a:r>
              <a:rPr lang="cs-CZ" sz="2800" dirty="0" err="1" smtClean="0"/>
              <a:t>gladius</a:t>
            </a:r>
            <a:r>
              <a:rPr lang="cs-CZ" sz="2800" dirty="0" smtClean="0"/>
              <a:t> – meč. </a:t>
            </a:r>
          </a:p>
          <a:p>
            <a:r>
              <a:rPr lang="cs-CZ" sz="2800" dirty="0" smtClean="0"/>
              <a:t>Žili odloučeni od okolního světa, v gladiátorských školách, kde se cvičili v různých druzích zápasů. </a:t>
            </a:r>
          </a:p>
          <a:p>
            <a:r>
              <a:rPr lang="cs-CZ" sz="2800" dirty="0" smtClean="0"/>
              <a:t>Pro pobavení Římanů pak bojovali na život a na smrt v zápasnické aréně buď s dravými zvířaty nebo mezi sebou. 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gladiátoři</a:t>
            </a:r>
            <a:endParaRPr lang="cs-CZ" sz="4400" b="1" dirty="0"/>
          </a:p>
        </p:txBody>
      </p:sp>
      <p:pic>
        <p:nvPicPr>
          <p:cNvPr id="4098" name="Picture 2" descr="C:\Documents and Settings\install\Local Settings\Temporary Internet Files\Content.IE5\PILJGSA4\MC9002336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6184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4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Palec dolů znamenal smrt</a:t>
            </a:r>
            <a:endParaRPr lang="cs-CZ" sz="4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916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9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7" cy="4824536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/>
              <a:t>Podle křiku diváků dal pořadatel her znamení, jaký bude další osud poraženého gladiátora.</a:t>
            </a:r>
          </a:p>
          <a:p>
            <a:r>
              <a:rPr lang="cs-CZ" sz="3000" dirty="0" smtClean="0"/>
              <a:t>Palec zdvižený nahoru znamenal, že poražený gladiátor zůstane naživu, palec otočený dolů znamenal smrt.</a:t>
            </a:r>
          </a:p>
          <a:p>
            <a:r>
              <a:rPr lang="cs-CZ" sz="3000" dirty="0" smtClean="0"/>
              <a:t>Po řadě vítězství mohl být gladiátor propuštěn na svobodu.</a:t>
            </a:r>
          </a:p>
          <a:p>
            <a:pPr marL="45720" indent="0">
              <a:buNone/>
            </a:pPr>
            <a:endParaRPr lang="cs-CZ" sz="2800" dirty="0"/>
          </a:p>
          <a:p>
            <a:endParaRPr lang="cs-CZ" dirty="0" smtClean="0"/>
          </a:p>
          <a:p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smtClean="0"/>
              <a:t>       </a:t>
            </a:r>
            <a:r>
              <a:rPr lang="cs-CZ" sz="2800" dirty="0" smtClean="0"/>
              <a:t>SMRT                                          ŽIVOT</a:t>
            </a:r>
          </a:p>
          <a:p>
            <a:pPr marL="4572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O životě rozhodují diváci</a:t>
            </a:r>
            <a:endParaRPr lang="cs-CZ" sz="4400" dirty="0"/>
          </a:p>
        </p:txBody>
      </p:sp>
      <p:pic>
        <p:nvPicPr>
          <p:cNvPr id="6146" name="Picture 2" descr="C:\Documents and Settings\install\Local Settings\Temporary Internet Files\Content.IE5\HSU011YI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384943"/>
            <a:ext cx="1728194" cy="15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install\Local Settings\Temporary Internet Files\Content.IE5\PILJGSA4\MC9004413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4943"/>
            <a:ext cx="1728192" cy="15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5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126</TotalTime>
  <Words>483</Words>
  <Application>Microsoft Office PowerPoint</Application>
  <PresentationFormat>Předvádění na obrazovce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Mřížka</vt:lpstr>
      <vt:lpstr>Snímek 1</vt:lpstr>
      <vt:lpstr>Metodický list – anotace:</vt:lpstr>
      <vt:lpstr>Snímek 3</vt:lpstr>
      <vt:lpstr>oTROCI</vt:lpstr>
      <vt:lpstr>Snímek 5</vt:lpstr>
      <vt:lpstr>Snímek 6</vt:lpstr>
      <vt:lpstr>gladiátoři</vt:lpstr>
      <vt:lpstr>Palec dolů znamenal smrt</vt:lpstr>
      <vt:lpstr>O životě rozhodují diváci</vt:lpstr>
      <vt:lpstr>Spoj se správnou odpovědí:</vt:lpstr>
      <vt:lpstr>Kontrolní otázky:</vt:lpstr>
      <vt:lpstr>Zdroje a citace: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13</cp:revision>
  <dcterms:created xsi:type="dcterms:W3CDTF">2014-05-27T15:09:42Z</dcterms:created>
  <dcterms:modified xsi:type="dcterms:W3CDTF">2014-06-23T08:05:10Z</dcterms:modified>
</cp:coreProperties>
</file>