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D89DF2-E9E9-4C2A-AE63-4E154F9363F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BA489B-B4D1-4A66-BD8B-CBAAAA79BC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Pelopon%C3%A9sk%C3%A1_v%C3%A1lka&amp;oldid=11356760" TargetMode="External"/><Relationship Id="rId2" Type="http://schemas.openxmlformats.org/officeDocument/2006/relationships/hyperlink" Target="http://commons.wikimedia.org/wiki/File:Pelop_krieg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rireme.jpg" TargetMode="External"/><Relationship Id="rId5" Type="http://schemas.openxmlformats.org/officeDocument/2006/relationships/hyperlink" Target="http://commons.wikimedia.org/wiki/File:Hoplite1.gif" TargetMode="External"/><Relationship Id="rId4" Type="http://schemas.openxmlformats.org/officeDocument/2006/relationships/hyperlink" Target="http://commons.wikimedia.org/wiki/File:Thukydide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538254" cy="279392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VY_32_INOVACE_26_11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3434102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Digitální učební materiál vznikl v rámci projektu "Inovace + DVPP", </a:t>
            </a:r>
            <a:r>
              <a:rPr lang="pt-BR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EU peníze do škol, CZ.1.07/1.4.00/21.3768</a:t>
            </a:r>
          </a:p>
          <a:p>
            <a:endParaRPr lang="cs-CZ" sz="16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Název</a:t>
            </a:r>
            <a:r>
              <a:rPr lang="cs-CZ" sz="16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: </a:t>
            </a:r>
            <a:r>
              <a:rPr lang="cs-CZ" b="1" u="sng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Peloponéská válka</a:t>
            </a:r>
            <a:endParaRPr lang="cs-CZ" b="1" u="sng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cs-CZ" sz="1600" u="sng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Autor</a:t>
            </a:r>
            <a:r>
              <a:rPr lang="cs-CZ" sz="16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Mgr. Eva </a:t>
            </a:r>
            <a:r>
              <a:rPr lang="cs-CZ" b="1" dirty="0" err="1" smtClean="0">
                <a:solidFill>
                  <a:srgbClr val="000000"/>
                </a:solidFill>
                <a:latin typeface="Century Schoolbook" panose="02040604050505020304" pitchFamily="18" charset="0"/>
              </a:rPr>
              <a:t>Vondrková</a:t>
            </a:r>
            <a:endParaRPr lang="cs-CZ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cs-CZ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Vzdělávací oblast</a:t>
            </a:r>
            <a:r>
              <a:rPr lang="cs-CZ" sz="16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Člověk a společnost</a:t>
            </a:r>
            <a:endParaRPr lang="cs-CZ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Předmět</a:t>
            </a:r>
            <a:r>
              <a:rPr lang="cs-CZ" sz="16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Dějepis</a:t>
            </a:r>
            <a:endParaRPr lang="cs-CZ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Ročník</a:t>
            </a:r>
            <a:r>
              <a:rPr lang="cs-CZ" sz="16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6. ročník</a:t>
            </a:r>
            <a:endParaRPr lang="cs-CZ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36"/>
          </a:xfrm>
          <a:prstGeom prst="rect">
            <a:avLst/>
          </a:prstGeom>
          <a:noFill/>
        </p:spPr>
        <p:txBody>
          <a:bodyPr vert="horz" lIns="78571" tIns="39285" rIns="78571" bIns="39285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xmlns="" val="42140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8497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Po řecko-perských válkách nastal největší rozkvět </a:t>
            </a:r>
            <a:r>
              <a:rPr lang="cs-CZ" sz="2800" b="1" i="1" dirty="0" err="1" smtClean="0"/>
              <a:t>Attiky</a:t>
            </a:r>
            <a:r>
              <a:rPr lang="cs-CZ" sz="2800" b="1" i="1" dirty="0" smtClean="0"/>
              <a:t>/Athén</a:t>
            </a:r>
            <a:r>
              <a:rPr lang="cs-CZ" sz="2800" dirty="0" smtClean="0"/>
              <a:t>. Kvůli většímu bezpečí proti Peršanům vznikl </a:t>
            </a:r>
            <a:r>
              <a:rPr lang="cs-CZ" sz="2800" b="1" i="1" dirty="0" smtClean="0"/>
              <a:t>athénský námořní spolek/peloponéský spolek.</a:t>
            </a:r>
            <a:r>
              <a:rPr lang="cs-CZ" sz="2800" b="1" dirty="0" smtClean="0"/>
              <a:t> </a:t>
            </a:r>
            <a:r>
              <a:rPr lang="cs-CZ" sz="2800" dirty="0" smtClean="0"/>
              <a:t>Pokladna spolku byla v Athénách, část peněz však byla bez vědomí členů použita na obnovu </a:t>
            </a:r>
            <a:r>
              <a:rPr lang="cs-CZ" sz="2800" b="1" i="1" dirty="0" smtClean="0"/>
              <a:t>Athén/Sparty</a:t>
            </a:r>
            <a:r>
              <a:rPr lang="cs-CZ" sz="2800" dirty="0" smtClean="0"/>
              <a:t>. Proto se roku 431 př. n. l. rozhořel spor mezi </a:t>
            </a:r>
            <a:r>
              <a:rPr lang="cs-CZ" sz="2800" b="1" i="1" dirty="0" smtClean="0"/>
              <a:t>Spartou a Persií/Spartou a Athénami</a:t>
            </a:r>
            <a:r>
              <a:rPr lang="cs-CZ" sz="2800" b="1" dirty="0" smtClean="0"/>
              <a:t>,</a:t>
            </a:r>
            <a:r>
              <a:rPr lang="cs-CZ" sz="2800" dirty="0" smtClean="0"/>
              <a:t> do kterého se přidaly všechny řecké státy. Válce říkáme </a:t>
            </a:r>
            <a:r>
              <a:rPr lang="cs-CZ" sz="2800" b="1" i="1" dirty="0" smtClean="0"/>
              <a:t>řecko-perská/peloponéská.</a:t>
            </a:r>
            <a:r>
              <a:rPr lang="cs-CZ" sz="2800" dirty="0" smtClean="0"/>
              <a:t> S pomocí bývalého nepřítele </a:t>
            </a:r>
            <a:r>
              <a:rPr lang="cs-CZ" sz="2800" b="1" i="1" dirty="0" smtClean="0"/>
              <a:t>Persie/Makedonie</a:t>
            </a:r>
            <a:r>
              <a:rPr lang="cs-CZ" sz="2800" dirty="0" smtClean="0"/>
              <a:t> se nakonec</a:t>
            </a:r>
          </a:p>
          <a:p>
            <a:pPr marL="0" indent="0">
              <a:buNone/>
            </a:pPr>
            <a:r>
              <a:rPr lang="cs-CZ" sz="2800" b="1" i="1" dirty="0" smtClean="0"/>
              <a:t>nepodařilo/podařil</a:t>
            </a:r>
            <a:r>
              <a:rPr lang="cs-CZ" sz="2800" i="1" dirty="0" smtClean="0"/>
              <a:t>o</a:t>
            </a:r>
            <a:r>
              <a:rPr lang="cs-CZ" sz="2800" dirty="0" smtClean="0"/>
              <a:t> Spartě Athény po 30 letech bojů porazit.</a:t>
            </a:r>
            <a:endParaRPr lang="cs-CZ" sz="2800" dirty="0"/>
          </a:p>
        </p:txBody>
      </p:sp>
      <p:sp>
        <p:nvSpPr>
          <p:cNvPr id="4" name="Vodorovný svitek 3"/>
          <p:cNvSpPr/>
          <p:nvPr/>
        </p:nvSpPr>
        <p:spPr>
          <a:xfrm>
            <a:off x="539552" y="116632"/>
            <a:ext cx="7416824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/>
              <a:t>Vyber správné tvrzení: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3567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85000" lnSpcReduction="20000"/>
          </a:bodyPr>
          <a:lstStyle/>
          <a:p>
            <a:r>
              <a:rPr lang="cs-CZ" sz="3000" dirty="0" smtClean="0"/>
              <a:t>Strana 8: triéry, </a:t>
            </a:r>
            <a:r>
              <a:rPr lang="cs-CZ" sz="3000" dirty="0" err="1" smtClean="0"/>
              <a:t>hoplité</a:t>
            </a:r>
            <a:r>
              <a:rPr lang="cs-CZ" sz="3000" dirty="0" smtClean="0"/>
              <a:t>, </a:t>
            </a:r>
            <a:r>
              <a:rPr lang="cs-CZ" sz="3000" dirty="0" err="1" smtClean="0"/>
              <a:t>Thúkydidés</a:t>
            </a:r>
            <a:endParaRPr lang="cs-CZ" sz="3000" dirty="0" smtClean="0"/>
          </a:p>
          <a:p>
            <a:r>
              <a:rPr lang="cs-CZ" sz="3000" dirty="0" smtClean="0"/>
              <a:t>Strana 9: ovládnutí Řecka Makedonií, rozpuštění athénského námořního spolku, stržení athénských hradeb, zrušení demokratického zřízení</a:t>
            </a:r>
          </a:p>
          <a:p>
            <a:r>
              <a:rPr lang="cs-CZ" sz="3000" dirty="0" smtClean="0"/>
              <a:t>Strana 10:</a:t>
            </a:r>
          </a:p>
          <a:p>
            <a:pPr marL="0" indent="0">
              <a:buNone/>
            </a:pPr>
            <a:r>
              <a:rPr lang="cs-CZ" sz="3000" dirty="0"/>
              <a:t>Po řecko-perských válkách nastal největší rozkvět </a:t>
            </a:r>
            <a:r>
              <a:rPr lang="cs-CZ" sz="3000" dirty="0" smtClean="0"/>
              <a:t>Athén</a:t>
            </a:r>
            <a:r>
              <a:rPr lang="cs-CZ" sz="3000" dirty="0"/>
              <a:t>. Kvůli většímu bezpečí proti Peršanům vznikl athénský námořní </a:t>
            </a:r>
            <a:r>
              <a:rPr lang="cs-CZ" sz="3000" dirty="0" smtClean="0"/>
              <a:t>spolek. </a:t>
            </a:r>
            <a:r>
              <a:rPr lang="cs-CZ" sz="3000" dirty="0"/>
              <a:t>Pokladna spolku byla v Athénách, část peněz však byla bez vědomí členů použita na obnovu </a:t>
            </a:r>
            <a:r>
              <a:rPr lang="cs-CZ" sz="3000" dirty="0" smtClean="0"/>
              <a:t>Athén. </a:t>
            </a:r>
            <a:r>
              <a:rPr lang="cs-CZ" sz="3000" dirty="0"/>
              <a:t>Proto se roku 431 př. n. l. rozhořel spor mezi </a:t>
            </a:r>
            <a:r>
              <a:rPr lang="cs-CZ" sz="3000" dirty="0" smtClean="0"/>
              <a:t>Spartou </a:t>
            </a:r>
            <a:r>
              <a:rPr lang="cs-CZ" sz="3000" dirty="0"/>
              <a:t>a Athénami, do kterého se přidaly všechny řecké státy. Válce říkáme </a:t>
            </a:r>
            <a:r>
              <a:rPr lang="cs-CZ" sz="3000" dirty="0" smtClean="0"/>
              <a:t>peloponéská</a:t>
            </a:r>
            <a:r>
              <a:rPr lang="cs-CZ" sz="3000" dirty="0"/>
              <a:t>. S pomocí bývalého nepřítele </a:t>
            </a:r>
            <a:r>
              <a:rPr lang="cs-CZ" sz="3000" dirty="0" smtClean="0"/>
              <a:t>Persie </a:t>
            </a:r>
            <a:r>
              <a:rPr lang="cs-CZ" sz="3000" dirty="0"/>
              <a:t>se nakonec </a:t>
            </a:r>
            <a:r>
              <a:rPr lang="cs-CZ" sz="3000" dirty="0" smtClean="0"/>
              <a:t>podařilo </a:t>
            </a:r>
            <a:r>
              <a:rPr lang="cs-CZ" sz="3000" dirty="0"/>
              <a:t>Spartě Athény po 30 letech bojů porazit.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611560" y="332656"/>
            <a:ext cx="7272808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/>
              <a:t>Řešení: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39659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cs-CZ" dirty="0"/>
              <a:t>BEDNAŘÍKOVÁ, Jarmila, Lubor KYSUČAN a Marie FEJFUŠOVÁ. Dějepis: vzdělávací oblast Člověk a společnost. 2. vyd. Brno: Nová škola, 2011, 139 s. Duhová řada. ISBN 978-80-7289-291-4. </a:t>
            </a:r>
            <a:endParaRPr lang="cs-CZ" dirty="0" smtClean="0">
              <a:hlinkClick r:id="rId2"/>
            </a:endParaRPr>
          </a:p>
          <a:p>
            <a:r>
              <a:rPr lang="cs-CZ" dirty="0"/>
              <a:t>ZRNÍKOVÁ, Jana. Dějepis: pro 6. ročník základní školy a odpovídající ročníky víceletého gymnázia. 1. vyd. Brno: Nová škola, 2012, s. 43. Duhová řada. ISBN 9788072894154. </a:t>
            </a:r>
            <a:endParaRPr lang="cs-CZ" dirty="0" smtClean="0">
              <a:hlinkClick r:id="rId2"/>
            </a:endParaRPr>
          </a:p>
          <a:p>
            <a:r>
              <a:rPr lang="cs-CZ" dirty="0"/>
              <a:t>Wikipedie: Otevřená encyklopedie: Peloponéská válka [online]. c2014 [citováno 16. 06. 2014]. Dostupný z WWW: &lt;</a:t>
            </a:r>
            <a:r>
              <a:rPr lang="cs-CZ" dirty="0">
                <a:hlinkClick r:id="rId3"/>
              </a:rPr>
              <a:t>http://cs.wikipedia.org/w/</a:t>
            </a:r>
            <a:r>
              <a:rPr lang="cs-CZ" dirty="0" err="1">
                <a:hlinkClick r:id="rId3"/>
              </a:rPr>
              <a:t>index.php?title</a:t>
            </a:r>
            <a:r>
              <a:rPr lang="cs-CZ" dirty="0">
                <a:hlinkClick r:id="rId3"/>
              </a:rPr>
              <a:t>=Pelopon%C3%A9sk%C3%A1_v%C3%A1lka&amp;oldid=11356760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 smtClean="0"/>
              <a:t>Obrázek ze strany 3 byl stažen 16. 6. 2014: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commons.wikimedia.org/wiki/File:Pelop_krieg1.png</a:t>
            </a:r>
            <a:endParaRPr lang="cs-CZ" dirty="0" smtClean="0"/>
          </a:p>
          <a:p>
            <a:r>
              <a:rPr lang="cs-CZ" dirty="0" smtClean="0"/>
              <a:t>Obrázek ze strany </a:t>
            </a:r>
            <a:r>
              <a:rPr lang="cs-CZ" dirty="0" smtClean="0"/>
              <a:t>5, </a:t>
            </a:r>
            <a:r>
              <a:rPr lang="cs-CZ" dirty="0" smtClean="0"/>
              <a:t>8 byl stažen 16. 6. 2014:</a:t>
            </a:r>
            <a:endParaRPr lang="cs-CZ" dirty="0" smtClean="0">
              <a:hlinkClick r:id="rId4"/>
            </a:endParaRPr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commons.wikimedia.org/wiki/File:Thukydides.jpg</a:t>
            </a:r>
            <a:endParaRPr lang="cs-CZ" dirty="0" smtClean="0"/>
          </a:p>
          <a:p>
            <a:r>
              <a:rPr lang="cs-CZ" dirty="0" smtClean="0"/>
              <a:t>Obrázky ze strany 8 byly staženy 16. 6. </a:t>
            </a:r>
            <a:r>
              <a:rPr lang="cs-CZ" smtClean="0"/>
              <a:t>2014:</a:t>
            </a:r>
            <a:endParaRPr lang="cs-CZ" dirty="0" smtClean="0">
              <a:hlinkClick r:id="rId5"/>
            </a:endParaRPr>
          </a:p>
          <a:p>
            <a:pPr marL="0" indent="0">
              <a:buNone/>
            </a:pP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commons.wikimedia.org/wiki/File:Hoplite1.gif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commons.wikimedia.org/wiki/File:Trireme.jpg</a:t>
            </a:r>
            <a:endParaRPr lang="cs-CZ" dirty="0" smtClean="0"/>
          </a:p>
          <a:p>
            <a:r>
              <a:rPr lang="cs-CZ" dirty="0" smtClean="0"/>
              <a:t>Obrázky z Klipartu</a:t>
            </a:r>
          </a:p>
          <a:p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611560" y="404664"/>
            <a:ext cx="7704856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/>
              <a:t>Zdroje a citace: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9911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Didaktický učební materiál </a:t>
            </a:r>
            <a:r>
              <a:rPr lang="cs-CZ" sz="2800" dirty="0" smtClean="0"/>
              <a:t>Peloponéská válka slouží </a:t>
            </a:r>
            <a:r>
              <a:rPr lang="cs-CZ" sz="2800" dirty="0"/>
              <a:t>k vizuální podpoře výkladové </a:t>
            </a:r>
            <a:r>
              <a:rPr lang="cs-CZ" sz="2800" dirty="0" smtClean="0"/>
              <a:t>části hodiny</a:t>
            </a:r>
            <a:r>
              <a:rPr lang="cs-CZ" sz="2800" dirty="0"/>
              <a:t>. </a:t>
            </a:r>
            <a:r>
              <a:rPr lang="cs-CZ" sz="2800" dirty="0" smtClean="0"/>
              <a:t>Od strany 8 následují kontrolní otázky sloužící k upevnění získaných poznatků. Řešení naleznete na straně 11. </a:t>
            </a:r>
            <a:endParaRPr lang="cs-CZ" sz="2800" dirty="0"/>
          </a:p>
        </p:txBody>
      </p:sp>
      <p:sp>
        <p:nvSpPr>
          <p:cNvPr id="8" name="Vodorovný svitek 7"/>
          <p:cNvSpPr/>
          <p:nvPr/>
        </p:nvSpPr>
        <p:spPr>
          <a:xfrm>
            <a:off x="539552" y="332656"/>
            <a:ext cx="7416824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Metodický list – anotace: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393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4887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odorovný svitek 3"/>
          <p:cNvSpPr/>
          <p:nvPr/>
        </p:nvSpPr>
        <p:spPr>
          <a:xfrm>
            <a:off x="539552" y="260648"/>
            <a:ext cx="7704856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Peloponéská válka = </a:t>
            </a:r>
            <a:r>
              <a:rPr lang="cs-CZ" sz="2800" dirty="0" err="1" smtClean="0"/>
              <a:t>bratrovraždný</a:t>
            </a:r>
            <a:r>
              <a:rPr lang="cs-CZ" sz="2800" dirty="0" smtClean="0"/>
              <a:t> boj mezi Spartou a Athénami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6386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cs-CZ" dirty="0" smtClean="0"/>
              <a:t>V čele Athény</a:t>
            </a:r>
          </a:p>
          <a:p>
            <a:pPr algn="ctr"/>
            <a:r>
              <a:rPr lang="cs-CZ" dirty="0" smtClean="0"/>
              <a:t>Zpočátku vítězství</a:t>
            </a:r>
          </a:p>
          <a:p>
            <a:pPr marL="0" indent="0" algn="ctr">
              <a:buNone/>
            </a:pPr>
            <a:r>
              <a:rPr lang="cs-CZ" dirty="0" smtClean="0"/>
              <a:t>u Athén</a:t>
            </a:r>
          </a:p>
          <a:p>
            <a:pPr algn="ctr"/>
            <a:r>
              <a:rPr lang="cs-CZ" dirty="0" smtClean="0"/>
              <a:t>Oslabení morovou</a:t>
            </a:r>
          </a:p>
          <a:p>
            <a:pPr marL="0" indent="0" algn="ctr">
              <a:buNone/>
            </a:pPr>
            <a:r>
              <a:rPr lang="cs-CZ" dirty="0" smtClean="0"/>
              <a:t>epidemií</a:t>
            </a:r>
          </a:p>
          <a:p>
            <a:pPr algn="ctr"/>
            <a:r>
              <a:rPr lang="cs-CZ" dirty="0" smtClean="0"/>
              <a:t>Zemřel i Perikles</a:t>
            </a:r>
          </a:p>
          <a:p>
            <a:pPr algn="ctr"/>
            <a:r>
              <a:rPr lang="cs-CZ" dirty="0" smtClean="0"/>
              <a:t>Převaha na moři</a:t>
            </a:r>
          </a:p>
          <a:p>
            <a:pPr marL="0" indent="0" algn="ctr">
              <a:buNone/>
            </a:pPr>
            <a:r>
              <a:rPr lang="cs-CZ" dirty="0" smtClean="0"/>
              <a:t>(triéry)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cs-CZ" dirty="0" smtClean="0"/>
              <a:t>V čele Sparta</a:t>
            </a:r>
          </a:p>
          <a:p>
            <a:pPr algn="ctr"/>
            <a:r>
              <a:rPr lang="cs-CZ" dirty="0" smtClean="0"/>
              <a:t>Sparta se spojila s</a:t>
            </a:r>
          </a:p>
          <a:p>
            <a:pPr marL="0" indent="0" algn="ctr">
              <a:buNone/>
            </a:pPr>
            <a:r>
              <a:rPr lang="cs-CZ" dirty="0" smtClean="0"/>
              <a:t>Peršany</a:t>
            </a:r>
          </a:p>
          <a:p>
            <a:pPr algn="ctr"/>
            <a:r>
              <a:rPr lang="cs-CZ" dirty="0" smtClean="0"/>
              <a:t>Převaha na souši (</a:t>
            </a:r>
            <a:r>
              <a:rPr lang="cs-CZ" dirty="0" err="1" smtClean="0"/>
              <a:t>hoplité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Athénský námořní spolek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Peloponéský spolek</a:t>
            </a:r>
            <a:endParaRPr lang="cs-CZ" dirty="0"/>
          </a:p>
        </p:txBody>
      </p:sp>
      <p:sp>
        <p:nvSpPr>
          <p:cNvPr id="12" name="Vodorovný svitek 11"/>
          <p:cNvSpPr/>
          <p:nvPr/>
        </p:nvSpPr>
        <p:spPr>
          <a:xfrm>
            <a:off x="683568" y="260648"/>
            <a:ext cx="676875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Peloponéská válka 431 – 404 př. n. l.</a:t>
            </a:r>
            <a:endParaRPr lang="cs-CZ" sz="2800" dirty="0"/>
          </a:p>
        </p:txBody>
      </p:sp>
      <p:sp>
        <p:nvSpPr>
          <p:cNvPr id="13" name="Násobení 12"/>
          <p:cNvSpPr/>
          <p:nvPr/>
        </p:nvSpPr>
        <p:spPr>
          <a:xfrm>
            <a:off x="3610744" y="220486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nahoru, doprava i doleva 13"/>
          <p:cNvSpPr/>
          <p:nvPr/>
        </p:nvSpPr>
        <p:spPr>
          <a:xfrm rot="10800000">
            <a:off x="3673727" y="5229200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1115616" y="6165304"/>
            <a:ext cx="66967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Účast všech řeckých států!!!!!</a:t>
            </a:r>
            <a:endParaRPr lang="cs-CZ" sz="2800" dirty="0"/>
          </a:p>
        </p:txBody>
      </p:sp>
      <p:pic>
        <p:nvPicPr>
          <p:cNvPr id="3076" name="Picture 4" descr="C:\Documents and Settings\install\Local Settings\Temporary Internet Files\Content.IE5\WCQGJCA2\MC900405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87351"/>
            <a:ext cx="1456960" cy="14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2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Athény se Spartou bojovaly o politickou a hospodářskou převahu v Řecku.</a:t>
            </a:r>
          </a:p>
          <a:p>
            <a:r>
              <a:rPr lang="cs-CZ" dirty="0" smtClean="0"/>
              <a:t>Po třiceti letech bojů skončila peloponéská válka porážkou Athén.</a:t>
            </a:r>
          </a:p>
          <a:p>
            <a:r>
              <a:rPr lang="cs-CZ" dirty="0" smtClean="0"/>
              <a:t>Sparta si vynutila kruté mírové podmínky a načas se stala nejmocnějším státem.</a:t>
            </a:r>
          </a:p>
          <a:p>
            <a:r>
              <a:rPr lang="cs-CZ" dirty="0" smtClean="0"/>
              <a:t>Peloponéskou válku popsal dějepisec </a:t>
            </a:r>
            <a:r>
              <a:rPr lang="cs-CZ" b="1" u="sng" dirty="0" smtClean="0"/>
              <a:t>THÚKYDIDES.</a:t>
            </a:r>
          </a:p>
        </p:txBody>
      </p:sp>
      <p:sp>
        <p:nvSpPr>
          <p:cNvPr id="9" name="Vodorovný svitek 8"/>
          <p:cNvSpPr/>
          <p:nvPr/>
        </p:nvSpPr>
        <p:spPr>
          <a:xfrm>
            <a:off x="467544" y="404664"/>
            <a:ext cx="7272808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Válka končí porážkou Athén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645024"/>
            <a:ext cx="2134187" cy="310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1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Zbořit městské hradby</a:t>
            </a:r>
          </a:p>
          <a:p>
            <a:r>
              <a:rPr lang="cs-CZ" dirty="0" smtClean="0"/>
              <a:t>Rozpustit athénský námořní spolek</a:t>
            </a:r>
          </a:p>
          <a:p>
            <a:r>
              <a:rPr lang="cs-CZ" dirty="0" smtClean="0"/>
              <a:t>Zrušit demokratické zřízení</a:t>
            </a: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684550" y="404664"/>
            <a:ext cx="6984776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Athény musely:</a:t>
            </a:r>
            <a:endParaRPr lang="cs-CZ" sz="2800" dirty="0"/>
          </a:p>
        </p:txBody>
      </p:sp>
      <p:pic>
        <p:nvPicPr>
          <p:cNvPr id="5122" name="Picture 2" descr="C:\Documents and Settings\install\Local Settings\Temporary Internet Files\Content.IE5\GDG4275T\MP900403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49704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orovný svitek 3"/>
          <p:cNvSpPr/>
          <p:nvPr/>
        </p:nvSpPr>
        <p:spPr>
          <a:xfrm>
            <a:off x="467544" y="404664"/>
            <a:ext cx="7632848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Peloponéská válka vedla k hospodářskému a politickému úpadku Řecka. To byl jeden z hlavních důvodů, proč Řecko roku 350 př. n. l. ovládla  </a:t>
            </a:r>
            <a:r>
              <a:rPr lang="cs-CZ" sz="2800" b="1" u="sng" dirty="0" smtClean="0"/>
              <a:t>Makedonie</a:t>
            </a:r>
            <a:r>
              <a:rPr lang="cs-CZ" sz="2800" u="sng" dirty="0" smtClean="0"/>
              <a:t>.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7514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Jak se jmenují řecké lodě?</a:t>
            </a:r>
          </a:p>
          <a:p>
            <a:pPr marL="457200" indent="-457200">
              <a:buAutoNum type="arabicPeriod"/>
            </a:pPr>
            <a:r>
              <a:rPr lang="cs-CZ" dirty="0" smtClean="0"/>
              <a:t>Jak se říká spartským vojákům?</a:t>
            </a:r>
          </a:p>
          <a:p>
            <a:pPr marL="457200" indent="-457200">
              <a:buAutoNum type="arabicPeriod"/>
            </a:pPr>
            <a:r>
              <a:rPr lang="cs-CZ" dirty="0" smtClean="0"/>
              <a:t>Který historik psal o peloponéské válce?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539552" y="332656"/>
            <a:ext cx="7344816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8"/>
            <a:ext cx="1759991" cy="43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6010"/>
            <a:ext cx="4680520" cy="22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1336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992888" cy="48737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395536" y="332656"/>
            <a:ext cx="7704856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/>
              <a:t>Doplň důsledky peloponéské války:</a:t>
            </a:r>
            <a:endParaRPr lang="cs-CZ" sz="2800" b="1" u="sng" dirty="0"/>
          </a:p>
        </p:txBody>
      </p:sp>
      <p:sp>
        <p:nvSpPr>
          <p:cNvPr id="5" name="Popisek se čtyřstrannou šipkou 4"/>
          <p:cNvSpPr/>
          <p:nvPr/>
        </p:nvSpPr>
        <p:spPr>
          <a:xfrm>
            <a:off x="2195736" y="2636912"/>
            <a:ext cx="4680520" cy="31683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Peloponéská válka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611560" y="3861048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1.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3923928" y="1628800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2.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7308304" y="4005064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3.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3923928" y="6021288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4.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41573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</TotalTime>
  <Words>572</Words>
  <Application>Microsoft Office PowerPoint</Application>
  <PresentationFormat>Předvádění na obrazovce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13</cp:revision>
  <dcterms:created xsi:type="dcterms:W3CDTF">2014-03-31T12:22:22Z</dcterms:created>
  <dcterms:modified xsi:type="dcterms:W3CDTF">2014-06-23T08:04:20Z</dcterms:modified>
</cp:coreProperties>
</file>