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1" r:id="rId2"/>
    <p:sldId id="272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3F2E55-FCBC-4C0C-AA06-045334AFEE2C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2BE45E0-2CBA-400D-B606-051B94E057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kadiko2.jpg" TargetMode="External"/><Relationship Id="rId2" Type="http://schemas.openxmlformats.org/officeDocument/2006/relationships/hyperlink" Target="http://commons.wikimedia.org/wiki/File:Sites_myc%C3%A9nien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lay_Tablet_inscribed_with_Linear_B_script.jpg" TargetMode="External"/><Relationship Id="rId5" Type="http://schemas.openxmlformats.org/officeDocument/2006/relationships/hyperlink" Target="http://commons.wikimedia.org/wiki/File:MaskAgamemnon.png" TargetMode="External"/><Relationship Id="rId4" Type="http://schemas.openxmlformats.org/officeDocument/2006/relationships/hyperlink" Target="http://commons.wikimedia.org/wiki/File:MiceneCircoloTombeReali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508104" y="301174"/>
            <a:ext cx="2736304" cy="279392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pPr defTabSz="785698"/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VY_32_INOVACE_26_10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2941659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pPr defTabSz="785698"/>
            <a:r>
              <a:rPr lang="cs-CZ" sz="1300" dirty="0">
                <a:solidFill>
                  <a:srgbClr val="000000"/>
                </a:solidFill>
                <a:latin typeface="Constantia" panose="02030602050306030303" pitchFamily="18" charset="0"/>
              </a:rPr>
              <a:t>Digitální učební materiál vznikl v rámci projektu "Inovace + DVPP", </a:t>
            </a:r>
            <a:r>
              <a:rPr lang="pt-BR" sz="1300" dirty="0">
                <a:solidFill>
                  <a:srgbClr val="000000"/>
                </a:solidFill>
                <a:latin typeface="Constantia" panose="02030602050306030303" pitchFamily="18" charset="0"/>
              </a:rPr>
              <a:t>EU peníze do škol, CZ.1.07/1.4.00/21.3768</a:t>
            </a:r>
          </a:p>
          <a:p>
            <a:pPr defTabSz="785698"/>
            <a:endParaRPr lang="cs-CZ" sz="1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endParaRPr lang="cs-CZ" sz="1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r>
              <a:rPr lang="cs-CZ" sz="13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Název: </a:t>
            </a:r>
            <a:r>
              <a:rPr lang="cs-CZ" b="1" u="sng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Mykénská civilizace</a:t>
            </a:r>
            <a:endParaRPr lang="cs-CZ" b="1" u="sng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endParaRPr lang="cs-CZ" sz="1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r>
              <a:rPr lang="cs-CZ" sz="1300" dirty="0">
                <a:solidFill>
                  <a:srgbClr val="000000"/>
                </a:solidFill>
                <a:latin typeface="Constantia" panose="02030602050306030303" pitchFamily="18" charset="0"/>
              </a:rPr>
              <a:t>Autor</a:t>
            </a:r>
            <a:r>
              <a:rPr lang="cs-CZ" sz="13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 </a:t>
            </a:r>
            <a:r>
              <a:rPr lang="cs-CZ" sz="16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Mgr. Eva </a:t>
            </a:r>
            <a:r>
              <a:rPr lang="cs-CZ" sz="1600" b="1" dirty="0" err="1" smtClean="0">
                <a:solidFill>
                  <a:srgbClr val="000000"/>
                </a:solidFill>
                <a:latin typeface="Constantia" panose="02030602050306030303" pitchFamily="18" charset="0"/>
              </a:rPr>
              <a:t>Vondrková</a:t>
            </a:r>
            <a:endParaRPr lang="cs-CZ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endParaRPr lang="cs-CZ" sz="1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r>
              <a:rPr lang="cs-CZ" sz="1300" dirty="0">
                <a:solidFill>
                  <a:srgbClr val="000000"/>
                </a:solidFill>
                <a:latin typeface="Constantia" panose="02030602050306030303" pitchFamily="18" charset="0"/>
              </a:rPr>
              <a:t>Vzdělávací oblast</a:t>
            </a:r>
            <a:r>
              <a:rPr lang="cs-CZ" sz="13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 </a:t>
            </a:r>
            <a:r>
              <a:rPr lang="cs-CZ" sz="16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Člověk a společnost</a:t>
            </a:r>
            <a:endParaRPr lang="cs-CZ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endParaRPr lang="cs-CZ" sz="1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r>
              <a:rPr lang="cs-CZ" sz="1300" dirty="0">
                <a:solidFill>
                  <a:srgbClr val="000000"/>
                </a:solidFill>
                <a:latin typeface="Constantia" panose="02030602050306030303" pitchFamily="18" charset="0"/>
              </a:rPr>
              <a:t>Předmět</a:t>
            </a:r>
            <a:r>
              <a:rPr lang="cs-CZ" sz="13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 </a:t>
            </a:r>
            <a:r>
              <a:rPr lang="cs-CZ" sz="16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Dějepis</a:t>
            </a:r>
            <a:endParaRPr lang="cs-CZ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endParaRPr lang="cs-CZ" sz="1300" dirty="0">
              <a:solidFill>
                <a:srgbClr val="000000"/>
              </a:solidFill>
              <a:latin typeface="Constantia" panose="02030602050306030303" pitchFamily="18" charset="0"/>
            </a:endParaRPr>
          </a:p>
          <a:p>
            <a:pPr defTabSz="785698"/>
            <a:r>
              <a:rPr lang="cs-CZ" sz="1300" dirty="0">
                <a:solidFill>
                  <a:srgbClr val="000000"/>
                </a:solidFill>
                <a:latin typeface="Constantia" panose="02030602050306030303" pitchFamily="18" charset="0"/>
              </a:rPr>
              <a:t>Ročník</a:t>
            </a:r>
            <a:r>
              <a:rPr lang="cs-CZ" sz="13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: </a:t>
            </a:r>
            <a:r>
              <a:rPr lang="cs-CZ" sz="1600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6. ročník</a:t>
            </a:r>
            <a:endParaRPr lang="cs-CZ" sz="16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10170"/>
          </a:xfrm>
          <a:prstGeom prst="rect">
            <a:avLst/>
          </a:prstGeom>
          <a:noFill/>
        </p:spPr>
        <p:txBody>
          <a:bodyPr vert="horz" lIns="78571" tIns="39285" rIns="78571" bIns="39285" rtlCol="0">
            <a:spAutoFit/>
          </a:bodyPr>
          <a:lstStyle/>
          <a:p>
            <a:pPr defTabSz="785698"/>
            <a:endParaRPr lang="cs-CZ" sz="150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pPr defTabSz="785698"/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="" xmlns:p14="http://schemas.microsoft.com/office/powerpoint/2010/main" val="7236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/>
              <a:t>Zánik mykénské civilizace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119257"/>
            <a:ext cx="6768752" cy="3603812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latin typeface="+mj-lt"/>
              </a:rPr>
              <a:t>Mykénská civilizace zanikla v důsledku vpádu „</a:t>
            </a:r>
            <a:r>
              <a:rPr lang="cs-CZ" sz="2800" b="1" u="sng" dirty="0" smtClean="0">
                <a:latin typeface="+mj-lt"/>
              </a:rPr>
              <a:t>mořských národů</a:t>
            </a:r>
            <a:r>
              <a:rPr lang="cs-CZ" sz="2800" dirty="0" smtClean="0">
                <a:latin typeface="+mj-lt"/>
              </a:rPr>
              <a:t>,“ později řeckých kmenů </a:t>
            </a:r>
            <a:r>
              <a:rPr lang="cs-CZ" sz="2800" b="1" u="sng" dirty="0" smtClean="0">
                <a:latin typeface="+mj-lt"/>
              </a:rPr>
              <a:t>Dórů</a:t>
            </a:r>
            <a:r>
              <a:rPr lang="cs-CZ" sz="2800" dirty="0" smtClean="0">
                <a:latin typeface="+mj-lt"/>
              </a:rPr>
              <a:t>.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7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36713"/>
            <a:ext cx="6912767" cy="1080120"/>
          </a:xfr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800" b="1" u="sng" dirty="0" smtClean="0"/>
              <a:t>Opakování: </a:t>
            </a:r>
            <a:r>
              <a:rPr lang="cs-CZ" sz="2800" b="1" dirty="0" smtClean="0"/>
              <a:t>  Jsou tvrzení pravdivá? Pokud ne, oprav je: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21074988"/>
              </p:ext>
            </p:extLst>
          </p:nvPr>
        </p:nvGraphicFramePr>
        <p:xfrm>
          <a:off x="755576" y="2132856"/>
          <a:ext cx="7632848" cy="4297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632848"/>
              </a:tblGrid>
              <a:tr h="929048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 smtClean="0">
                          <a:latin typeface="+mj-lt"/>
                        </a:rPr>
                        <a:t>První civilizaci na evropském kontinentě</a:t>
                      </a:r>
                      <a:r>
                        <a:rPr lang="cs-CZ" sz="2800" b="0" baseline="0" dirty="0" smtClean="0">
                          <a:latin typeface="+mj-lt"/>
                        </a:rPr>
                        <a:t> vytvořily kmeny Dórů.</a:t>
                      </a:r>
                      <a:endParaRPr lang="cs-CZ" sz="2800" b="0" dirty="0">
                        <a:latin typeface="+mj-lt"/>
                      </a:endParaRPr>
                    </a:p>
                  </a:txBody>
                  <a:tcPr/>
                </a:tc>
              </a:tr>
              <a:tr h="509478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 smtClean="0">
                          <a:latin typeface="+mj-lt"/>
                        </a:rPr>
                        <a:t>Bylo to v 1. polovině 2. tis.</a:t>
                      </a:r>
                      <a:r>
                        <a:rPr lang="cs-CZ" sz="2800" b="0" baseline="0" dirty="0" smtClean="0">
                          <a:latin typeface="+mj-lt"/>
                        </a:rPr>
                        <a:t> př. n. l.</a:t>
                      </a:r>
                      <a:endParaRPr lang="cs-CZ" sz="2800" b="0" dirty="0">
                        <a:latin typeface="+mj-lt"/>
                      </a:endParaRPr>
                    </a:p>
                  </a:txBody>
                  <a:tcPr/>
                </a:tc>
              </a:tr>
              <a:tr h="1348619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 smtClean="0">
                          <a:latin typeface="+mj-lt"/>
                        </a:rPr>
                        <a:t>Z té doby</a:t>
                      </a:r>
                      <a:r>
                        <a:rPr lang="cs-CZ" sz="2800" b="0" baseline="0" dirty="0" smtClean="0">
                          <a:latin typeface="+mj-lt"/>
                        </a:rPr>
                        <a:t> se dochovaly bohaté hroby vladařů, archeologové našli i známou zlatou </a:t>
                      </a:r>
                      <a:r>
                        <a:rPr lang="cs-CZ" sz="2800" b="0" baseline="0" dirty="0" err="1" smtClean="0">
                          <a:latin typeface="+mj-lt"/>
                        </a:rPr>
                        <a:t>Théseovu</a:t>
                      </a:r>
                      <a:r>
                        <a:rPr lang="cs-CZ" sz="2800" b="0" baseline="0" dirty="0" smtClean="0">
                          <a:latin typeface="+mj-lt"/>
                        </a:rPr>
                        <a:t> masku.</a:t>
                      </a:r>
                      <a:endParaRPr lang="cs-CZ" sz="2800" b="0" dirty="0">
                        <a:latin typeface="+mj-lt"/>
                      </a:endParaRPr>
                    </a:p>
                  </a:txBody>
                  <a:tcPr/>
                </a:tc>
              </a:tr>
              <a:tr h="929048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 smtClean="0">
                          <a:latin typeface="+mj-lt"/>
                        </a:rPr>
                        <a:t>Mykénská civilizace</a:t>
                      </a:r>
                      <a:r>
                        <a:rPr lang="cs-CZ" sz="2800" b="0" baseline="0" dirty="0" smtClean="0">
                          <a:latin typeface="+mj-lt"/>
                        </a:rPr>
                        <a:t> převzala mnoho dovedností od </a:t>
                      </a:r>
                      <a:r>
                        <a:rPr lang="cs-CZ" sz="2800" b="0" baseline="0" dirty="0" err="1" smtClean="0">
                          <a:latin typeface="+mj-lt"/>
                        </a:rPr>
                        <a:t>Minojců</a:t>
                      </a:r>
                      <a:r>
                        <a:rPr lang="cs-CZ" sz="2800" b="0" baseline="0" dirty="0" smtClean="0">
                          <a:latin typeface="+mj-lt"/>
                        </a:rPr>
                        <a:t>, např. znalost písma.</a:t>
                      </a:r>
                      <a:endParaRPr lang="cs-CZ" sz="2800" b="0" dirty="0">
                        <a:latin typeface="+mj-lt"/>
                      </a:endParaRPr>
                    </a:p>
                  </a:txBody>
                  <a:tcPr/>
                </a:tc>
              </a:tr>
              <a:tr h="509478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 smtClean="0">
                          <a:latin typeface="+mj-lt"/>
                        </a:rPr>
                        <a:t>Mykénské</a:t>
                      </a:r>
                      <a:r>
                        <a:rPr lang="cs-CZ" sz="2800" b="0" baseline="0" dirty="0" smtClean="0">
                          <a:latin typeface="+mj-lt"/>
                        </a:rPr>
                        <a:t> písmo dosud neumíme rozluštit.</a:t>
                      </a:r>
                      <a:endParaRPr lang="cs-CZ" sz="28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93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cs-CZ" b="1" dirty="0" smtClean="0"/>
              <a:t>Zdroje a citace: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Obrázek ze strany 3 byl stažen 10. 2. 2014:</a:t>
            </a: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commons.wikimedia.org/wiki/File:Sites_myc%C3%A9niens.png</a:t>
            </a:r>
            <a:endParaRPr lang="cs-CZ" dirty="0" smtClean="0"/>
          </a:p>
          <a:p>
            <a:r>
              <a:rPr lang="cs-CZ" dirty="0" smtClean="0"/>
              <a:t>Obrázek ze strany 6 byl stažen 10. 2. 2014 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commons.wikimedia.org/wiki/File:Arkadiko2.jpg</a:t>
            </a:r>
            <a:endParaRPr lang="cs-CZ" dirty="0" smtClean="0"/>
          </a:p>
          <a:p>
            <a:r>
              <a:rPr lang="cs-CZ" dirty="0" smtClean="0"/>
              <a:t>Obrázek ze strany 7 byl stažen 10. 2. 2014 :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commons.wikimedia.org/wiki/File:MiceneCircoloTombeReali.jpg</a:t>
            </a:r>
            <a:endParaRPr lang="cs-CZ" dirty="0" smtClean="0"/>
          </a:p>
          <a:p>
            <a:r>
              <a:rPr lang="cs-CZ" dirty="0" smtClean="0"/>
              <a:t>Obrázek ze strany 8 byl stažen 10. 2. 2014 :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commons.wikimedia.org/wiki/File:MaskAgamemnon.png</a:t>
            </a:r>
            <a:endParaRPr lang="cs-CZ" dirty="0" smtClean="0"/>
          </a:p>
          <a:p>
            <a:r>
              <a:rPr lang="cs-CZ" dirty="0" smtClean="0"/>
              <a:t>Obrázek ze strany 9 byl stažen 10. 2. 2014 :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commons.wikimedia.org/wiki/File:Clay_Tablet_inscribed_with_Linear_B_script.jpg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355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Metodický list - 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+mj-lt"/>
              </a:rPr>
              <a:t>Didaktický učební materiál </a:t>
            </a:r>
            <a:r>
              <a:rPr lang="cs-CZ" sz="2800" b="1" u="sng" dirty="0" smtClean="0">
                <a:latin typeface="+mj-lt"/>
              </a:rPr>
              <a:t>Mykénská civilizace </a:t>
            </a:r>
            <a:r>
              <a:rPr lang="cs-CZ" sz="2800" dirty="0" smtClean="0">
                <a:latin typeface="+mj-lt"/>
              </a:rPr>
              <a:t>slouží k vizuální podpoře výkladové části hodiny. Jednotlivé strany prezentace lze použít jako zápis do sešitu. Na straně 12 je kontrolní, opakovací cvičení. Řešení není uvedeno, neboť vyplývá z prezentace. </a:t>
            </a:r>
          </a:p>
          <a:p>
            <a:endParaRPr lang="cs-CZ" sz="28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85852" y="928670"/>
            <a:ext cx="6715172" cy="107157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+mj-lt"/>
              </a:rPr>
              <a:t>Metodický list – anotace:</a:t>
            </a:r>
            <a:endParaRPr lang="cs-CZ" sz="4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8999"/>
            <a:ext cx="7318962" cy="53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331641" y="4437112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Mykénská civilizace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cs-CZ" b="1" dirty="0" smtClean="0"/>
              <a:t>Mykénská civilizace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+mj-lt"/>
              </a:rPr>
              <a:t>Vytvořily ji řecké kmeny </a:t>
            </a:r>
            <a:r>
              <a:rPr lang="cs-CZ" sz="2800" dirty="0" err="1" smtClean="0">
                <a:latin typeface="+mj-lt"/>
              </a:rPr>
              <a:t>Achájů</a:t>
            </a:r>
            <a:r>
              <a:rPr lang="cs-CZ" sz="2800" dirty="0" smtClean="0">
                <a:latin typeface="+mj-lt"/>
              </a:rPr>
              <a:t> po roce 2000 př. </a:t>
            </a:r>
            <a:r>
              <a:rPr lang="cs-CZ" sz="2800" dirty="0">
                <a:latin typeface="+mj-lt"/>
              </a:rPr>
              <a:t>n</a:t>
            </a:r>
            <a:r>
              <a:rPr lang="cs-CZ" sz="2800" dirty="0" smtClean="0">
                <a:latin typeface="+mj-lt"/>
              </a:rPr>
              <a:t>. l. </a:t>
            </a:r>
          </a:p>
          <a:p>
            <a:r>
              <a:rPr lang="cs-CZ" sz="2800" dirty="0" smtClean="0">
                <a:latin typeface="+mj-lt"/>
              </a:rPr>
              <a:t>Název podle města Mykény v Řecku</a:t>
            </a:r>
          </a:p>
          <a:p>
            <a:r>
              <a:rPr lang="cs-CZ" sz="2800" dirty="0" smtClean="0">
                <a:latin typeface="+mj-lt"/>
              </a:rPr>
              <a:t>Ovlivněna civilizací z Kréty</a:t>
            </a:r>
          </a:p>
          <a:p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2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cs-CZ" b="1" dirty="0" smtClean="0"/>
              <a:t>Mykénské paláce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4176464"/>
          </a:xfrm>
        </p:spPr>
        <p:txBody>
          <a:bodyPr>
            <a:noAutofit/>
          </a:bodyPr>
          <a:lstStyle/>
          <a:p>
            <a:pPr algn="just"/>
            <a:r>
              <a:rPr lang="cs-CZ" sz="2800" dirty="0" smtClean="0">
                <a:latin typeface="Constantia" panose="02030602050306030303" pitchFamily="18" charset="0"/>
              </a:rPr>
              <a:t>Mykénské paláce oproti krétským měly mohutné hradby z obrovských kamenných kvádrů kladených vedle sebe bez maltového spojení.</a:t>
            </a:r>
          </a:p>
          <a:p>
            <a:pPr algn="just"/>
            <a:r>
              <a:rPr lang="cs-CZ" sz="2800" dirty="0" smtClean="0">
                <a:latin typeface="Constantia" panose="02030602050306030303" pitchFamily="18" charset="0"/>
              </a:rPr>
              <a:t>Jeden kámen vážil asi 10 tun.</a:t>
            </a:r>
          </a:p>
          <a:p>
            <a:pPr algn="just"/>
            <a:r>
              <a:rPr lang="cs-CZ" sz="2800" dirty="0" smtClean="0">
                <a:latin typeface="Constantia" panose="02030602050306030303" pitchFamily="18" charset="0"/>
              </a:rPr>
              <a:t>Říká se mu kyklopské zdivo. </a:t>
            </a:r>
          </a:p>
          <a:p>
            <a:pPr algn="just"/>
            <a:r>
              <a:rPr lang="cs-CZ" sz="2800" dirty="0" smtClean="0">
                <a:latin typeface="Constantia" panose="02030602050306030303" pitchFamily="18" charset="0"/>
              </a:rPr>
              <a:t>Podle řeckých bájí totiž mohl takové kameny zvednout pouze jednooký obr – Kyklop.</a:t>
            </a:r>
            <a:endParaRPr lang="cs-CZ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2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763688" y="251898"/>
            <a:ext cx="6048672" cy="62994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Kyklopské zdivo</a:t>
            </a: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619672" y="332656"/>
            <a:ext cx="5904656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Královské hrobky v Mykénách</a:t>
            </a: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43248"/>
            <a:ext cx="5472608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5796136" y="764704"/>
            <a:ext cx="3347864" cy="576064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+mj-lt"/>
              </a:rPr>
              <a:t>V hrobech vládců bylo nalezeno  několik posmrtných masek ze zlata nebo stříbra, které zakrývaly tváře králů. Nejslavnější je </a:t>
            </a:r>
            <a:r>
              <a:rPr lang="cs-CZ" sz="2800" b="1" dirty="0" err="1" smtClean="0">
                <a:solidFill>
                  <a:schemeClr val="tx1"/>
                </a:solidFill>
                <a:latin typeface="+mj-lt"/>
              </a:rPr>
              <a:t>Agamemnonova</a:t>
            </a:r>
            <a:r>
              <a:rPr lang="cs-CZ" sz="28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0168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cs-CZ" b="1" dirty="0" smtClean="0"/>
              <a:t>Lineární písmo 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637352" cy="3603812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+mj-lt"/>
              </a:rPr>
              <a:t>Od </a:t>
            </a:r>
            <a:r>
              <a:rPr lang="cs-CZ" sz="2800" dirty="0" err="1" smtClean="0">
                <a:latin typeface="+mj-lt"/>
              </a:rPr>
              <a:t>Minojců</a:t>
            </a:r>
            <a:r>
              <a:rPr lang="cs-CZ" sz="2800" dirty="0" smtClean="0">
                <a:latin typeface="+mj-lt"/>
              </a:rPr>
              <a:t> převzali </a:t>
            </a:r>
            <a:r>
              <a:rPr lang="cs-CZ" sz="2800" b="1" u="sng" dirty="0" smtClean="0">
                <a:latin typeface="+mj-lt"/>
              </a:rPr>
              <a:t>lineární písmo B.</a:t>
            </a:r>
          </a:p>
          <a:p>
            <a:r>
              <a:rPr lang="cs-CZ" sz="2800" dirty="0" smtClean="0">
                <a:latin typeface="+mj-lt"/>
              </a:rPr>
              <a:t>Rozluštil ho Angličan </a:t>
            </a:r>
            <a:r>
              <a:rPr lang="cs-CZ" sz="2800" b="1" u="sng" dirty="0" smtClean="0">
                <a:latin typeface="+mj-lt"/>
              </a:rPr>
              <a:t>Michael </a:t>
            </a:r>
            <a:r>
              <a:rPr lang="cs-CZ" sz="2800" b="1" u="sng" dirty="0" err="1" smtClean="0">
                <a:latin typeface="+mj-lt"/>
              </a:rPr>
              <a:t>Ventris</a:t>
            </a:r>
            <a:r>
              <a:rPr lang="cs-CZ" sz="2800" b="1" u="sng" dirty="0" smtClean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roku 1951 – 1953. </a:t>
            </a:r>
            <a:endParaRPr lang="cs-CZ" sz="28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7776864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84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</TotalTime>
  <Words>396</Words>
  <Application>Microsoft Office PowerPoint</Application>
  <PresentationFormat>Předvádění na obrazovce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Špendlík</vt:lpstr>
      <vt:lpstr>Snímek 1</vt:lpstr>
      <vt:lpstr>Metodický list - anotace</vt:lpstr>
      <vt:lpstr>Snímek 3</vt:lpstr>
      <vt:lpstr>Mykénská civilizace</vt:lpstr>
      <vt:lpstr>Mykénské paláce</vt:lpstr>
      <vt:lpstr>Snímek 6</vt:lpstr>
      <vt:lpstr>Snímek 7</vt:lpstr>
      <vt:lpstr>Snímek 8</vt:lpstr>
      <vt:lpstr>Lineární písmo B</vt:lpstr>
      <vt:lpstr>Zánik mykénské civilizace</vt:lpstr>
      <vt:lpstr>Opakování:   Jsou tvrzení pravdivá? Pokud ne, oprav je:</vt:lpstr>
      <vt:lpstr>Zdroje a citace: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12</cp:revision>
  <dcterms:created xsi:type="dcterms:W3CDTF">2014-02-17T17:29:29Z</dcterms:created>
  <dcterms:modified xsi:type="dcterms:W3CDTF">2014-06-23T08:19:20Z</dcterms:modified>
</cp:coreProperties>
</file>