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9" r:id="rId2"/>
    <p:sldId id="270" r:id="rId3"/>
    <p:sldId id="260" r:id="rId4"/>
    <p:sldId id="263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62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19" autoAdjust="0"/>
    <p:restoredTop sz="94660"/>
  </p:normalViewPr>
  <p:slideViewPr>
    <p:cSldViewPr>
      <p:cViewPr varScale="1">
        <p:scale>
          <a:sx n="70" d="100"/>
          <a:sy n="70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9F8-439F-429C-ABC7-6EB433D59FC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23.6.2014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E3B171-564B-48BB-A968-EC451E1FCC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9F8-439F-429C-ABC7-6EB433D59FC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23.6.2014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171-564B-48BB-A968-EC451E1FCC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9F8-439F-429C-ABC7-6EB433D59FC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23.6.2014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171-564B-48BB-A968-EC451E1FCC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9F8-439F-429C-ABC7-6EB433D59FC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23.6.2014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171-564B-48BB-A968-EC451E1FCC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9F8-439F-429C-ABC7-6EB433D59FC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23.6.2014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171-564B-48BB-A968-EC451E1FCC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9F8-439F-429C-ABC7-6EB433D59FC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23.6.2014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171-564B-48BB-A968-EC451E1FCC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9F8-439F-429C-ABC7-6EB433D59FC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23.6.2014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171-564B-48BB-A968-EC451E1FCC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9F8-439F-429C-ABC7-6EB433D59FC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23.6.2014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171-564B-48BB-A968-EC451E1FCC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9F8-439F-429C-ABC7-6EB433D59FC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23.6.2014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171-564B-48BB-A968-EC451E1FCC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9F8-439F-429C-ABC7-6EB433D59FC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23.6.2014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171-564B-48BB-A968-EC451E1FCC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9F8-439F-429C-ABC7-6EB433D59FC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23.6.2014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171-564B-48BB-A968-EC451E1FCC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785835"/>
            <a:fld id="{2BBA79F8-439F-429C-ABC7-6EB433D59FC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785835"/>
              <a:t>23.6.2014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785835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785835"/>
            <a:fld id="{8FE3B171-564B-48BB-A968-EC451E1FCC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785835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Office_Excel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Head_man_Carthage_Louvre_AO3783.jpg" TargetMode="External"/><Relationship Id="rId3" Type="http://schemas.openxmlformats.org/officeDocument/2006/relationships/hyperlink" Target="http://cs.wikipedia.org/w/index.php?title=Kart%C3%A1go&amp;oldid=11483950" TargetMode="External"/><Relationship Id="rId7" Type="http://schemas.openxmlformats.org/officeDocument/2006/relationships/hyperlink" Target="http://commons.wikimedia.org/wiki/File:Carthage_column.JPG" TargetMode="External"/><Relationship Id="rId2" Type="http://schemas.openxmlformats.org/officeDocument/2006/relationships/hyperlink" Target="http://commons.wikimedia.org/wiki/File:Ruines_de_Carthag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Tanit.svg" TargetMode="External"/><Relationship Id="rId5" Type="http://schemas.openxmlformats.org/officeDocument/2006/relationships/hyperlink" Target="http://commons.wikimedia.org/wiki/File:Carthage_standard.svg" TargetMode="External"/><Relationship Id="rId4" Type="http://schemas.openxmlformats.org/officeDocument/2006/relationships/hyperlink" Target="http://commons.wikimedia.org/wiki/File:CarthageMap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//upload.wikimedia.org/wikipedia/commons/d/db/Tanit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//upload.wikimedia.org/wikipedia/commons/0/0f/Carthage_standard.sv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List_aplikace_Microsoft_Office_Excel3.xlsx"/><Relationship Id="rId4" Type="http://schemas.openxmlformats.org/officeDocument/2006/relationships/package" Target="../embeddings/List_aplikace_Microsoft_Office_Excel2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SOfficePNG(1)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64526" y="822478"/>
            <a:ext cx="4916345" cy="1068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ovéPole 2"/>
          <p:cNvSpPr txBox="1"/>
          <p:nvPr/>
        </p:nvSpPr>
        <p:spPr>
          <a:xfrm>
            <a:off x="5922178" y="301174"/>
            <a:ext cx="2754278" cy="279392"/>
          </a:xfrm>
          <a:prstGeom prst="rect">
            <a:avLst/>
          </a:prstGeom>
          <a:noFill/>
        </p:spPr>
        <p:txBody>
          <a:bodyPr vert="horz" wrap="square" lIns="78571" tIns="39285" rIns="78571" bIns="39285" rtlCol="0">
            <a:spAutoFit/>
          </a:bodyPr>
          <a:lstStyle/>
          <a:p>
            <a:pPr defTabSz="785698"/>
            <a:r>
              <a:rPr lang="cs-CZ" sz="1300" dirty="0">
                <a:solidFill>
                  <a:srgbClr val="000000"/>
                </a:solidFill>
                <a:latin typeface="Times New Roman - 15"/>
              </a:rPr>
              <a:t>číslo</a:t>
            </a:r>
            <a:r>
              <a:rPr lang="cs-CZ" sz="1300" dirty="0" smtClean="0">
                <a:solidFill>
                  <a:srgbClr val="000000"/>
                </a:solidFill>
                <a:latin typeface="Times New Roman - 15"/>
              </a:rPr>
              <a:t>: VY_32_INOVACE_26_09</a:t>
            </a:r>
            <a:endParaRPr lang="cs-CZ" sz="1300" dirty="0">
              <a:solidFill>
                <a:srgbClr val="000000"/>
              </a:solidFill>
              <a:latin typeface="Times New Roman - 15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55576" y="2386391"/>
            <a:ext cx="7416899" cy="4388209"/>
          </a:xfrm>
          <a:prstGeom prst="rect">
            <a:avLst/>
          </a:prstGeom>
          <a:noFill/>
        </p:spPr>
        <p:txBody>
          <a:bodyPr vert="horz" wrap="square" lIns="78571" tIns="39285" rIns="78571" bIns="39285" rtlCol="0">
            <a:spAutoFit/>
          </a:bodyPr>
          <a:lstStyle/>
          <a:p>
            <a:pPr defTabSz="785698"/>
            <a:r>
              <a:rPr lang="cs-CZ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Digitální učební materiál vznikl v rámci projektu "Inovace + DVPP", </a:t>
            </a:r>
            <a:r>
              <a:rPr lang="pt-B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EU peníze do škol, CZ.1.07/1.4.00/21.3768</a:t>
            </a:r>
          </a:p>
          <a:p>
            <a:pPr defTabSz="785698"/>
            <a:endParaRPr lang="cs-CZ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defTabSz="785698"/>
            <a:endParaRPr lang="cs-CZ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defTabSz="785698"/>
            <a:r>
              <a:rPr lang="cs-CZ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Název</a:t>
            </a:r>
            <a:r>
              <a:rPr lang="cs-CZ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  <a:r>
              <a:rPr lang="cs-CZ" sz="2400" b="1" u="sng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Kartágo</a:t>
            </a:r>
            <a:endParaRPr lang="cs-CZ" sz="2400" b="1" u="sng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defTabSz="785698"/>
            <a:endParaRPr lang="cs-CZ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defTabSz="785698"/>
            <a:r>
              <a:rPr lang="cs-CZ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Autor</a:t>
            </a:r>
            <a:r>
              <a:rPr lang="cs-CZ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  <a:r>
              <a:rPr lang="cs-CZ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Mgr. Eva </a:t>
            </a:r>
            <a:r>
              <a:rPr lang="cs-CZ" sz="2400" b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Vondrková</a:t>
            </a:r>
            <a:endParaRPr lang="cs-CZ" sz="2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defTabSz="785698"/>
            <a:endParaRPr lang="cs-CZ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defTabSz="785698"/>
            <a:r>
              <a:rPr lang="cs-CZ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Vzdělávací oblast</a:t>
            </a:r>
            <a:r>
              <a:rPr lang="cs-CZ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  <a:r>
              <a:rPr lang="cs-CZ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Člověk a společnost</a:t>
            </a:r>
            <a:endParaRPr lang="cs-CZ" sz="2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defTabSz="785698"/>
            <a:endParaRPr lang="cs-CZ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defTabSz="785698"/>
            <a:r>
              <a:rPr lang="cs-CZ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Předmět</a:t>
            </a:r>
            <a:r>
              <a:rPr lang="cs-CZ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  <a:r>
              <a:rPr lang="cs-CZ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Dějepis</a:t>
            </a:r>
            <a:endParaRPr lang="cs-CZ" sz="2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defTabSz="785698"/>
            <a:endParaRPr lang="cs-CZ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defTabSz="785698"/>
            <a:r>
              <a:rPr lang="cs-CZ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Ročník</a:t>
            </a:r>
            <a:r>
              <a:rPr lang="cs-CZ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  <a:r>
              <a:rPr lang="cs-CZ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6. ročník</a:t>
            </a:r>
            <a:endParaRPr lang="cs-CZ" sz="2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92090" y="1657865"/>
            <a:ext cx="274320" cy="310170"/>
          </a:xfrm>
          <a:prstGeom prst="rect">
            <a:avLst/>
          </a:prstGeom>
          <a:noFill/>
        </p:spPr>
        <p:txBody>
          <a:bodyPr vert="horz" lIns="78571" tIns="39285" rIns="78571" bIns="39285" rtlCol="0">
            <a:spAutoFit/>
          </a:bodyPr>
          <a:lstStyle/>
          <a:p>
            <a:pPr defTabSz="785698"/>
            <a:endParaRPr lang="cs-CZ" sz="150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 rot="10800000" flipV="1">
            <a:off x="2771762" y="1981449"/>
            <a:ext cx="3514738" cy="233240"/>
          </a:xfrm>
          <a:prstGeom prst="rect">
            <a:avLst/>
          </a:prstGeom>
          <a:noFill/>
        </p:spPr>
        <p:txBody>
          <a:bodyPr vert="horz" wrap="square" lIns="78571" tIns="39285" rIns="78571" bIns="39285" rtlCol="0">
            <a:spAutoFit/>
          </a:bodyPr>
          <a:lstStyle/>
          <a:p>
            <a:pPr defTabSz="785698"/>
            <a:r>
              <a:rPr lang="cs-CZ" sz="1000" b="1" dirty="0">
                <a:solidFill>
                  <a:srgbClr val="000000"/>
                </a:solidFill>
                <a:latin typeface="System - 12"/>
              </a:rPr>
              <a:t>Základní škola Jindřichův Hradec I, Štítného 121</a:t>
            </a:r>
          </a:p>
        </p:txBody>
      </p:sp>
    </p:spTree>
    <p:extLst>
      <p:ext uri="{BB962C8B-B14F-4D97-AF65-F5344CB8AC3E}">
        <p14:creationId xmlns:p14="http://schemas.microsoft.com/office/powerpoint/2010/main" xmlns="" val="140618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solidFill>
                  <a:schemeClr val="tx1"/>
                </a:solidFill>
              </a:rPr>
              <a:t>Řešením křížovky je _________, což je _________.</a:t>
            </a:r>
          </a:p>
          <a:p>
            <a:pPr marL="0" indent="0">
              <a:buNone/>
            </a:pPr>
            <a:endParaRPr lang="cs-CZ" sz="2800" dirty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r>
              <a:rPr lang="cs-CZ" sz="2800" dirty="0" smtClean="0">
                <a:solidFill>
                  <a:schemeClr val="tx1"/>
                </a:solidFill>
              </a:rPr>
              <a:t>Kde se nalézá?</a:t>
            </a:r>
          </a:p>
          <a:p>
            <a:pPr marL="457200" indent="-457200">
              <a:buAutoNum type="arabicParenR"/>
            </a:pPr>
            <a:r>
              <a:rPr lang="cs-CZ" sz="2800" dirty="0" smtClean="0">
                <a:solidFill>
                  <a:schemeClr val="tx1"/>
                </a:solidFill>
              </a:rPr>
              <a:t>Kdo jej založil?</a:t>
            </a:r>
          </a:p>
          <a:p>
            <a:pPr marL="457200" indent="-457200">
              <a:buAutoNum type="arabicParenR"/>
            </a:pPr>
            <a:r>
              <a:rPr lang="cs-CZ" sz="2800" dirty="0" smtClean="0">
                <a:solidFill>
                  <a:schemeClr val="tx1"/>
                </a:solidFill>
              </a:rPr>
              <a:t>Jak se nazývají jeho obyvatelé?</a:t>
            </a:r>
          </a:p>
          <a:p>
            <a:pPr marL="457200" indent="-457200">
              <a:buAutoNum type="arabicParenR"/>
            </a:pPr>
            <a:r>
              <a:rPr lang="cs-CZ" sz="2800" dirty="0" smtClean="0">
                <a:solidFill>
                  <a:schemeClr val="tx1"/>
                </a:solidFill>
              </a:rPr>
              <a:t>V čem vynikali?</a:t>
            </a:r>
          </a:p>
          <a:p>
            <a:pPr marL="457200" indent="-457200">
              <a:buAutoNum type="arabicParenR"/>
            </a:pPr>
            <a:r>
              <a:rPr lang="cs-CZ" sz="2800" dirty="0" smtClean="0">
                <a:solidFill>
                  <a:schemeClr val="tx1"/>
                </a:solidFill>
              </a:rPr>
              <a:t>S kým soupeřili a k čemu došlo?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4" name="Ohnutý roh 3"/>
          <p:cNvSpPr/>
          <p:nvPr/>
        </p:nvSpPr>
        <p:spPr>
          <a:xfrm>
            <a:off x="0" y="0"/>
            <a:ext cx="9144000" cy="6858000"/>
          </a:xfrm>
          <a:prstGeom prst="foldedCorner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76872"/>
            <a:ext cx="188180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6948264" y="5013176"/>
            <a:ext cx="20162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+mj-lt"/>
              </a:rPr>
              <a:t>Punský přívěšek</a:t>
            </a:r>
            <a:endParaRPr lang="cs-CZ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3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křížovky: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09349584"/>
              </p:ext>
            </p:extLst>
          </p:nvPr>
        </p:nvGraphicFramePr>
        <p:xfrm>
          <a:off x="251520" y="2204864"/>
          <a:ext cx="8330075" cy="3335808"/>
        </p:xfrm>
        <a:graphic>
          <a:graphicData uri="http://schemas.openxmlformats.org/presentationml/2006/ole">
            <p:oleObj spid="_x0000_s8198" name="List" r:id="rId3" imgW="4162425" imgH="1343025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980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a citace: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BEDNAŘÍKOVÁ, Jarmila, Lubor KYSUČAN a Marie FEJFUŠOVÁ. Dějepis: vzdělávací oblast Člověk a společnost. 2. vyd. Brno: Nová škola, 2011, s. 96. Duhová řada. ISBN 978-80-7289-291-4. </a:t>
            </a:r>
            <a:endParaRPr lang="cs-CZ" dirty="0" smtClean="0">
              <a:hlinkClick r:id="rId2"/>
            </a:endParaRPr>
          </a:p>
          <a:p>
            <a:r>
              <a:rPr lang="cs-CZ" dirty="0"/>
              <a:t>Wikipedie: Otevřená encyklopedie: Kartágo [online]. c2014 [citováno 16. 06. 2014]. Dostupný z WWW: &lt;</a:t>
            </a:r>
            <a:r>
              <a:rPr lang="cs-CZ" dirty="0">
                <a:hlinkClick r:id="rId3"/>
              </a:rPr>
              <a:t>http://cs.wikipedia.org/w/</a:t>
            </a:r>
            <a:r>
              <a:rPr lang="cs-CZ" dirty="0" err="1">
                <a:hlinkClick r:id="rId3"/>
              </a:rPr>
              <a:t>index.php?title</a:t>
            </a:r>
            <a:r>
              <a:rPr lang="cs-CZ" dirty="0">
                <a:hlinkClick r:id="rId3"/>
              </a:rPr>
              <a:t>=Kart%C3%A1go&amp;oldid=11483950</a:t>
            </a:r>
            <a:r>
              <a:rPr lang="cs-CZ" dirty="0"/>
              <a:t>&gt; </a:t>
            </a:r>
            <a:endParaRPr lang="cs-CZ" dirty="0" smtClean="0"/>
          </a:p>
          <a:p>
            <a:r>
              <a:rPr lang="cs-CZ" dirty="0" smtClean="0"/>
              <a:t>Obrázek ze strany 3 byl stažen 16. 6. 2014:</a:t>
            </a:r>
            <a:endParaRPr lang="cs-CZ" dirty="0" smtClean="0">
              <a:hlinkClick r:id="rId2"/>
            </a:endParaRP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commons.wikimedia.org/wiki/File:Ruines_de_Carthage.jpg</a:t>
            </a:r>
            <a:endParaRPr lang="cs-CZ" dirty="0"/>
          </a:p>
          <a:p>
            <a:r>
              <a:rPr lang="cs-CZ" dirty="0" smtClean="0"/>
              <a:t>Obrázek ze strany 5 byl stažen 16. 6. 2014:</a:t>
            </a:r>
            <a:endParaRPr lang="cs-CZ" dirty="0" smtClean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commons.wikimedia.org/wiki/File:CarthageMap.png</a:t>
            </a:r>
            <a:endParaRPr lang="cs-CZ" dirty="0" smtClean="0"/>
          </a:p>
          <a:p>
            <a:r>
              <a:rPr lang="cs-CZ" dirty="0" smtClean="0"/>
              <a:t>Obrázky ze strany 6 byly staženy 16. 6. 2014:</a:t>
            </a:r>
            <a:endParaRPr lang="cs-CZ" dirty="0" smtClean="0"/>
          </a:p>
          <a:p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commons.wikimedia.org/wiki/File:Carthage_standard.svg</a:t>
            </a:r>
            <a:endParaRPr lang="cs-CZ" dirty="0" smtClean="0"/>
          </a:p>
          <a:p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commons.wikimedia.org/wiki/File:Tanit.svg</a:t>
            </a:r>
            <a:endParaRPr lang="cs-CZ" dirty="0" smtClean="0"/>
          </a:p>
          <a:p>
            <a:r>
              <a:rPr lang="cs-CZ" dirty="0" smtClean="0"/>
              <a:t>Obrázek ze strany 8 byl stažen 16. 6. 2014:</a:t>
            </a:r>
            <a:endParaRPr lang="cs-CZ" dirty="0" smtClean="0"/>
          </a:p>
          <a:p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commons.wikimedia.org/wiki/File:Carthage_column.JPG</a:t>
            </a:r>
            <a:endParaRPr lang="cs-CZ" dirty="0" smtClean="0"/>
          </a:p>
          <a:p>
            <a:r>
              <a:rPr lang="cs-CZ" dirty="0" smtClean="0"/>
              <a:t>Obrázek ze strany 10 byl stažen 16. 6. </a:t>
            </a:r>
            <a:r>
              <a:rPr lang="cs-CZ" smtClean="0"/>
              <a:t>2014:</a:t>
            </a:r>
            <a:endParaRPr lang="cs-CZ" dirty="0" smtClean="0"/>
          </a:p>
          <a:p>
            <a:r>
              <a:rPr lang="cs-CZ" dirty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commons.wikimedia.org/wiki/File:Head_man_Carthage_Louvre_AO3783.jpg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0102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Metodický list – anotace: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sz="2800" dirty="0">
                <a:solidFill>
                  <a:schemeClr val="tx1"/>
                </a:solidFill>
              </a:rPr>
              <a:t>Didaktický učební materiál </a:t>
            </a:r>
            <a:r>
              <a:rPr lang="cs-CZ" sz="2800" b="1" u="sng" dirty="0" smtClean="0">
                <a:solidFill>
                  <a:schemeClr val="tx1"/>
                </a:solidFill>
              </a:rPr>
              <a:t>Kartágo</a:t>
            </a:r>
            <a:r>
              <a:rPr lang="cs-CZ" sz="2800" dirty="0" smtClean="0">
                <a:solidFill>
                  <a:schemeClr val="tx1"/>
                </a:solidFill>
              </a:rPr>
              <a:t> slouží </a:t>
            </a:r>
            <a:r>
              <a:rPr lang="cs-CZ" sz="2800" dirty="0">
                <a:solidFill>
                  <a:schemeClr val="tx1"/>
                </a:solidFill>
              </a:rPr>
              <a:t>k vizuální podpoře výkladové části hodiny</a:t>
            </a:r>
            <a:r>
              <a:rPr lang="cs-CZ" sz="2800" dirty="0" smtClean="0">
                <a:solidFill>
                  <a:schemeClr val="tx1"/>
                </a:solidFill>
              </a:rPr>
              <a:t>. Na straně 9 je uvedena křížovka, jejíž řešení naleznete na straně 11. Na straně 12 jsou kontrolní otázky k danému tématu, k nimž neuvádím správné odpovědi, neboť vyplývají z prezentace.</a:t>
            </a:r>
            <a:endParaRPr lang="cs-CZ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4" name="Ohnutý roh 3"/>
          <p:cNvSpPr/>
          <p:nvPr/>
        </p:nvSpPr>
        <p:spPr>
          <a:xfrm>
            <a:off x="323528" y="404664"/>
            <a:ext cx="8568952" cy="5904656"/>
          </a:xfrm>
          <a:prstGeom prst="foldedCorner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8803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347864" y="980728"/>
            <a:ext cx="4148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0" b="1" dirty="0" smtClean="0">
                <a:latin typeface="+mj-lt"/>
              </a:rPr>
              <a:t>Kartágo</a:t>
            </a:r>
            <a:endParaRPr lang="cs-CZ" sz="8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94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8000" dirty="0" smtClean="0">
                <a:latin typeface="+mj-lt"/>
              </a:rPr>
              <a:t>Kartágo</a:t>
            </a:r>
            <a:endParaRPr lang="cs-CZ" sz="8000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Městský stát od r. 650 př. n. l. – 146 př. n. l.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Ležel na </a:t>
            </a:r>
            <a:r>
              <a:rPr lang="cs-CZ" sz="2800" b="1" u="sng" dirty="0" smtClean="0">
                <a:solidFill>
                  <a:schemeClr val="tx1"/>
                </a:solidFill>
              </a:rPr>
              <a:t>severním pobřeží Afriky </a:t>
            </a:r>
            <a:r>
              <a:rPr lang="cs-CZ" sz="2800" dirty="0" smtClean="0">
                <a:solidFill>
                  <a:schemeClr val="tx1"/>
                </a:solidFill>
              </a:rPr>
              <a:t>(dnešní </a:t>
            </a:r>
            <a:r>
              <a:rPr lang="cs-CZ" sz="2800" b="1" u="sng" dirty="0" smtClean="0">
                <a:solidFill>
                  <a:schemeClr val="tx1"/>
                </a:solidFill>
              </a:rPr>
              <a:t>Tunis</a:t>
            </a:r>
            <a:r>
              <a:rPr lang="cs-CZ" sz="2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sz="2800" dirty="0" err="1" smtClean="0">
                <a:solidFill>
                  <a:schemeClr val="tx1"/>
                </a:solidFill>
              </a:rPr>
              <a:t>Kartáginci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ovládli i </a:t>
            </a:r>
            <a:r>
              <a:rPr lang="cs-CZ" sz="2800" b="1" u="sng" dirty="0" smtClean="0">
                <a:solidFill>
                  <a:schemeClr val="tx1"/>
                </a:solidFill>
              </a:rPr>
              <a:t>Sicílii, Sardinii a Korsiku</a:t>
            </a:r>
            <a:endParaRPr lang="cs-CZ" sz="2800" b="1" u="sng" dirty="0">
              <a:solidFill>
                <a:schemeClr val="tx1"/>
              </a:solidFill>
            </a:endParaRPr>
          </a:p>
        </p:txBody>
      </p:sp>
      <p:sp>
        <p:nvSpPr>
          <p:cNvPr id="5" name="Ohnutý roh 4"/>
          <p:cNvSpPr/>
          <p:nvPr/>
        </p:nvSpPr>
        <p:spPr>
          <a:xfrm>
            <a:off x="179512" y="260648"/>
            <a:ext cx="8712968" cy="6264696"/>
          </a:xfrm>
          <a:prstGeom prst="foldedCorner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293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1411560"/>
          </a:xfrm>
        </p:spPr>
        <p:txBody>
          <a:bodyPr/>
          <a:lstStyle/>
          <a:p>
            <a:r>
              <a:rPr lang="cs-CZ" dirty="0" smtClean="0"/>
              <a:t>Pojmenuj modré oblasti na slepé mapě: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2132856"/>
            <a:ext cx="73342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41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Vlajka a znak Kartága</a:t>
            </a:r>
            <a:endParaRPr lang="cs-CZ" dirty="0"/>
          </a:p>
        </p:txBody>
      </p:sp>
      <p:pic>
        <p:nvPicPr>
          <p:cNvPr id="4101" name="Picture 5" descr="File:Tanit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03" y="1844824"/>
            <a:ext cx="280987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ile:Carthage standard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73547"/>
            <a:ext cx="200025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144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Kartágo založili Féničané!</a:t>
            </a:r>
          </a:p>
          <a:p>
            <a:r>
              <a:rPr lang="cs-CZ" sz="2800" dirty="0" err="1" smtClean="0">
                <a:solidFill>
                  <a:schemeClr val="tx1"/>
                </a:solidFill>
              </a:rPr>
              <a:t>Kartáginci</a:t>
            </a:r>
            <a:r>
              <a:rPr lang="cs-CZ" sz="2800" dirty="0" smtClean="0">
                <a:solidFill>
                  <a:schemeClr val="tx1"/>
                </a:solidFill>
              </a:rPr>
              <a:t> byli zkušenými obchodníky a mořeplavci.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Stejně jako Římané chtěli z hospodářských a strategických důvodů ovládnout západní pobřeží Středozemního moře.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Římané nazývali posměšně obyvatele Kartága </a:t>
            </a:r>
            <a:r>
              <a:rPr lang="cs-CZ" sz="2800" b="1" u="sng" dirty="0" smtClean="0">
                <a:solidFill>
                  <a:schemeClr val="tx1"/>
                </a:solidFill>
              </a:rPr>
              <a:t>PUNY</a:t>
            </a:r>
            <a:r>
              <a:rPr lang="cs-CZ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Soupeření mezi Kartágem a Římem přerostlo v otevřené boje = </a:t>
            </a:r>
            <a:r>
              <a:rPr lang="cs-CZ" sz="2800" b="1" u="sng" dirty="0" smtClean="0">
                <a:solidFill>
                  <a:schemeClr val="tx1"/>
                </a:solidFill>
              </a:rPr>
              <a:t>punské války.</a:t>
            </a:r>
            <a:endParaRPr lang="cs-CZ" sz="2800" b="1" u="sng" dirty="0">
              <a:solidFill>
                <a:schemeClr val="tx1"/>
              </a:solidFill>
            </a:endParaRPr>
          </a:p>
        </p:txBody>
      </p:sp>
      <p:sp>
        <p:nvSpPr>
          <p:cNvPr id="5" name="Ohnutý roh 4"/>
          <p:cNvSpPr/>
          <p:nvPr/>
        </p:nvSpPr>
        <p:spPr>
          <a:xfrm>
            <a:off x="160626" y="260647"/>
            <a:ext cx="8964488" cy="6337347"/>
          </a:xfrm>
          <a:prstGeom prst="foldedCorner">
            <a:avLst/>
          </a:prstGeom>
          <a:solidFill>
            <a:schemeClr val="tx2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236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9512" y="980728"/>
            <a:ext cx="8451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dirty="0" smtClean="0">
                <a:latin typeface="+mj-lt"/>
              </a:rPr>
              <a:t>Trosky Kartága</a:t>
            </a:r>
            <a:endParaRPr lang="cs-CZ" sz="7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7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Ohnutý roh 9"/>
          <p:cNvSpPr/>
          <p:nvPr/>
        </p:nvSpPr>
        <p:spPr>
          <a:xfrm>
            <a:off x="179512" y="3140968"/>
            <a:ext cx="8928992" cy="3600400"/>
          </a:xfrm>
          <a:prstGeom prst="foldedCorner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Galové</a:t>
            </a:r>
          </a:p>
          <a:p>
            <a:pPr marL="342900" indent="-342900" algn="just">
              <a:buAutoNum type="arabicPeriod"/>
            </a:pP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Mrtvý jazyk</a:t>
            </a:r>
          </a:p>
          <a:p>
            <a:pPr marL="342900" indent="-342900" algn="just">
              <a:buAutoNum type="arabicPeriod"/>
            </a:pP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Státní zřízení v Římě znamenající věc veřejná</a:t>
            </a:r>
          </a:p>
          <a:p>
            <a:pPr marL="342900" indent="-342900" algn="just">
              <a:buAutoNum type="arabicPeriod"/>
            </a:pP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Právo zakazuji</a:t>
            </a:r>
          </a:p>
          <a:p>
            <a:pPr marL="342900" indent="-342900" algn="just">
              <a:buAutoNum type="arabicPeriod"/>
            </a:pP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Jednou z institucí řídících Řím o 300 členech</a:t>
            </a:r>
          </a:p>
          <a:p>
            <a:pPr marL="342900" indent="-342900" algn="just">
              <a:buAutoNum type="arabicPeriod"/>
            </a:pP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Hlavní římská vojenská jednotka</a:t>
            </a:r>
          </a:p>
          <a:p>
            <a:pPr marL="342900" indent="-342900" algn="just">
              <a:buAutoNum type="arabicPeriod"/>
            </a:pP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Plat vojáků</a:t>
            </a:r>
            <a:endParaRPr lang="cs-CZ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56760581"/>
              </p:ext>
            </p:extLst>
          </p:nvPr>
        </p:nvGraphicFramePr>
        <p:xfrm>
          <a:off x="4419600" y="3328988"/>
          <a:ext cx="304800" cy="200025"/>
        </p:xfrm>
        <a:graphic>
          <a:graphicData uri="http://schemas.openxmlformats.org/presentationml/2006/ole">
            <p:oleObj spid="_x0000_s6159" name="List" r:id="rId3" imgW="304800" imgH="200025" progId="Excel.Sheet.12">
              <p:embed/>
            </p:oleObj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76584146"/>
              </p:ext>
            </p:extLst>
          </p:nvPr>
        </p:nvGraphicFramePr>
        <p:xfrm>
          <a:off x="4419600" y="3328988"/>
          <a:ext cx="304800" cy="200025"/>
        </p:xfrm>
        <a:graphic>
          <a:graphicData uri="http://schemas.openxmlformats.org/presentationml/2006/ole">
            <p:oleObj spid="_x0000_s6160" name="List" r:id="rId4" imgW="304800" imgH="200025" progId="Excel.Sheet.12">
              <p:embed/>
            </p:oleObj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80336181"/>
              </p:ext>
            </p:extLst>
          </p:nvPr>
        </p:nvGraphicFramePr>
        <p:xfrm>
          <a:off x="323528" y="188640"/>
          <a:ext cx="8136904" cy="2736304"/>
        </p:xfrm>
        <a:graphic>
          <a:graphicData uri="http://schemas.openxmlformats.org/presentationml/2006/ole">
            <p:oleObj spid="_x0000_s6161" name="List" r:id="rId5" imgW="4162425" imgH="1343025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586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138</TotalTime>
  <Words>323</Words>
  <Application>Microsoft Office PowerPoint</Application>
  <PresentationFormat>Předvádění na obrazovce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Exekutivní</vt:lpstr>
      <vt:lpstr>List</vt:lpstr>
      <vt:lpstr>Snímek 1</vt:lpstr>
      <vt:lpstr>Metodický list – anotace:</vt:lpstr>
      <vt:lpstr>Snímek 3</vt:lpstr>
      <vt:lpstr>Kartágo</vt:lpstr>
      <vt:lpstr>Pojmenuj modré oblasti na slepé mapě:</vt:lpstr>
      <vt:lpstr>Vlajka a znak Kartága</vt:lpstr>
      <vt:lpstr>Snímek 7</vt:lpstr>
      <vt:lpstr>Snímek 8</vt:lpstr>
      <vt:lpstr>Snímek 9</vt:lpstr>
      <vt:lpstr>Snímek 10</vt:lpstr>
      <vt:lpstr>Řešení křížovky:</vt:lpstr>
      <vt:lpstr>Zdroje a citace:</vt:lpstr>
    </vt:vector>
  </TitlesOfParts>
  <Company>Stepan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</dc:creator>
  <cp:lastModifiedBy>vondrkova</cp:lastModifiedBy>
  <cp:revision>14</cp:revision>
  <dcterms:created xsi:type="dcterms:W3CDTF">2014-05-13T15:23:17Z</dcterms:created>
  <dcterms:modified xsi:type="dcterms:W3CDTF">2014-06-23T07:30:03Z</dcterms:modified>
</cp:coreProperties>
</file>