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7" r:id="rId3"/>
    <p:sldId id="260" r:id="rId4"/>
    <p:sldId id="262" r:id="rId5"/>
    <p:sldId id="263" r:id="rId6"/>
    <p:sldId id="264" r:id="rId7"/>
    <p:sldId id="265" r:id="rId8"/>
    <p:sldId id="269" r:id="rId9"/>
    <p:sldId id="266" r:id="rId10"/>
    <p:sldId id="267" r:id="rId11"/>
    <p:sldId id="270" r:id="rId12"/>
    <p:sldId id="261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23A4E-83A2-4698-BB1A-FF00EB575723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E89664-B156-422E-BA31-D1DD9D53AD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23A4E-83A2-4698-BB1A-FF00EB575723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E89664-B156-422E-BA31-D1DD9D53AD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23A4E-83A2-4698-BB1A-FF00EB575723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E89664-B156-422E-BA31-D1DD9D53AD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23A4E-83A2-4698-BB1A-FF00EB575723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E89664-B156-422E-BA31-D1DD9D53AD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23A4E-83A2-4698-BB1A-FF00EB575723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E89664-B156-422E-BA31-D1DD9D53AD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23A4E-83A2-4698-BB1A-FF00EB575723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E89664-B156-422E-BA31-D1DD9D53AD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23A4E-83A2-4698-BB1A-FF00EB575723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E89664-B156-422E-BA31-D1DD9D53AD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23A4E-83A2-4698-BB1A-FF00EB575723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E89664-B156-422E-BA31-D1DD9D53AD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23A4E-83A2-4698-BB1A-FF00EB575723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E89664-B156-422E-BA31-D1DD9D53AD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23A4E-83A2-4698-BB1A-FF00EB575723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E89664-B156-422E-BA31-D1DD9D53AD1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23A4E-83A2-4698-BB1A-FF00EB575723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E89664-B156-422E-BA31-D1DD9D53AD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6523A4E-83A2-4698-BB1A-FF00EB575723}" type="datetimeFigureOut">
              <a:rPr lang="cs-CZ" smtClean="0"/>
              <a:pPr/>
              <a:t>23.6.2014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AE89664-B156-422E-BA31-D1DD9D53AD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annibal_Slodtz_Louvre_MR2093.jpg" TargetMode="External"/><Relationship Id="rId2" Type="http://schemas.openxmlformats.org/officeDocument/2006/relationships/hyperlink" Target="http://cs.wikipedia.org/w/index.php?title=Hannibal&amp;oldid=1144183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pload.wikimedia.org/wikipedia/commons/9/95/Young_Folks'_History_of_Rome_illus174.png" TargetMode="External"/><Relationship Id="rId4" Type="http://schemas.openxmlformats.org/officeDocument/2006/relationships/hyperlink" Target="http://upload.wikimedia.org/wikipedia/commons/thumb/2/22/HannibalFrescoCapitolinec1510.jpg/640px-HannibalFrescoCapitolinec1510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FrvSCNjlOT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SOfficePNG(1)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64526" y="822478"/>
            <a:ext cx="4916345" cy="10683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ovéPole 2"/>
          <p:cNvSpPr txBox="1"/>
          <p:nvPr/>
        </p:nvSpPr>
        <p:spPr>
          <a:xfrm>
            <a:off x="5922178" y="301174"/>
            <a:ext cx="2754278" cy="279392"/>
          </a:xfrm>
          <a:prstGeom prst="rect">
            <a:avLst/>
          </a:prstGeom>
          <a:noFill/>
        </p:spPr>
        <p:txBody>
          <a:bodyPr vert="horz" wrap="square" lIns="78571" tIns="39285" rIns="78571" bIns="39285" rtlCol="0">
            <a:spAutoFit/>
          </a:bodyPr>
          <a:lstStyle/>
          <a:p>
            <a:r>
              <a:rPr lang="cs-CZ" sz="1300" dirty="0">
                <a:solidFill>
                  <a:srgbClr val="000000"/>
                </a:solidFill>
                <a:latin typeface="Times New Roman - 15"/>
              </a:rPr>
              <a:t>číslo</a:t>
            </a:r>
            <a:r>
              <a:rPr lang="cs-CZ" sz="1300" dirty="0" smtClean="0">
                <a:solidFill>
                  <a:srgbClr val="000000"/>
                </a:solidFill>
                <a:latin typeface="Times New Roman - 15"/>
              </a:rPr>
              <a:t>: VY_32_INOVACE_26_07</a:t>
            </a:r>
            <a:endParaRPr lang="cs-CZ" sz="1300" dirty="0">
              <a:solidFill>
                <a:srgbClr val="000000"/>
              </a:solidFill>
              <a:latin typeface="Times New Roman - 15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35819" y="2386391"/>
            <a:ext cx="7136656" cy="3587990"/>
          </a:xfrm>
          <a:prstGeom prst="rect">
            <a:avLst/>
          </a:prstGeom>
          <a:noFill/>
        </p:spPr>
        <p:txBody>
          <a:bodyPr vert="horz" wrap="square" lIns="78571" tIns="39285" rIns="78571" bIns="39285" rtlCol="0">
            <a:spAutoFit/>
          </a:bodyPr>
          <a:lstStyle/>
          <a:p>
            <a:r>
              <a:rPr lang="cs-CZ" sz="1600" dirty="0">
                <a:solidFill>
                  <a:srgbClr val="000000"/>
                </a:solidFill>
                <a:latin typeface="Papyrus" panose="03070502060502030205" pitchFamily="66" charset="0"/>
              </a:rPr>
              <a:t>Digitální učební materiál vznikl v rámci projektu "Inovace + DVPP", </a:t>
            </a:r>
            <a:r>
              <a:rPr lang="pt-BR" sz="1600" dirty="0">
                <a:solidFill>
                  <a:srgbClr val="000000"/>
                </a:solidFill>
                <a:latin typeface="Papyrus" panose="03070502060502030205" pitchFamily="66" charset="0"/>
              </a:rPr>
              <a:t>EU peníze do škol, CZ.1.07/1.4.00/21.3768</a:t>
            </a:r>
          </a:p>
          <a:p>
            <a:endParaRPr lang="cs-CZ" sz="1600" dirty="0">
              <a:solidFill>
                <a:srgbClr val="000000"/>
              </a:solidFill>
              <a:latin typeface="Papyrus" panose="03070502060502030205" pitchFamily="66" charset="0"/>
            </a:endParaRPr>
          </a:p>
          <a:p>
            <a:endParaRPr lang="cs-CZ" sz="1600" dirty="0">
              <a:solidFill>
                <a:srgbClr val="000000"/>
              </a:solidFill>
              <a:latin typeface="Papyrus" panose="03070502060502030205" pitchFamily="66" charset="0"/>
            </a:endParaRPr>
          </a:p>
          <a:p>
            <a:r>
              <a:rPr lang="cs-CZ" sz="1600" dirty="0">
                <a:solidFill>
                  <a:srgbClr val="000000"/>
                </a:solidFill>
                <a:latin typeface="Papyrus" panose="03070502060502030205" pitchFamily="66" charset="0"/>
              </a:rPr>
              <a:t>Název</a:t>
            </a:r>
            <a:r>
              <a:rPr lang="cs-CZ" sz="1600" dirty="0" smtClean="0">
                <a:solidFill>
                  <a:srgbClr val="000000"/>
                </a:solidFill>
                <a:latin typeface="Papyrus" panose="03070502060502030205" pitchFamily="66" charset="0"/>
              </a:rPr>
              <a:t>: </a:t>
            </a:r>
            <a:r>
              <a:rPr lang="cs-CZ" sz="2000" b="1" u="sng" dirty="0" smtClean="0">
                <a:solidFill>
                  <a:srgbClr val="000000"/>
                </a:solidFill>
                <a:latin typeface="Papyrus" panose="03070502060502030205" pitchFamily="66" charset="0"/>
              </a:rPr>
              <a:t>Hannibal – muž, který pokořil Řím</a:t>
            </a:r>
            <a:endParaRPr lang="cs-CZ" sz="2000" b="1" u="sng" dirty="0">
              <a:solidFill>
                <a:srgbClr val="000000"/>
              </a:solidFill>
              <a:latin typeface="Papyrus" panose="03070502060502030205" pitchFamily="66" charset="0"/>
            </a:endParaRPr>
          </a:p>
          <a:p>
            <a:endParaRPr lang="cs-CZ" sz="1600" dirty="0">
              <a:solidFill>
                <a:srgbClr val="000000"/>
              </a:solidFill>
              <a:latin typeface="Papyrus" panose="03070502060502030205" pitchFamily="66" charset="0"/>
            </a:endParaRPr>
          </a:p>
          <a:p>
            <a:r>
              <a:rPr lang="cs-CZ" sz="1600" dirty="0">
                <a:solidFill>
                  <a:srgbClr val="000000"/>
                </a:solidFill>
                <a:latin typeface="Papyrus" panose="03070502060502030205" pitchFamily="66" charset="0"/>
              </a:rPr>
              <a:t>Autor</a:t>
            </a:r>
            <a:r>
              <a:rPr lang="cs-CZ" sz="1600" dirty="0" smtClean="0">
                <a:solidFill>
                  <a:srgbClr val="000000"/>
                </a:solidFill>
                <a:latin typeface="Papyrus" panose="03070502060502030205" pitchFamily="66" charset="0"/>
              </a:rPr>
              <a:t>: </a:t>
            </a:r>
            <a:r>
              <a:rPr lang="cs-CZ" sz="2000" b="1" dirty="0" smtClean="0">
                <a:solidFill>
                  <a:srgbClr val="000000"/>
                </a:solidFill>
                <a:latin typeface="Papyrus" panose="03070502060502030205" pitchFamily="66" charset="0"/>
              </a:rPr>
              <a:t>Mgr. Eva </a:t>
            </a:r>
            <a:r>
              <a:rPr lang="cs-CZ" sz="2000" b="1" dirty="0" err="1" smtClean="0">
                <a:solidFill>
                  <a:srgbClr val="000000"/>
                </a:solidFill>
                <a:latin typeface="Papyrus" panose="03070502060502030205" pitchFamily="66" charset="0"/>
              </a:rPr>
              <a:t>Vondrková</a:t>
            </a:r>
            <a:endParaRPr lang="cs-CZ" sz="2000" b="1" dirty="0">
              <a:solidFill>
                <a:srgbClr val="000000"/>
              </a:solidFill>
              <a:latin typeface="Papyrus" panose="03070502060502030205" pitchFamily="66" charset="0"/>
            </a:endParaRPr>
          </a:p>
          <a:p>
            <a:endParaRPr lang="cs-CZ" sz="1600" dirty="0">
              <a:solidFill>
                <a:srgbClr val="000000"/>
              </a:solidFill>
              <a:latin typeface="Papyrus" panose="03070502060502030205" pitchFamily="66" charset="0"/>
            </a:endParaRPr>
          </a:p>
          <a:p>
            <a:r>
              <a:rPr lang="cs-CZ" sz="1600" dirty="0">
                <a:solidFill>
                  <a:srgbClr val="000000"/>
                </a:solidFill>
                <a:latin typeface="Papyrus" panose="03070502060502030205" pitchFamily="66" charset="0"/>
              </a:rPr>
              <a:t>Vzdělávací oblast</a:t>
            </a:r>
            <a:r>
              <a:rPr lang="cs-CZ" sz="1600" dirty="0" smtClean="0">
                <a:solidFill>
                  <a:srgbClr val="000000"/>
                </a:solidFill>
                <a:latin typeface="Papyrus" panose="03070502060502030205" pitchFamily="66" charset="0"/>
              </a:rPr>
              <a:t>: </a:t>
            </a:r>
            <a:r>
              <a:rPr lang="cs-CZ" sz="2000" b="1" dirty="0" smtClean="0">
                <a:solidFill>
                  <a:srgbClr val="000000"/>
                </a:solidFill>
                <a:latin typeface="Papyrus" panose="03070502060502030205" pitchFamily="66" charset="0"/>
              </a:rPr>
              <a:t>Člověk a společnost</a:t>
            </a:r>
            <a:endParaRPr lang="cs-CZ" sz="2000" b="1" dirty="0">
              <a:solidFill>
                <a:srgbClr val="000000"/>
              </a:solidFill>
              <a:latin typeface="Papyrus" panose="03070502060502030205" pitchFamily="66" charset="0"/>
            </a:endParaRPr>
          </a:p>
          <a:p>
            <a:endParaRPr lang="cs-CZ" sz="1600" dirty="0">
              <a:solidFill>
                <a:srgbClr val="000000"/>
              </a:solidFill>
              <a:latin typeface="Papyrus" panose="03070502060502030205" pitchFamily="66" charset="0"/>
            </a:endParaRPr>
          </a:p>
          <a:p>
            <a:r>
              <a:rPr lang="cs-CZ" sz="1600" dirty="0">
                <a:solidFill>
                  <a:srgbClr val="000000"/>
                </a:solidFill>
                <a:latin typeface="Papyrus" panose="03070502060502030205" pitchFamily="66" charset="0"/>
              </a:rPr>
              <a:t>Předmět</a:t>
            </a:r>
            <a:r>
              <a:rPr lang="cs-CZ" sz="1600" dirty="0" smtClean="0">
                <a:solidFill>
                  <a:srgbClr val="000000"/>
                </a:solidFill>
                <a:latin typeface="Papyrus" panose="03070502060502030205" pitchFamily="66" charset="0"/>
              </a:rPr>
              <a:t>: </a:t>
            </a:r>
            <a:r>
              <a:rPr lang="cs-CZ" sz="2000" b="1" dirty="0" smtClean="0">
                <a:solidFill>
                  <a:srgbClr val="000000"/>
                </a:solidFill>
                <a:latin typeface="Papyrus" panose="03070502060502030205" pitchFamily="66" charset="0"/>
              </a:rPr>
              <a:t>Dějepis</a:t>
            </a:r>
            <a:endParaRPr lang="cs-CZ" sz="2000" b="1" dirty="0">
              <a:solidFill>
                <a:srgbClr val="000000"/>
              </a:solidFill>
              <a:latin typeface="Papyrus" panose="03070502060502030205" pitchFamily="66" charset="0"/>
            </a:endParaRPr>
          </a:p>
          <a:p>
            <a:endParaRPr lang="cs-CZ" sz="1600" dirty="0">
              <a:solidFill>
                <a:srgbClr val="000000"/>
              </a:solidFill>
              <a:latin typeface="Papyrus" panose="03070502060502030205" pitchFamily="66" charset="0"/>
            </a:endParaRPr>
          </a:p>
          <a:p>
            <a:r>
              <a:rPr lang="cs-CZ" sz="1600" dirty="0">
                <a:solidFill>
                  <a:srgbClr val="000000"/>
                </a:solidFill>
                <a:latin typeface="Papyrus" panose="03070502060502030205" pitchFamily="66" charset="0"/>
              </a:rPr>
              <a:t>Ročník</a:t>
            </a:r>
            <a:r>
              <a:rPr lang="cs-CZ" sz="1600" dirty="0" smtClean="0">
                <a:solidFill>
                  <a:srgbClr val="000000"/>
                </a:solidFill>
                <a:latin typeface="Papyrus" panose="03070502060502030205" pitchFamily="66" charset="0"/>
              </a:rPr>
              <a:t>: </a:t>
            </a:r>
            <a:r>
              <a:rPr lang="cs-CZ" sz="2000" b="1" dirty="0" smtClean="0">
                <a:solidFill>
                  <a:srgbClr val="000000"/>
                </a:solidFill>
                <a:latin typeface="Papyrus" panose="03070502060502030205" pitchFamily="66" charset="0"/>
              </a:rPr>
              <a:t>6. ročník</a:t>
            </a:r>
            <a:endParaRPr lang="cs-CZ" sz="2000" b="1" dirty="0">
              <a:solidFill>
                <a:srgbClr val="000000"/>
              </a:solidFill>
              <a:latin typeface="Papyrus" panose="03070502060502030205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292090" y="1657865"/>
            <a:ext cx="274320" cy="356336"/>
          </a:xfrm>
          <a:prstGeom prst="rect">
            <a:avLst/>
          </a:prstGeom>
          <a:noFill/>
        </p:spPr>
        <p:txBody>
          <a:bodyPr vert="horz" lIns="78571" tIns="39285" rIns="78571" bIns="39285" rtlCol="0">
            <a:spAutoFit/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 rot="10800000" flipV="1">
            <a:off x="2771762" y="1981449"/>
            <a:ext cx="3514738" cy="233240"/>
          </a:xfrm>
          <a:prstGeom prst="rect">
            <a:avLst/>
          </a:prstGeom>
          <a:noFill/>
        </p:spPr>
        <p:txBody>
          <a:bodyPr vert="horz" wrap="square" lIns="78571" tIns="39285" rIns="78571" bIns="39285" rtlCol="0">
            <a:spAutoFit/>
          </a:bodyPr>
          <a:lstStyle/>
          <a:p>
            <a:r>
              <a:rPr lang="cs-CZ" sz="1000" b="1" dirty="0">
                <a:solidFill>
                  <a:srgbClr val="000000"/>
                </a:solidFill>
                <a:latin typeface="System - 12"/>
              </a:rPr>
              <a:t>Základní škola Jindřichův Hradec I, Štítného 121</a:t>
            </a:r>
          </a:p>
        </p:txBody>
      </p:sp>
    </p:spTree>
    <p:extLst>
      <p:ext uri="{BB962C8B-B14F-4D97-AF65-F5344CB8AC3E}">
        <p14:creationId xmlns="" xmlns:p14="http://schemas.microsoft.com/office/powerpoint/2010/main" val="21760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4" cy="1628800"/>
          </a:xfrm>
        </p:spPr>
        <p:txBody>
          <a:bodyPr>
            <a:normAutofit/>
          </a:bodyPr>
          <a:lstStyle/>
          <a:p>
            <a:pPr algn="ctr"/>
            <a:r>
              <a:rPr lang="cs-CZ" b="1" u="sng" dirty="0">
                <a:latin typeface="Papyrus" panose="03070502060502030205" pitchFamily="66" charset="0"/>
              </a:rPr>
              <a:t>Setkání Hannibala a </a:t>
            </a:r>
            <a:r>
              <a:rPr lang="cs-CZ" b="1" u="sng" dirty="0" err="1">
                <a:latin typeface="Papyrus" panose="03070502060502030205" pitchFamily="66" charset="0"/>
              </a:rPr>
              <a:t>Scipiona</a:t>
            </a:r>
            <a:r>
              <a:rPr lang="cs-CZ" b="1" u="sng" dirty="0">
                <a:latin typeface="Papyrus" panose="03070502060502030205" pitchFamily="66" charset="0"/>
              </a:rPr>
              <a:t> před bitvou u </a:t>
            </a:r>
            <a:r>
              <a:rPr lang="cs-CZ" b="1" u="sng" dirty="0" err="1">
                <a:latin typeface="Papyrus" panose="03070502060502030205" pitchFamily="66" charset="0"/>
              </a:rPr>
              <a:t>Zamy</a:t>
            </a:r>
            <a:endParaRPr lang="cs-CZ" b="1" u="sng" dirty="0">
              <a:latin typeface="Papyrus" panose="03070502060502030205" pitchFamily="66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75052"/>
            <a:ext cx="7632848" cy="542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7222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>
                <a:latin typeface="Papyrus" panose="03070502060502030205" pitchFamily="66" charset="0"/>
              </a:rPr>
              <a:t>Neslavný konec</a:t>
            </a:r>
            <a:endParaRPr lang="cs-CZ" b="1" u="sng" dirty="0">
              <a:latin typeface="Papyrus" panose="03070502060502030205" pitchFamily="66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187624" y="1524000"/>
            <a:ext cx="3905584" cy="4663440"/>
          </a:xfrm>
        </p:spPr>
        <p:txBody>
          <a:bodyPr/>
          <a:lstStyle/>
          <a:p>
            <a:r>
              <a:rPr lang="cs-CZ" dirty="0" smtClean="0">
                <a:latin typeface="Papyrus" panose="03070502060502030205" pitchFamily="66" charset="0"/>
              </a:rPr>
              <a:t>Na žádost Říma byl Hannibal vypovězen do Sýrie. I odtud však musel uprchnout. </a:t>
            </a:r>
          </a:p>
          <a:p>
            <a:r>
              <a:rPr lang="cs-CZ" dirty="0" smtClean="0">
                <a:latin typeface="Papyrus" panose="03070502060502030205" pitchFamily="66" charset="0"/>
              </a:rPr>
              <a:t>Svůj život  ukončil  sám kolem roku 183 př. n. l.  - otrávil se jedem, aby se vyhnul římskému zajetí.</a:t>
            </a:r>
            <a:endParaRPr lang="cs-CZ" dirty="0">
              <a:latin typeface="Papyrus" panose="03070502060502030205" pitchFamily="66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5148064" y="1524000"/>
            <a:ext cx="3785624" cy="4663440"/>
          </a:xfrm>
        </p:spPr>
        <p:txBody>
          <a:bodyPr/>
          <a:lstStyle/>
          <a:p>
            <a:r>
              <a:rPr lang="cs-CZ" dirty="0" smtClean="0">
                <a:latin typeface="Papyrus" panose="03070502060502030205" pitchFamily="66" charset="0"/>
              </a:rPr>
              <a:t>Bylo mu 60 let.</a:t>
            </a:r>
          </a:p>
          <a:p>
            <a:r>
              <a:rPr lang="cs-CZ" dirty="0" smtClean="0">
                <a:latin typeface="Papyrus" panose="03070502060502030205" pitchFamily="66" charset="0"/>
              </a:rPr>
              <a:t>Jeho poslední slova:</a:t>
            </a:r>
          </a:p>
          <a:p>
            <a:pPr marL="82296" indent="0">
              <a:buNone/>
            </a:pPr>
            <a:r>
              <a:rPr lang="cs-CZ" dirty="0" smtClean="0">
                <a:latin typeface="Papyrus" panose="03070502060502030205" pitchFamily="66" charset="0"/>
              </a:rPr>
              <a:t>„</a:t>
            </a:r>
            <a:r>
              <a:rPr lang="cs-CZ" i="1" dirty="0" smtClean="0">
                <a:latin typeface="Papyrus" panose="03070502060502030205" pitchFamily="66" charset="0"/>
              </a:rPr>
              <a:t>Nastal čas ukončit strach Římanů. Již déle nehodlají čekat na smrt starého muže, který jim způsobil tolik starostí</a:t>
            </a:r>
            <a:r>
              <a:rPr lang="cs-CZ" dirty="0" smtClean="0">
                <a:latin typeface="Papyrus" panose="03070502060502030205" pitchFamily="66" charset="0"/>
              </a:rPr>
              <a:t>.“</a:t>
            </a:r>
            <a:endParaRPr lang="cs-CZ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4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>
                <a:latin typeface="Papyrus" panose="03070502060502030205" pitchFamily="66" charset="0"/>
              </a:rPr>
              <a:t>Zdroje a citace:</a:t>
            </a:r>
            <a:endParaRPr lang="cs-CZ" b="1" u="sng" dirty="0">
              <a:latin typeface="Papyrus" panose="03070502060502030205" pitchFamily="66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>
                <a:latin typeface="Papyrus" panose="03070502060502030205" pitchFamily="66" charset="0"/>
              </a:rPr>
              <a:t>Wikipedie: Otevřená encyklopedie: Hannibal [online]. c2014 [citováno 16. 06. 2014]. Dostupný z WWW: &lt;</a:t>
            </a:r>
            <a:r>
              <a:rPr lang="cs-CZ" sz="1800" dirty="0">
                <a:latin typeface="Papyrus" panose="03070502060502030205" pitchFamily="66" charset="0"/>
                <a:hlinkClick r:id="rId2"/>
              </a:rPr>
              <a:t>http://cs.wikipedia.org/w/</a:t>
            </a:r>
            <a:r>
              <a:rPr lang="cs-CZ" sz="1800" dirty="0" err="1">
                <a:latin typeface="Papyrus" panose="03070502060502030205" pitchFamily="66" charset="0"/>
                <a:hlinkClick r:id="rId2"/>
              </a:rPr>
              <a:t>index.php?title</a:t>
            </a:r>
            <a:r>
              <a:rPr lang="cs-CZ" sz="1800" dirty="0">
                <a:latin typeface="Papyrus" panose="03070502060502030205" pitchFamily="66" charset="0"/>
                <a:hlinkClick r:id="rId2"/>
              </a:rPr>
              <a:t>=</a:t>
            </a:r>
            <a:r>
              <a:rPr lang="cs-CZ" sz="1800" dirty="0" err="1">
                <a:latin typeface="Papyrus" panose="03070502060502030205" pitchFamily="66" charset="0"/>
                <a:hlinkClick r:id="rId2"/>
              </a:rPr>
              <a:t>Hannibal&amp;oldid</a:t>
            </a:r>
            <a:r>
              <a:rPr lang="cs-CZ" sz="1800" dirty="0">
                <a:latin typeface="Papyrus" panose="03070502060502030205" pitchFamily="66" charset="0"/>
                <a:hlinkClick r:id="rId2"/>
              </a:rPr>
              <a:t>=11441831</a:t>
            </a:r>
            <a:r>
              <a:rPr lang="cs-CZ" sz="1800" dirty="0">
                <a:latin typeface="Papyrus" panose="03070502060502030205" pitchFamily="66" charset="0"/>
              </a:rPr>
              <a:t>&gt; </a:t>
            </a:r>
            <a:endParaRPr lang="cs-CZ" sz="1800" dirty="0" smtClean="0">
              <a:latin typeface="Papyrus" panose="03070502060502030205" pitchFamily="66" charset="0"/>
            </a:endParaRPr>
          </a:p>
          <a:p>
            <a:r>
              <a:rPr lang="cs-CZ" sz="1800" dirty="0" smtClean="0">
                <a:latin typeface="Papyrus" panose="03070502060502030205" pitchFamily="66" charset="0"/>
              </a:rPr>
              <a:t>Obrázek ze strany 3 byl stažen 16. 6. 2014:</a:t>
            </a:r>
            <a:endParaRPr lang="cs-CZ" sz="1800" dirty="0" smtClean="0">
              <a:latin typeface="Papyrus" panose="03070502060502030205" pitchFamily="66" charset="0"/>
              <a:hlinkClick r:id="rId3"/>
            </a:endParaRPr>
          </a:p>
          <a:p>
            <a:r>
              <a:rPr lang="cs-CZ" sz="1800" dirty="0" smtClean="0">
                <a:latin typeface="Papyrus" panose="03070502060502030205" pitchFamily="66" charset="0"/>
                <a:hlinkClick r:id="rId3"/>
              </a:rPr>
              <a:t>http</a:t>
            </a:r>
            <a:r>
              <a:rPr lang="cs-CZ" sz="1800" dirty="0">
                <a:latin typeface="Papyrus" panose="03070502060502030205" pitchFamily="66" charset="0"/>
                <a:hlinkClick r:id="rId3"/>
              </a:rPr>
              <a:t>://</a:t>
            </a:r>
            <a:r>
              <a:rPr lang="cs-CZ" sz="1800" dirty="0" smtClean="0">
                <a:latin typeface="Papyrus" panose="03070502060502030205" pitchFamily="66" charset="0"/>
                <a:hlinkClick r:id="rId3"/>
              </a:rPr>
              <a:t>commons.wikimedia.org/wiki/File:Hannibal_Slodtz_Louvre_MR2093.jpg</a:t>
            </a:r>
            <a:endParaRPr lang="cs-CZ" sz="1800" dirty="0" smtClean="0">
              <a:latin typeface="Papyrus" panose="03070502060502030205" pitchFamily="66" charset="0"/>
            </a:endParaRPr>
          </a:p>
          <a:p>
            <a:r>
              <a:rPr lang="cs-CZ" sz="1800" dirty="0" smtClean="0">
                <a:latin typeface="Papyrus" panose="03070502060502030205" pitchFamily="66" charset="0"/>
              </a:rPr>
              <a:t>Obrázek ze strany 7 byl stažen 16. 6. 2014:</a:t>
            </a:r>
          </a:p>
          <a:p>
            <a:r>
              <a:rPr lang="cs-CZ" sz="1800" dirty="0">
                <a:latin typeface="Papyrus" panose="03070502060502030205" pitchFamily="66" charset="0"/>
                <a:hlinkClick r:id="rId4"/>
              </a:rPr>
              <a:t>http://</a:t>
            </a:r>
            <a:r>
              <a:rPr lang="cs-CZ" sz="1800" dirty="0" smtClean="0">
                <a:latin typeface="Papyrus" panose="03070502060502030205" pitchFamily="66" charset="0"/>
                <a:hlinkClick r:id="rId4"/>
              </a:rPr>
              <a:t>upload.wikimedia.org/wikipedia/commons/thumb/2/22/HannibalFrescoCapitolinec1510.jpg/640px-HannibalFrescoCapitolinec1510.jpg</a:t>
            </a:r>
            <a:endParaRPr lang="cs-CZ" sz="1800" dirty="0" smtClean="0">
              <a:latin typeface="Papyrus" panose="03070502060502030205" pitchFamily="66" charset="0"/>
            </a:endParaRPr>
          </a:p>
          <a:p>
            <a:r>
              <a:rPr lang="cs-CZ" sz="1800" dirty="0" smtClean="0">
                <a:latin typeface="Papyrus" panose="03070502060502030205" pitchFamily="66" charset="0"/>
              </a:rPr>
              <a:t>Obrázek ze strany 10 byl stažen 16. 6. 2014:</a:t>
            </a:r>
          </a:p>
          <a:p>
            <a:r>
              <a:rPr lang="cs-CZ" sz="1800" dirty="0">
                <a:latin typeface="Papyrus" panose="03070502060502030205" pitchFamily="66" charset="0"/>
                <a:hlinkClick r:id="rId5"/>
              </a:rPr>
              <a:t>http://</a:t>
            </a:r>
            <a:r>
              <a:rPr lang="cs-CZ" sz="1800" dirty="0" smtClean="0">
                <a:latin typeface="Papyrus" panose="03070502060502030205" pitchFamily="66" charset="0"/>
                <a:hlinkClick r:id="rId5"/>
              </a:rPr>
              <a:t>upload.wikimedia.org/wikipedia/commons/9/95/Young_Folks%27_History_of_Rome_illus174.png</a:t>
            </a:r>
            <a:endParaRPr lang="cs-CZ" sz="1800" dirty="0" smtClean="0">
              <a:latin typeface="Papyrus" panose="03070502060502030205" pitchFamily="66" charset="0"/>
            </a:endParaRPr>
          </a:p>
          <a:p>
            <a:r>
              <a:rPr lang="cs-CZ" sz="1800" dirty="0" smtClean="0">
                <a:latin typeface="Papyrus" panose="03070502060502030205" pitchFamily="66" charset="0"/>
              </a:rPr>
              <a:t>Obrázky </a:t>
            </a:r>
            <a:r>
              <a:rPr lang="cs-CZ" sz="1800" smtClean="0">
                <a:latin typeface="Papyrus" panose="03070502060502030205" pitchFamily="66" charset="0"/>
              </a:rPr>
              <a:t>z </a:t>
            </a:r>
            <a:r>
              <a:rPr lang="cs-CZ" sz="1800" smtClean="0">
                <a:latin typeface="Papyrus" panose="03070502060502030205" pitchFamily="66" charset="0"/>
              </a:rPr>
              <a:t>Klipartu</a:t>
            </a:r>
            <a:endParaRPr lang="cs-CZ" sz="1800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999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>
                <a:latin typeface="Papyrus" panose="03070502060502030205" pitchFamily="66" charset="0"/>
              </a:rPr>
              <a:t>Metodický list – anotace:</a:t>
            </a:r>
            <a:endParaRPr lang="cs-CZ" b="1" u="sng" dirty="0">
              <a:latin typeface="Papyrus" panose="03070502060502030205" pitchFamily="66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800" dirty="0">
                <a:latin typeface="Papyrus" panose="03070502060502030205" pitchFamily="66" charset="0"/>
              </a:rPr>
              <a:t>Didaktický učební materiál </a:t>
            </a:r>
            <a:r>
              <a:rPr lang="cs-CZ" sz="2800" b="1" u="sng" dirty="0" smtClean="0">
                <a:latin typeface="Papyrus" panose="03070502060502030205" pitchFamily="66" charset="0"/>
              </a:rPr>
              <a:t>Hannibal – muž, který pokořil Řím</a:t>
            </a:r>
            <a:r>
              <a:rPr lang="cs-CZ" sz="2800" dirty="0" smtClean="0">
                <a:latin typeface="Papyrus" panose="03070502060502030205" pitchFamily="66" charset="0"/>
              </a:rPr>
              <a:t> slouží </a:t>
            </a:r>
            <a:r>
              <a:rPr lang="cs-CZ" sz="2800" dirty="0">
                <a:latin typeface="Papyrus" panose="03070502060502030205" pitchFamily="66" charset="0"/>
              </a:rPr>
              <a:t>k podpoře výkladové části </a:t>
            </a:r>
            <a:r>
              <a:rPr lang="cs-CZ" sz="2800" dirty="0" smtClean="0">
                <a:latin typeface="Papyrus" panose="03070502060502030205" pitchFamily="66" charset="0"/>
              </a:rPr>
              <a:t>hodiny.  Doporučuji pustit ukázku z </a:t>
            </a:r>
            <a:r>
              <a:rPr lang="cs-CZ" sz="2800" dirty="0">
                <a:latin typeface="Papyrus" panose="03070502060502030205" pitchFamily="66" charset="0"/>
              </a:rPr>
              <a:t>filmu </a:t>
            </a:r>
            <a:r>
              <a:rPr lang="cs-CZ" sz="2800" dirty="0" smtClean="0">
                <a:latin typeface="Papyrus" panose="03070502060502030205" pitchFamily="66" charset="0"/>
              </a:rPr>
              <a:t>Hannibal. </a:t>
            </a:r>
            <a:r>
              <a:rPr lang="cs-CZ" sz="2800" dirty="0">
                <a:latin typeface="Papyrus" panose="03070502060502030205" pitchFamily="66" charset="0"/>
                <a:hlinkClick r:id="rId2"/>
              </a:rPr>
              <a:t>http://</a:t>
            </a:r>
            <a:r>
              <a:rPr lang="cs-CZ" sz="2800" dirty="0" smtClean="0">
                <a:latin typeface="Papyrus" panose="03070502060502030205" pitchFamily="66" charset="0"/>
                <a:hlinkClick r:id="rId2"/>
              </a:rPr>
              <a:t>www.youtube.com/watch?v=FrvSCNjlOTk</a:t>
            </a:r>
            <a:endParaRPr lang="cs-CZ" sz="2800" dirty="0" smtClean="0">
              <a:latin typeface="Papyrus" panose="03070502060502030205" pitchFamily="66" charset="0"/>
            </a:endParaRPr>
          </a:p>
          <a:p>
            <a:pPr marL="82296" indent="0" algn="just">
              <a:buNone/>
            </a:pPr>
            <a:endParaRPr lang="cs-CZ" sz="2800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967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>
                <a:latin typeface="Papyrus" panose="03070502060502030205" pitchFamily="66" charset="0"/>
              </a:rPr>
              <a:t>Hannibal Barkas</a:t>
            </a:r>
            <a:endParaRPr lang="cs-CZ" b="1" u="sng" dirty="0">
              <a:latin typeface="Papyrus" panose="03070502060502030205" pitchFamily="66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1435608" y="1340768"/>
            <a:ext cx="3657600" cy="5400600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Papyrus" panose="03070502060502030205" pitchFamily="66" charset="0"/>
              </a:rPr>
              <a:t>Kartaginský vojevůdce.</a:t>
            </a:r>
          </a:p>
          <a:p>
            <a:r>
              <a:rPr lang="cs-CZ" dirty="0" smtClean="0">
                <a:latin typeface="Papyrus" panose="03070502060502030205" pitchFamily="66" charset="0"/>
              </a:rPr>
              <a:t>Vysloužil si pověst neporazitelnosti.</a:t>
            </a:r>
          </a:p>
          <a:p>
            <a:r>
              <a:rPr lang="cs-CZ" dirty="0" smtClean="0">
                <a:latin typeface="Papyrus" panose="03070502060502030205" pitchFamily="66" charset="0"/>
              </a:rPr>
              <a:t>Je nazýván otcem vojenské strategie.</a:t>
            </a:r>
          </a:p>
          <a:p>
            <a:r>
              <a:rPr lang="cs-CZ" dirty="0" smtClean="0">
                <a:latin typeface="Papyrus" panose="03070502060502030205" pitchFamily="66" charset="0"/>
              </a:rPr>
              <a:t>Narodil se v roce 246 nebo 247 př. n. l. v Kartágu.</a:t>
            </a:r>
          </a:p>
          <a:p>
            <a:r>
              <a:rPr lang="cs-CZ" dirty="0" smtClean="0">
                <a:latin typeface="Papyrus" panose="03070502060502030205" pitchFamily="66" charset="0"/>
              </a:rPr>
              <a:t>Otec </a:t>
            </a:r>
            <a:r>
              <a:rPr lang="cs-CZ" dirty="0" err="1" smtClean="0">
                <a:latin typeface="Papyrus" panose="03070502060502030205" pitchFamily="66" charset="0"/>
              </a:rPr>
              <a:t>Hamilkar</a:t>
            </a:r>
            <a:r>
              <a:rPr lang="cs-CZ" dirty="0" smtClean="0">
                <a:latin typeface="Papyrus" panose="03070502060502030205" pitchFamily="66" charset="0"/>
              </a:rPr>
              <a:t> Barkas byl známý válečník a politik.</a:t>
            </a:r>
            <a:endParaRPr lang="cs-CZ" dirty="0">
              <a:latin typeface="Papyrus" panose="03070502060502030205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198" y="1524000"/>
            <a:ext cx="2810903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0080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>
                <a:latin typeface="Papyrus" panose="03070502060502030205" pitchFamily="66" charset="0"/>
              </a:rPr>
              <a:t>Hannibal a otec</a:t>
            </a:r>
            <a:endParaRPr lang="cs-CZ" b="1" u="sng" dirty="0">
              <a:latin typeface="Papyrus" panose="03070502060502030205" pitchFamily="66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Papyrus" panose="03070502060502030205" pitchFamily="66" charset="0"/>
              </a:rPr>
              <a:t>Válečnému umění učil Hannibala hlavně otec </a:t>
            </a:r>
            <a:r>
              <a:rPr lang="cs-CZ" sz="2800" dirty="0" err="1" smtClean="0">
                <a:latin typeface="Papyrus" panose="03070502060502030205" pitchFamily="66" charset="0"/>
              </a:rPr>
              <a:t>Hamilkar</a:t>
            </a:r>
            <a:r>
              <a:rPr lang="cs-CZ" sz="2800" dirty="0" smtClean="0">
                <a:latin typeface="Papyrus" panose="03070502060502030205" pitchFamily="66" charset="0"/>
              </a:rPr>
              <a:t>. </a:t>
            </a:r>
          </a:p>
          <a:p>
            <a:r>
              <a:rPr lang="cs-CZ" sz="2800" dirty="0" smtClean="0">
                <a:latin typeface="Papyrus" panose="03070502060502030205" pitchFamily="66" charset="0"/>
              </a:rPr>
              <a:t>V osmi letech složil Hannibal otci přísahu, že bude až do smrti nepřítelem Římanů.</a:t>
            </a:r>
          </a:p>
          <a:p>
            <a:r>
              <a:rPr lang="cs-CZ" sz="2800" dirty="0" smtClean="0">
                <a:latin typeface="Papyrus" panose="03070502060502030205" pitchFamily="66" charset="0"/>
              </a:rPr>
              <a:t>Ve svých jednadvaceti letech se stal vrchním velitelem kartaginské jízdy a slib proto dodržel.</a:t>
            </a:r>
          </a:p>
          <a:p>
            <a:pPr marL="82296" indent="0">
              <a:buNone/>
            </a:pPr>
            <a:endParaRPr lang="cs-CZ" sz="2800" dirty="0" smtClean="0">
              <a:latin typeface="Papyrus" panose="03070502060502030205" pitchFamily="66" charset="0"/>
            </a:endParaRPr>
          </a:p>
          <a:p>
            <a:pPr marL="82296" indent="0">
              <a:buNone/>
            </a:pPr>
            <a:r>
              <a:rPr lang="cs-CZ" sz="2800" dirty="0" smtClean="0">
                <a:latin typeface="Papyrus" panose="03070502060502030205" pitchFamily="66" charset="0"/>
              </a:rPr>
              <a:t>           </a:t>
            </a:r>
            <a:r>
              <a:rPr lang="cs-CZ" sz="2800" b="1" dirty="0" smtClean="0">
                <a:latin typeface="Papyrus" panose="03070502060502030205" pitchFamily="66" charset="0"/>
              </a:rPr>
              <a:t>Co si myslíš o dodržování slibů? Proč se </a:t>
            </a:r>
          </a:p>
          <a:p>
            <a:pPr marL="82296" indent="0">
              <a:buNone/>
            </a:pPr>
            <a:r>
              <a:rPr lang="cs-CZ" sz="2800" b="1" dirty="0">
                <a:latin typeface="Papyrus" panose="03070502060502030205" pitchFamily="66" charset="0"/>
              </a:rPr>
              <a:t> </a:t>
            </a:r>
            <a:r>
              <a:rPr lang="cs-CZ" sz="2800" b="1" dirty="0" smtClean="0">
                <a:latin typeface="Papyrus" panose="03070502060502030205" pitchFamily="66" charset="0"/>
              </a:rPr>
              <a:t>           ujalo úsloví „</a:t>
            </a:r>
            <a:r>
              <a:rPr lang="cs-CZ" sz="2800" b="1" i="1" dirty="0" smtClean="0">
                <a:latin typeface="Papyrus" panose="03070502060502030205" pitchFamily="66" charset="0"/>
              </a:rPr>
              <a:t>Sliby chyby</a:t>
            </a:r>
            <a:r>
              <a:rPr lang="cs-CZ" sz="2800" b="1" dirty="0" smtClean="0">
                <a:latin typeface="Papyrus" panose="03070502060502030205" pitchFamily="66" charset="0"/>
              </a:rPr>
              <a:t>.“ Vysvětli!</a:t>
            </a:r>
            <a:endParaRPr lang="cs-CZ" sz="2800" b="1" dirty="0">
              <a:latin typeface="Papyrus" panose="03070502060502030205" pitchFamily="66" charset="0"/>
            </a:endParaRPr>
          </a:p>
        </p:txBody>
      </p:sp>
      <p:sp>
        <p:nvSpPr>
          <p:cNvPr id="7" name="Tlačítko akce: Nápověda 6">
            <a:hlinkClick r:id="" action="ppaction://noaction" highlightClick="1"/>
          </p:cNvPr>
          <p:cNvSpPr/>
          <p:nvPr/>
        </p:nvSpPr>
        <p:spPr>
          <a:xfrm>
            <a:off x="1242480" y="4581128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Nápověda 7">
            <a:hlinkClick r:id="" action="ppaction://noaction" highlightClick="1"/>
          </p:cNvPr>
          <p:cNvSpPr/>
          <p:nvPr/>
        </p:nvSpPr>
        <p:spPr>
          <a:xfrm>
            <a:off x="7901755" y="5269898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25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>
                <a:latin typeface="Papyrus" panose="03070502060502030205" pitchFamily="66" charset="0"/>
              </a:rPr>
              <a:t>Jaký byl Hannibal?</a:t>
            </a:r>
            <a:endParaRPr lang="cs-CZ" b="1" u="sng" dirty="0">
              <a:latin typeface="Papyrus" panose="03070502060502030205" pitchFamily="66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5004048" y="1524000"/>
            <a:ext cx="3929640" cy="5001344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Papyrus" panose="03070502060502030205" pitchFamily="66" charset="0"/>
              </a:rPr>
              <a:t>Podle historika Livia vždy projevoval v nebezpečí odvahu.</a:t>
            </a:r>
          </a:p>
          <a:p>
            <a:r>
              <a:rPr lang="cs-CZ" dirty="0" smtClean="0">
                <a:latin typeface="Papyrus" panose="03070502060502030205" pitchFamily="66" charset="0"/>
              </a:rPr>
              <a:t>Snášel s ostatními tělesné útrapy.</a:t>
            </a:r>
          </a:p>
          <a:p>
            <a:r>
              <a:rPr lang="cs-CZ" dirty="0" smtClean="0">
                <a:latin typeface="Papyrus" panose="03070502060502030205" pitchFamily="66" charset="0"/>
              </a:rPr>
              <a:t>Spal jako jiní vojáci na zemi přikryt vojenským pláštěm.</a:t>
            </a:r>
          </a:p>
          <a:p>
            <a:r>
              <a:rPr lang="cs-CZ" dirty="0" smtClean="0">
                <a:latin typeface="Papyrus" panose="03070502060502030205" pitchFamily="66" charset="0"/>
              </a:rPr>
              <a:t>Do boje šel jako první a bojiště opouštěl jako poslední.</a:t>
            </a:r>
            <a:endParaRPr lang="cs-CZ" dirty="0">
              <a:latin typeface="Papyrus" panose="03070502060502030205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3657600" cy="442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1115616" y="6093296"/>
            <a:ext cx="3744416" cy="50405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Papyrus" panose="03070502060502030205" pitchFamily="66" charset="0"/>
              </a:rPr>
              <a:t>Historik Titus Livius</a:t>
            </a:r>
            <a:endParaRPr lang="cs-CZ" sz="2800" b="1" dirty="0">
              <a:solidFill>
                <a:schemeClr val="tx1"/>
              </a:solidFill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525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>
                <a:latin typeface="Papyrus" panose="03070502060502030205" pitchFamily="66" charset="0"/>
              </a:rPr>
              <a:t>Začátek bojů</a:t>
            </a:r>
            <a:endParaRPr lang="cs-CZ" b="1" u="sng" dirty="0">
              <a:latin typeface="Papyrus" panose="03070502060502030205" pitchFamily="66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Papyrus" panose="03070502060502030205" pitchFamily="66" charset="0"/>
              </a:rPr>
              <a:t>Hannibal si podrobil celé dnešní </a:t>
            </a:r>
            <a:r>
              <a:rPr lang="cs-CZ" sz="2800" b="1" u="sng" dirty="0" smtClean="0">
                <a:latin typeface="Papyrus" panose="03070502060502030205" pitchFamily="66" charset="0"/>
              </a:rPr>
              <a:t>Španělsko</a:t>
            </a:r>
            <a:r>
              <a:rPr lang="cs-CZ" sz="2800" dirty="0" smtClean="0">
                <a:latin typeface="Papyrus" panose="03070502060502030205" pitchFamily="66" charset="0"/>
              </a:rPr>
              <a:t>. </a:t>
            </a:r>
          </a:p>
          <a:p>
            <a:r>
              <a:rPr lang="cs-CZ" sz="2800" dirty="0" smtClean="0">
                <a:latin typeface="Papyrus" panose="03070502060502030205" pitchFamily="66" charset="0"/>
              </a:rPr>
              <a:t>Začal uvažovat o útoku na </a:t>
            </a:r>
            <a:r>
              <a:rPr lang="cs-CZ" sz="2800" b="1" u="sng" dirty="0" smtClean="0">
                <a:latin typeface="Papyrus" panose="03070502060502030205" pitchFamily="66" charset="0"/>
              </a:rPr>
              <a:t>Itálii.</a:t>
            </a:r>
          </a:p>
          <a:p>
            <a:r>
              <a:rPr lang="cs-CZ" sz="2800" dirty="0" smtClean="0">
                <a:latin typeface="Papyrus" panose="03070502060502030205" pitchFamily="66" charset="0"/>
              </a:rPr>
              <a:t>Svou armádu rozdělil na dvě části. První se měla zúčastnit tažení do Itálie, druhou část svěřil bratru </a:t>
            </a:r>
            <a:r>
              <a:rPr lang="cs-CZ" sz="2800" dirty="0" err="1" smtClean="0">
                <a:latin typeface="Papyrus" panose="03070502060502030205" pitchFamily="66" charset="0"/>
              </a:rPr>
              <a:t>Hasdrubalovi</a:t>
            </a:r>
            <a:r>
              <a:rPr lang="cs-CZ" sz="2800" dirty="0" smtClean="0">
                <a:latin typeface="Papyrus" panose="03070502060502030205" pitchFamily="66" charset="0"/>
              </a:rPr>
              <a:t> k ochraně Hispánie. Aby si tam zajistil skutečný klid, vyžádal si od všech kmenů, které neměly jednoznačný vztah ke Kartágu, rukojmí, které držel po celou dobu válek v zajetí.</a:t>
            </a:r>
            <a:endParaRPr lang="cs-CZ" sz="2800" dirty="0">
              <a:latin typeface="Papyrus" panose="03070502060502030205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611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>
                <a:latin typeface="Papyrus" panose="03070502060502030205" pitchFamily="66" charset="0"/>
              </a:rPr>
              <a:t>Přechod Alp</a:t>
            </a:r>
            <a:endParaRPr lang="cs-CZ" b="1" u="sng" dirty="0">
              <a:latin typeface="Papyrus" panose="03070502060502030205" pitchFamily="66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259632" y="1524000"/>
            <a:ext cx="3833576" cy="492933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Papyrus" panose="03070502060502030205" pitchFamily="66" charset="0"/>
              </a:rPr>
              <a:t>Hannibalovi se podařilo přejít přes Alpy, přesto náročný pochod nepřežila až polovina vojáků. </a:t>
            </a:r>
          </a:p>
          <a:p>
            <a:r>
              <a:rPr lang="cs-CZ" dirty="0" smtClean="0">
                <a:latin typeface="Papyrus" panose="03070502060502030205" pitchFamily="66" charset="0"/>
              </a:rPr>
              <a:t>Odhaduje se, že do Itálie dorazilo jen dvacet tisíc pěšáků a šest tisíc jezdců. Většina slonů v horách zahynula.</a:t>
            </a:r>
            <a:endParaRPr lang="cs-CZ" dirty="0">
              <a:latin typeface="Papyrus" panose="03070502060502030205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556792"/>
            <a:ext cx="365760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40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3608" y="404664"/>
            <a:ext cx="4049600" cy="633143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Papyrus" panose="03070502060502030205" pitchFamily="66" charset="0"/>
              </a:rPr>
              <a:t>Vypráví se, že jednou nemohli Kartaginci při přechodu Alp přinutit slony, přejít řeku. Tehdy Hannibal nařídil jednomu z vojáků, aby slona poranil a pak přeplaval na druhý břeh. Rozzuřený slon se vrhl za svým trýznitelem a ostatní zvířata ho následovala.</a:t>
            </a:r>
            <a:endParaRPr lang="cs-CZ" dirty="0">
              <a:latin typeface="Papyrus" panose="03070502060502030205" pitchFamily="66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6146" name="Picture 2" descr="C:\Documents and Settings\install\Local Settings\Temporary Internet Files\Content.IE5\5DMPANTV\MP90042775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719" y="332656"/>
            <a:ext cx="3672408" cy="64034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582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>
                <a:latin typeface="Papyrus" panose="03070502060502030205" pitchFamily="66" charset="0"/>
              </a:rPr>
              <a:t>Hannibal ante </a:t>
            </a:r>
            <a:r>
              <a:rPr lang="cs-CZ" b="1" u="sng" dirty="0" err="1" smtClean="0">
                <a:latin typeface="Papyrus" panose="03070502060502030205" pitchFamily="66" charset="0"/>
              </a:rPr>
              <a:t>portas</a:t>
            </a:r>
            <a:endParaRPr lang="cs-CZ" b="1" u="sng" dirty="0">
              <a:latin typeface="Papyrus" panose="03070502060502030205" pitchFamily="66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smtClean="0">
                <a:latin typeface="Papyrus" panose="03070502060502030205" pitchFamily="66" charset="0"/>
              </a:rPr>
              <a:t>Hannibal postupně ovládl celou severní Itálii. </a:t>
            </a:r>
          </a:p>
          <a:p>
            <a:r>
              <a:rPr lang="cs-CZ" sz="2800" dirty="0" smtClean="0">
                <a:latin typeface="Papyrus" panose="03070502060502030205" pitchFamily="66" charset="0"/>
              </a:rPr>
              <a:t>Jeho armáda se rozrostla o množství Galů. </a:t>
            </a:r>
          </a:p>
          <a:p>
            <a:r>
              <a:rPr lang="cs-CZ" sz="2800" dirty="0" smtClean="0">
                <a:latin typeface="Papyrus" panose="03070502060502030205" pitchFamily="66" charset="0"/>
              </a:rPr>
              <a:t>Římané byli zaskočeni a poraženi v bitvě u Kann. </a:t>
            </a:r>
          </a:p>
          <a:p>
            <a:r>
              <a:rPr lang="cs-CZ" sz="2800" dirty="0" smtClean="0">
                <a:latin typeface="Papyrus" panose="03070502060502030205" pitchFamily="66" charset="0"/>
              </a:rPr>
              <a:t>Hannibal stanul před branami města Říma – „Hannibal ante </a:t>
            </a:r>
            <a:r>
              <a:rPr lang="cs-CZ" sz="2800" dirty="0" err="1" smtClean="0">
                <a:latin typeface="Papyrus" panose="03070502060502030205" pitchFamily="66" charset="0"/>
              </a:rPr>
              <a:t>portas</a:t>
            </a:r>
            <a:r>
              <a:rPr lang="cs-CZ" sz="2800" dirty="0" smtClean="0">
                <a:latin typeface="Papyrus" panose="03070502060502030205" pitchFamily="66" charset="0"/>
              </a:rPr>
              <a:t>“, ale nezaútočil!!!</a:t>
            </a:r>
          </a:p>
          <a:p>
            <a:r>
              <a:rPr lang="cs-CZ" sz="2800" dirty="0" smtClean="0">
                <a:latin typeface="Papyrus" panose="03070502060502030205" pitchFamily="66" charset="0"/>
              </a:rPr>
              <a:t>Římané postavili novou armádu, v čele byl </a:t>
            </a:r>
            <a:r>
              <a:rPr lang="cs-CZ" sz="2800" b="1" u="sng" dirty="0" err="1" smtClean="0">
                <a:latin typeface="Papyrus" panose="03070502060502030205" pitchFamily="66" charset="0"/>
              </a:rPr>
              <a:t>Scipio</a:t>
            </a:r>
            <a:r>
              <a:rPr lang="cs-CZ" sz="2800" b="1" u="sng" dirty="0" smtClean="0">
                <a:latin typeface="Papyrus" panose="03070502060502030205" pitchFamily="66" charset="0"/>
              </a:rPr>
              <a:t> </a:t>
            </a:r>
            <a:r>
              <a:rPr lang="cs-CZ" sz="2800" b="1" u="sng" dirty="0" err="1" smtClean="0">
                <a:latin typeface="Papyrus" panose="03070502060502030205" pitchFamily="66" charset="0"/>
              </a:rPr>
              <a:t>Africanus</a:t>
            </a:r>
            <a:r>
              <a:rPr lang="cs-CZ" sz="2800" b="1" u="sng" dirty="0" smtClean="0">
                <a:latin typeface="Papyrus" panose="03070502060502030205" pitchFamily="66" charset="0"/>
              </a:rPr>
              <a:t>, </a:t>
            </a:r>
            <a:r>
              <a:rPr lang="cs-CZ" sz="2800" dirty="0" smtClean="0">
                <a:latin typeface="Papyrus" panose="03070502060502030205" pitchFamily="66" charset="0"/>
              </a:rPr>
              <a:t>přeplavili se do Afriky a napadli Kartágo. </a:t>
            </a:r>
          </a:p>
          <a:p>
            <a:r>
              <a:rPr lang="cs-CZ" sz="2800" dirty="0" smtClean="0">
                <a:latin typeface="Papyrus" panose="03070502060502030205" pitchFamily="66" charset="0"/>
              </a:rPr>
              <a:t>Hannibal se musel vrátit. Kartaginci byli definitivně poraženi Římany v bitvě u </a:t>
            </a:r>
            <a:r>
              <a:rPr lang="cs-CZ" sz="2800" dirty="0" err="1" smtClean="0">
                <a:latin typeface="Papyrus" panose="03070502060502030205" pitchFamily="66" charset="0"/>
              </a:rPr>
              <a:t>Zamy</a:t>
            </a:r>
            <a:r>
              <a:rPr lang="cs-CZ" sz="2800" dirty="0" smtClean="0">
                <a:latin typeface="Papyrus" panose="03070502060502030205" pitchFamily="66" charset="0"/>
              </a:rPr>
              <a:t>.</a:t>
            </a:r>
            <a:endParaRPr lang="cs-CZ" sz="2800" dirty="0">
              <a:latin typeface="Papyrus" panose="03070502060502030205" pitchFamily="66" charset="0"/>
            </a:endParaRPr>
          </a:p>
        </p:txBody>
      </p:sp>
      <p:pic>
        <p:nvPicPr>
          <p:cNvPr id="4098" name="Picture 2" descr="C:\Documents and Settings\install\Local Settings\Temporary Internet Files\Content.IE5\LFUXXE11\MC90043234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4456"/>
            <a:ext cx="1619672" cy="13182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4789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95</TotalTime>
  <Words>566</Words>
  <Application>Microsoft Office PowerPoint</Application>
  <PresentationFormat>Předvádění na obrazovce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Slunovrat</vt:lpstr>
      <vt:lpstr>Snímek 1</vt:lpstr>
      <vt:lpstr>Metodický list – anotace:</vt:lpstr>
      <vt:lpstr>Hannibal Barkas</vt:lpstr>
      <vt:lpstr>Hannibal a otec</vt:lpstr>
      <vt:lpstr>Jaký byl Hannibal?</vt:lpstr>
      <vt:lpstr>Začátek bojů</vt:lpstr>
      <vt:lpstr>Přechod Alp</vt:lpstr>
      <vt:lpstr>Snímek 8</vt:lpstr>
      <vt:lpstr>Hannibal ante portas</vt:lpstr>
      <vt:lpstr>Setkání Hannibala a Scipiona před bitvou u Zamy</vt:lpstr>
      <vt:lpstr>Neslavný konec</vt:lpstr>
      <vt:lpstr>Zdroje a citace:</vt:lpstr>
    </vt:vector>
  </TitlesOfParts>
  <Company>Stepan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Eva</dc:creator>
  <cp:lastModifiedBy>vondrkova</cp:lastModifiedBy>
  <cp:revision>14</cp:revision>
  <dcterms:created xsi:type="dcterms:W3CDTF">2014-05-18T11:32:32Z</dcterms:created>
  <dcterms:modified xsi:type="dcterms:W3CDTF">2014-06-23T08:17:11Z</dcterms:modified>
</cp:coreProperties>
</file>